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55"/>
  </p:notesMasterIdLst>
  <p:sldIdLst>
    <p:sldId id="256" r:id="rId2"/>
    <p:sldId id="285" r:id="rId3"/>
    <p:sldId id="286" r:id="rId4"/>
    <p:sldId id="395" r:id="rId5"/>
    <p:sldId id="287" r:id="rId6"/>
    <p:sldId id="288" r:id="rId7"/>
    <p:sldId id="289" r:id="rId8"/>
    <p:sldId id="290" r:id="rId9"/>
    <p:sldId id="291" r:id="rId10"/>
    <p:sldId id="293" r:id="rId11"/>
    <p:sldId id="334" r:id="rId12"/>
    <p:sldId id="294" r:id="rId13"/>
    <p:sldId id="295" r:id="rId14"/>
    <p:sldId id="296" r:id="rId15"/>
    <p:sldId id="3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97" r:id="rId28"/>
    <p:sldId id="308" r:id="rId29"/>
    <p:sldId id="309" r:id="rId30"/>
    <p:sldId id="310" r:id="rId31"/>
    <p:sldId id="394" r:id="rId32"/>
    <p:sldId id="312" r:id="rId33"/>
    <p:sldId id="313" r:id="rId34"/>
    <p:sldId id="398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39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2" r:id="rId53"/>
    <p:sldId id="333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Mitchner" initials="NM" lastIdx="22" clrIdx="0">
    <p:extLst>
      <p:ext uri="{19B8F6BF-5375-455C-9EA6-DF929625EA0E}">
        <p15:presenceInfo xmlns:p15="http://schemas.microsoft.com/office/powerpoint/2012/main" userId="S-1-5-21-2117613349-1653190357-2318685523-5140" providerId="AD"/>
      </p:ext>
    </p:extLst>
  </p:cmAuthor>
  <p:cmAuthor id="2" name="kcooper" initials="k" lastIdx="2" clrIdx="1">
    <p:extLst>
      <p:ext uri="{19B8F6BF-5375-455C-9EA6-DF929625EA0E}">
        <p15:presenceInfo xmlns:p15="http://schemas.microsoft.com/office/powerpoint/2012/main" userId="k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A4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0363" autoAdjust="0"/>
  </p:normalViewPr>
  <p:slideViewPr>
    <p:cSldViewPr snapToGrid="0" snapToObjects="1">
      <p:cViewPr varScale="1">
        <p:scale>
          <a:sx n="85" d="100"/>
          <a:sy n="85" d="100"/>
        </p:scale>
        <p:origin x="70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714"/>
    </p:cViewPr>
  </p:sorterViewPr>
  <p:notesViewPr>
    <p:cSldViewPr snapToGrid="0" snapToObjects="1">
      <p:cViewPr varScale="1">
        <p:scale>
          <a:sx n="158" d="100"/>
          <a:sy n="158" d="100"/>
        </p:scale>
        <p:origin x="50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27568925858251"/>
          <c:y val="6.9680646432325549E-2"/>
          <c:w val="0.68852319398869721"/>
          <c:h val="0.73185233555059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 Patients</c:v>
                </c:pt>
              </c:strCache>
            </c:strRef>
          </c:tx>
          <c:spPr>
            <a:ln w="539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42.166666666665975</c:v>
                </c:pt>
                <c:pt idx="1">
                  <c:v>36.333333333333343</c:v>
                </c:pt>
                <c:pt idx="2">
                  <c:v>30.5</c:v>
                </c:pt>
                <c:pt idx="3">
                  <c:v>25.666666666666671</c:v>
                </c:pt>
                <c:pt idx="4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D1-4047-8F9D-6941FDD693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&lt; 20</c:v>
                </c:pt>
              </c:strCache>
            </c:strRef>
          </c:tx>
          <c:spPr>
            <a:ln w="539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58</c:v>
                </c:pt>
                <c:pt idx="1">
                  <c:v>48</c:v>
                </c:pt>
                <c:pt idx="2">
                  <c:v>38</c:v>
                </c:pt>
                <c:pt idx="3">
                  <c:v>28</c:v>
                </c:pt>
                <c:pt idx="4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D1-4047-8F9D-6941FDD693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20-25</c:v>
                </c:pt>
              </c:strCache>
            </c:strRef>
          </c:tx>
          <c:spPr>
            <a:ln w="53975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46</c:v>
                </c:pt>
                <c:pt idx="1">
                  <c:v>39</c:v>
                </c:pt>
                <c:pt idx="2">
                  <c:v>32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D1-4047-8F9D-6941FDD6936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25-30</c:v>
                </c:pt>
              </c:strCache>
            </c:strRef>
          </c:tx>
          <c:spPr>
            <a:ln w="53975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32</c:v>
                </c:pt>
                <c:pt idx="1">
                  <c:v>31</c:v>
                </c:pt>
                <c:pt idx="2">
                  <c:v>30</c:v>
                </c:pt>
                <c:pt idx="3">
                  <c:v>29</c:v>
                </c:pt>
                <c:pt idx="4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D1-4047-8F9D-6941FDD6936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30-35</c:v>
                </c:pt>
              </c:strCache>
            </c:strRef>
          </c:tx>
          <c:spPr>
            <a:ln w="53975"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32</c:v>
                </c:pt>
                <c:pt idx="1">
                  <c:v>27</c:v>
                </c:pt>
                <c:pt idx="2">
                  <c:v>26</c:v>
                </c:pt>
                <c:pt idx="3">
                  <c:v>24</c:v>
                </c:pt>
                <c:pt idx="4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6D1-4047-8F9D-6941FDD6936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35-40</c:v>
                </c:pt>
              </c:strCache>
            </c:strRef>
          </c:tx>
          <c:spPr>
            <a:ln w="53975">
              <a:solidFill>
                <a:srgbClr val="660066"/>
              </a:solidFill>
            </a:ln>
          </c:spPr>
          <c:marker>
            <c:spPr>
              <a:solidFill>
                <a:srgbClr val="660066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43</c:v>
                </c:pt>
                <c:pt idx="1">
                  <c:v>35</c:v>
                </c:pt>
                <c:pt idx="2">
                  <c:v>25</c:v>
                </c:pt>
                <c:pt idx="3">
                  <c:v>20</c:v>
                </c:pt>
                <c:pt idx="4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6D1-4047-8F9D-6941FDD6936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&gt;40</c:v>
                </c:pt>
              </c:strCache>
            </c:strRef>
          </c:tx>
          <c:spPr>
            <a:ln w="53975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Sheet1!$B$8:$F$8</c:f>
              <c:numCache>
                <c:formatCode>General</c:formatCode>
                <c:ptCount val="5"/>
                <c:pt idx="0">
                  <c:v>42</c:v>
                </c:pt>
                <c:pt idx="1">
                  <c:v>38</c:v>
                </c:pt>
                <c:pt idx="2">
                  <c:v>32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6D1-4047-8F9D-6941FDD69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916352"/>
        <c:axId val="310917920"/>
      </c:lineChart>
      <c:catAx>
        <c:axId val="31091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625">
            <a:solidFill>
              <a:schemeClr val="tx1"/>
            </a:solidFill>
          </a:ln>
        </c:spPr>
        <c:txPr>
          <a:bodyPr/>
          <a:lstStyle/>
          <a:p>
            <a:pPr>
              <a:defRPr lang="en-CA" sz="2000"/>
            </a:pPr>
            <a:endParaRPr lang="en-US"/>
          </a:p>
        </c:txPr>
        <c:crossAx val="310917920"/>
        <c:crosses val="autoZero"/>
        <c:auto val="1"/>
        <c:lblAlgn val="ctr"/>
        <c:lblOffset val="100"/>
        <c:noMultiLvlLbl val="0"/>
      </c:catAx>
      <c:valAx>
        <c:axId val="310917920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7625">
            <a:solidFill>
              <a:schemeClr val="tx1"/>
            </a:solidFill>
          </a:ln>
        </c:spPr>
        <c:txPr>
          <a:bodyPr/>
          <a:lstStyle/>
          <a:p>
            <a:pPr>
              <a:defRPr lang="en-CA" sz="1800">
                <a:latin typeface="Arial Regular"/>
              </a:defRPr>
            </a:pPr>
            <a:endParaRPr lang="en-US"/>
          </a:p>
        </c:txPr>
        <c:crossAx val="310916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384021287588214"/>
          <c:y val="0.13565547824903626"/>
          <c:w val="0.19615978712411788"/>
          <c:h val="0.64313553724610162"/>
        </c:manualLayout>
      </c:layout>
      <c:overlay val="0"/>
      <c:txPr>
        <a:bodyPr/>
        <a:lstStyle/>
        <a:p>
          <a:pPr>
            <a:defRPr lang="en-CA" sz="1600">
              <a:latin typeface="Arial Regular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Arial Regular"/>
              </a:rPr>
              <a:t>Survival</a:t>
            </a:r>
            <a:r>
              <a:rPr lang="en-US" sz="1600" baseline="0" dirty="0">
                <a:latin typeface="Arial Regular"/>
              </a:rPr>
              <a:t> in Elderly Patients at ICU Admission</a:t>
            </a:r>
            <a:endParaRPr lang="en-US" sz="1600" dirty="0">
              <a:latin typeface="Arial Regular"/>
            </a:endParaRPr>
          </a:p>
        </c:rich>
      </c:tx>
      <c:layout>
        <c:manualLayout>
          <c:xMode val="edge"/>
          <c:yMode val="edge"/>
          <c:x val="0.10847214931466899"/>
          <c:y val="2.478314745972738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FF"/>
            </a:solidFill>
          </c:spPr>
          <c:invertIfNegative val="0"/>
          <c:cat>
            <c:strRef>
              <c:f>Sheet1!$A$3:$B$3</c:f>
              <c:strCache>
                <c:ptCount val="2"/>
                <c:pt idx="0">
                  <c:v>Sarcopenics</c:v>
                </c:pt>
                <c:pt idx="1">
                  <c:v>Non-Sarcopenics</c:v>
                </c:pt>
              </c:strCache>
            </c:strRef>
          </c:cat>
          <c:val>
            <c:numRef>
              <c:f>Sheet1!$A$4:$B$4</c:f>
              <c:numCache>
                <c:formatCode>General</c:formatCode>
                <c:ptCount val="2"/>
                <c:pt idx="0">
                  <c:v>32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C-4D4C-8218-33822C8CA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915568"/>
        <c:axId val="310919488"/>
      </c:barChart>
      <c:catAx>
        <c:axId val="31091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Regular"/>
              </a:defRPr>
            </a:pPr>
            <a:endParaRPr lang="en-US"/>
          </a:p>
        </c:txPr>
        <c:crossAx val="310919488"/>
        <c:crosses val="autoZero"/>
        <c:auto val="1"/>
        <c:lblAlgn val="ctr"/>
        <c:lblOffset val="100"/>
        <c:noMultiLvlLbl val="0"/>
      </c:catAx>
      <c:valAx>
        <c:axId val="310919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200" dirty="0">
                    <a:latin typeface="Arial Regular"/>
                  </a:rPr>
                  <a:t>Proportion</a:t>
                </a:r>
                <a:r>
                  <a:rPr lang="en-US" sz="1200" baseline="0" dirty="0">
                    <a:latin typeface="Arial Regular"/>
                  </a:rPr>
                  <a:t> of Deceased Patients (%)</a:t>
                </a:r>
                <a:endParaRPr lang="en-US" sz="1200" dirty="0">
                  <a:latin typeface="Arial Regular"/>
                </a:endParaRPr>
              </a:p>
            </c:rich>
          </c:tx>
          <c:layout>
            <c:manualLayout>
              <c:xMode val="edge"/>
              <c:yMode val="edge"/>
              <c:x val="0"/>
              <c:y val="0.218847681214569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Regular"/>
              </a:defRPr>
            </a:pPr>
            <a:endParaRPr lang="en-US"/>
          </a:p>
        </c:txPr>
        <c:crossAx val="310915568"/>
        <c:crosses val="autoZero"/>
        <c:crossBetween val="between"/>
      </c:valAx>
    </c:plotArea>
    <c:plotVisOnly val="1"/>
    <c:dispBlanksAs val="gap"/>
    <c:showDLblsOverMax val="0"/>
  </c:chart>
  <c:spPr>
    <a:solidFill>
      <a:srgbClr val="106041"/>
    </a:solidFill>
  </c:sp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20T12:32:47.818" idx="22">
    <p:pos x="10" y="10"/>
    <p:text>Need reference.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0T11:34:04.766" idx="10">
    <p:pos x="10" y="10"/>
    <p:text>Need reference, from previous source?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0T11:33:25.284" idx="8">
    <p:pos x="10" y="10"/>
    <p:text>Recreate-also need reference.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0T11:35:11.082" idx="11">
    <p:pos x="10" y="10"/>
    <p:text>Recreate. Reference?</p:text>
    <p:extLst>
      <p:ext uri="{C676402C-5697-4E1C-873F-D02D1690AC5C}">
        <p15:threadingInfo xmlns:p15="http://schemas.microsoft.com/office/powerpoint/2012/main" timeZoneBias="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0.30971</cdr:x>
      <cdr:y>0.92396</cdr:y>
    </cdr:from>
    <cdr:to>
      <cdr:x>0.62071</cdr:x>
      <cdr:y>0.99204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8283" y="3571344"/>
          <a:ext cx="2589054" cy="2631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6770" tIns="8385" rIns="16770" bIns="8385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pPr defTabSz="168275" eaLnBrk="1" hangingPunct="1"/>
          <a:r>
            <a:rPr lang="en-US" sz="1600" b="1" dirty="0">
              <a:latin typeface="Arial Regular"/>
              <a:ea typeface="Arial" charset="0"/>
              <a:cs typeface="Arial" charset="0"/>
            </a:rPr>
            <a:t>Protein/Calories Delivered</a:t>
          </a:r>
        </a:p>
      </cdr:txBody>
    </cdr:sp>
  </cdr:relSizeAnchor>
  <cdr:relSizeAnchor xmlns:cdr="http://schemas.openxmlformats.org/drawingml/2006/chartDrawing">
    <cdr:from>
      <cdr:x>0.00462</cdr:x>
      <cdr:y>0.28594</cdr:y>
    </cdr:from>
    <cdr:to>
      <cdr:x>0.03993</cdr:x>
      <cdr:y>0.65302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-523993" y="1667704"/>
          <a:ext cx="1418862" cy="2939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6770" tIns="8385" rIns="16770" bIns="8385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pPr defTabSz="168275" eaLnBrk="1" hangingPunct="1"/>
          <a:r>
            <a:rPr lang="en-US" sz="1800" b="1" dirty="0">
              <a:latin typeface="Arial Regular"/>
              <a:ea typeface="Arial" charset="0"/>
              <a:cs typeface="Arial" charset="0"/>
            </a:rPr>
            <a:t>Mortality (%)</a:t>
          </a:r>
        </a:p>
      </cdr:txBody>
    </cdr:sp>
  </cdr:relSizeAnchor>
  <cdr:relSizeAnchor xmlns:cdr="http://schemas.openxmlformats.org/drawingml/2006/chartDrawing">
    <cdr:from>
      <cdr:x>0.84777</cdr:x>
      <cdr:y>0.04436</cdr:y>
    </cdr:from>
    <cdr:to>
      <cdr:x>0.95767</cdr:x>
      <cdr:y>0.1204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57571" y="171450"/>
          <a:ext cx="914856" cy="2939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16770" tIns="8385" rIns="16770" bIns="8385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pPr defTabSz="168275" eaLnBrk="1" hangingPunct="1"/>
          <a:r>
            <a:rPr lang="en-US" sz="1800" b="1" u="sng" dirty="0">
              <a:latin typeface="Arial Regular"/>
              <a:ea typeface="Arial" charset="0"/>
              <a:cs typeface="Arial" charset="0"/>
            </a:rPr>
            <a:t>BMI</a:t>
          </a:r>
          <a:endParaRPr lang="en-US" sz="1800" b="1" dirty="0">
            <a:latin typeface="Arial Regular"/>
            <a:ea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0.31007</cdr:x>
      <cdr:y>0.82904</cdr:y>
    </cdr:from>
    <cdr:to>
      <cdr:x>0.39359</cdr:x>
      <cdr:y>0.91036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81277" y="3204481"/>
          <a:ext cx="695324" cy="3143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Arial Regular"/>
            </a:rPr>
            <a:t>25%</a:t>
          </a:r>
        </a:p>
      </cdr:txBody>
    </cdr:sp>
  </cdr:relSizeAnchor>
  <cdr:relSizeAnchor xmlns:cdr="http://schemas.openxmlformats.org/drawingml/2006/chartDrawing">
    <cdr:from>
      <cdr:x>0.44394</cdr:x>
      <cdr:y>0.82757</cdr:y>
    </cdr:from>
    <cdr:to>
      <cdr:x>0.53661</cdr:x>
      <cdr:y>0.90543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95701" y="3198778"/>
          <a:ext cx="771524" cy="3009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 Regular"/>
            </a:rPr>
            <a:t>50%</a:t>
          </a:r>
        </a:p>
      </cdr:txBody>
    </cdr:sp>
  </cdr:relSizeAnchor>
  <cdr:relSizeAnchor xmlns:cdr="http://schemas.openxmlformats.org/drawingml/2006/chartDrawing">
    <cdr:from>
      <cdr:x>0.57933</cdr:x>
      <cdr:y>0.83151</cdr:y>
    </cdr:from>
    <cdr:to>
      <cdr:x>0.67963</cdr:x>
      <cdr:y>0.93008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822825" y="3214008"/>
          <a:ext cx="835025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 Regular"/>
            </a:rPr>
            <a:t>75%</a:t>
          </a:r>
        </a:p>
      </cdr:txBody>
    </cdr:sp>
  </cdr:relSizeAnchor>
  <cdr:relSizeAnchor xmlns:cdr="http://schemas.openxmlformats.org/drawingml/2006/chartDrawing">
    <cdr:from>
      <cdr:x>0.70824</cdr:x>
      <cdr:y>0.82986</cdr:y>
    </cdr:from>
    <cdr:to>
      <cdr:x>0.81617</cdr:x>
      <cdr:y>0.92843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895977" y="3207658"/>
          <a:ext cx="898524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 Regular"/>
            </a:rPr>
            <a:t>100%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FAF82C0B-CA22-5144-8536-7B9896CB2FFF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760EF684-66F6-8940-BE85-F3D6879E9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0E107C0-1B5D-43EF-A4B6-8E360325C152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01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the n=191, 149 had usable CT scans, within the correct</a:t>
            </a:r>
            <a:r>
              <a:rPr lang="en-US" baseline="0" dirty="0"/>
              <a:t> timeframe. As well as US performed within 72 </a:t>
            </a:r>
            <a:r>
              <a:rPr lang="en-US" baseline="0" dirty="0" err="1"/>
              <a:t>hrs</a:t>
            </a:r>
            <a:r>
              <a:rPr lang="en-US" baseline="0" dirty="0"/>
              <a:t> of CT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5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*Note: Not all patients had a repeat measurement and there was no restriction that the ultrasound had to be within 3 days of a CT scan for this analysis. This is why the “n” is different than above. Only the first observation pair was used in patients with multiple repeat observations. 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9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different measures</a:t>
            </a:r>
          </a:p>
          <a:p>
            <a:pPr marL="628650" lvl="1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we included cm2/m2 as well as cm2 – becomes important in our results here as well as the BIA results</a:t>
            </a:r>
          </a:p>
          <a:p>
            <a:pPr marL="628650" lvl="1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QMLT – the measures are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v.low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to non-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literature – but max compression used here…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QMLT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index – normalized to height squared – we have done this for consistency – is it redundant? Since we are evaluating pairs? Other papers have used limb length to formulate the thigh as a cylinder (which we don’t have but height might be the closest thing to it)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others have multiplied by limb length (and have resulted in stronger correlations)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Difference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young and elderly may be driven by distribution of males and females in each group – we haven’t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analyized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Skeletal muscle index (cm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Calculated as Muscle CSA as cm2 divided by patient height squared as m2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whole body muscle mass (kg)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 have a regression equation that we use for this - it is not identified on the excel sheet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QMLT (cm)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Ultrasound-based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quadricep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muscle thickness in cm for the left leg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QMLT (cm)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Ultrasound-based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quadricep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muscle thickness in cm for the right leg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QMLT index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LEFT QMLT index divided by patient height squared in m2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QMLT index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RIGHT QMLT index divided by patient height squared in m2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37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Legend: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between CT skeletal muscle cross sectional area and ultrasound QMLT with linear regression lines superimposed.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regression fit: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 skeletal muscle cross sectional area=102.5+31.1*QMLT. Overall Pearson correlation coefficient between CT skeletal muscle cross sectional area and Ultrasound QMLT index is 0.45, p&lt;0.0001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Correlations were performed on each group but only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males &lt;65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showed r=0.51 and P&lt;0.05 (however this is likely driving the entire regression; n=?? but broad spectrum of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muuscularity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*Note: included 4 separate groups on the plot (young female, elderly female, young male, elderly male)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 correlation coefficient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values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 males (≥ 65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0.24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0.19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males (&lt;65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0.51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&lt;0.0001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 females (≥ 65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0.26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0.12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females (&lt;65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0.13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0.52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9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is considered reasonable</a:t>
            </a:r>
            <a:r>
              <a:rPr lang="en-US" baseline="0" dirty="0"/>
              <a:t> when c&gt;0.7; strong when c&gt;0.8 – moderately strong when combined covariates and QMLT – similar to previous slide using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4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dirty="0"/>
              <a:t>Need data on use of protein supplements and percent with feeding</a:t>
            </a:r>
            <a:r>
              <a:rPr lang="en-CA" altLang="en-US" baseline="0" dirty="0"/>
              <a:t> protocols</a:t>
            </a:r>
            <a:endParaRPr lang="en-CA" alt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20948DD-598C-48DB-9A58-FD67EE49DE08}" type="slidenum">
              <a:rPr lang="en-US" altLang="en-US" sz="1200" smtClean="0">
                <a:solidFill>
                  <a:srgbClr val="000000"/>
                </a:solidFill>
              </a:rPr>
              <a:pPr/>
              <a:t>48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73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dirty="0"/>
              <a:t>Need data on use of protein supplements and percent with feeding</a:t>
            </a:r>
            <a:r>
              <a:rPr lang="en-CA" altLang="en-US" baseline="0" dirty="0"/>
              <a:t> protocols</a:t>
            </a:r>
            <a:endParaRPr lang="en-CA" alt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920948DD-598C-48DB-9A58-FD67EE49DE08}" type="slidenum">
              <a:rPr lang="en-US" altLang="en-US" sz="1200" smtClean="0">
                <a:solidFill>
                  <a:srgbClr val="000000"/>
                </a:solidFill>
              </a:rPr>
              <a:pPr/>
              <a:t>49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34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3494-BDE0-4B64-951D-64FD575C172F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1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Need picture of malnourshed child</a:t>
            </a: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A790EC2A-54B2-4CD8-A381-133E647C6B17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1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C3275F0E-3FB3-4D0F-94FD-52C55555CA63}" type="slidenum">
              <a:rPr lang="en-US" altLang="en-US" sz="1200" smtClean="0">
                <a:solidFill>
                  <a:srgbClr val="1F497D"/>
                </a:solidFill>
              </a:rPr>
              <a:pPr/>
              <a:t>7</a:t>
            </a:fld>
            <a:endParaRPr lang="en-US" altLang="en-US" sz="120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1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Need picture of malnourshed child</a:t>
            </a: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A790EC2A-54B2-4CD8-A381-133E647C6B17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9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Need picture of malnourshed child</a:t>
            </a: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A790EC2A-54B2-4CD8-A381-133E647C6B17}" type="slidenum">
              <a:rPr lang="en-US" altLang="en-US" sz="120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7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0E107C0-1B5D-43EF-A4B6-8E360325C152}" type="slidenum">
              <a:rPr lang="en-US" altLang="en-US" sz="1200">
                <a:solidFill>
                  <a:srgbClr val="000000"/>
                </a:solidFill>
              </a:rPr>
              <a:pPr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95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FB5198B-8E23-42F6-80C2-E776A8369B2F}" type="slidenum">
              <a:rPr lang="en-US" altLang="en-US" sz="1200">
                <a:solidFill>
                  <a:srgbClr val="000000"/>
                </a:solidFill>
              </a:rPr>
              <a:pPr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To date we have used weight/BMI as a descriptor of patient body composition and we have looked at change in weight as a marker of change in nutritional status or to evaluate success/failure of nutritional intervention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However, with weight, we cannot discern specific body composition profile or changes in profile;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Use of already existing CT scans can provide this information…</a:t>
            </a:r>
          </a:p>
          <a:p>
            <a:pPr marL="171450" indent="-171450" eaLnBrk="1" hangingPunct="1"/>
            <a:r>
              <a:rPr lang="en-US" altLang="en-US">
                <a:latin typeface="Arial" panose="020B0604020202020204" pitchFamily="34" charset="0"/>
              </a:rPr>
              <a:t>-L3 bony landmark – literature; longitudinal </a:t>
            </a:r>
          </a:p>
        </p:txBody>
      </p:sp>
    </p:spTree>
    <p:extLst>
      <p:ext uri="{BB962C8B-B14F-4D97-AF65-F5344CB8AC3E}">
        <p14:creationId xmlns:p14="http://schemas.microsoft.com/office/powerpoint/2010/main" val="274879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Multivariate linear regression showed that presence of sarcopenia decreased vent-free days and ICU-free days wehre BMI, fat and serum albumin did not.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6E597C5F-BD77-46E1-A512-AE14EB525F3A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5867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night I introduced</a:t>
            </a:r>
            <a:r>
              <a:rPr lang="en-US" baseline="0" dirty="0"/>
              <a:t> a validation study on US and DXA in healthy – here we examine </a:t>
            </a:r>
            <a:r>
              <a:rPr lang="en-US" baseline="0"/>
              <a:t>ICU based US and 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141087"/>
          </a:xfrm>
          <a:prstGeom prst="rect">
            <a:avLst/>
          </a:prstGeom>
          <a:gradFill>
            <a:gsLst>
              <a:gs pos="3400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Arial Regular" charset="0"/>
            </a:endParaRP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4273949"/>
            <a:ext cx="1299789" cy="7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4848225" y="4843418"/>
            <a:ext cx="42957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US" altLang="x-none" sz="675" dirty="0">
                <a:solidFill>
                  <a:schemeClr val="accent2"/>
                </a:solidFill>
                <a:latin typeface="Arial Regular" charset="0"/>
                <a:ea typeface="Arial Regular" charset="0"/>
                <a:cs typeface="Arial Regular" charset="0"/>
              </a:rPr>
              <a:t>This activity is supported by an educational </a:t>
            </a:r>
            <a:br>
              <a:rPr lang="en-US" altLang="x-none" sz="675" dirty="0">
                <a:solidFill>
                  <a:schemeClr val="accent2"/>
                </a:solidFill>
                <a:latin typeface="Arial Regular" charset="0"/>
                <a:ea typeface="Arial Regular" charset="0"/>
                <a:cs typeface="Arial Regular" charset="0"/>
              </a:rPr>
            </a:br>
            <a:r>
              <a:rPr lang="en-US" altLang="x-none" sz="675" dirty="0">
                <a:solidFill>
                  <a:schemeClr val="accent2"/>
                </a:solidFill>
                <a:latin typeface="Arial Regular" charset="0"/>
                <a:ea typeface="Arial Regular" charset="0"/>
                <a:cs typeface="Arial Regular" charset="0"/>
              </a:rPr>
              <a:t>grant from Baxter Healthcare Corporation.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8" y="1"/>
            <a:ext cx="8377057" cy="847164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8" y="991020"/>
            <a:ext cx="8377057" cy="3776243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36ED89-1BF2-7847-A31D-1017BCBB9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 rot="10800000">
            <a:off x="0" y="0"/>
            <a:ext cx="9144000" cy="2585071"/>
          </a:xfrm>
          <a:prstGeom prst="rect">
            <a:avLst/>
          </a:prstGeom>
          <a:gradFill>
            <a:gsLst>
              <a:gs pos="3400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Arial Regular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578796"/>
            <a:ext cx="9144000" cy="2564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 Regular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80644" y="2585071"/>
            <a:ext cx="8147097" cy="2558429"/>
          </a:xfrm>
        </p:spPr>
        <p:txBody>
          <a:bodyPr wrap="square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0644" y="0"/>
            <a:ext cx="8126471" cy="2585071"/>
          </a:xfrm>
          <a:noFill/>
          <a:effectLst/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9109C828-C35B-4DCC-BABC-FD7F239932E1}" type="datetime1">
              <a:rPr lang="en-US"/>
              <a:pPr>
                <a:defRPr/>
              </a:pPr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570010-5D5D-421C-9228-533A9BBF9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97E7-9444-4FA1-95A1-AC5209871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4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E2D52-BCA4-4BD4-8BDF-5B3214955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75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E9860-311C-4C20-AB15-6254B2EDA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80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797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26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26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26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26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26">
                <a:solidFill>
                  <a:srgbClr val="535353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058267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844750"/>
          </a:xfrm>
          <a:prstGeom prst="rect">
            <a:avLst/>
          </a:prstGeom>
          <a:gradFill>
            <a:gsLst>
              <a:gs pos="56000">
                <a:schemeClr val="accent2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 Regular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0850" y="0"/>
            <a:ext cx="8377238" cy="847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972050"/>
            <a:ext cx="9144000" cy="17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Arial Regular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538" y="4972050"/>
            <a:ext cx="652462" cy="171450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fld id="{9236ED89-1BF2-7847-A31D-1017BCBB9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847164"/>
            <a:ext cx="9144000" cy="42939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 Regular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972473"/>
            <a:ext cx="9144000" cy="17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 Regular" charset="0"/>
            </a:endParaRP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0850" y="990600"/>
            <a:ext cx="8377238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bg1"/>
          </a:solidFill>
          <a:latin typeface="Arial Regular" charset="0"/>
          <a:ea typeface="Arial Regular" charset="0"/>
          <a:cs typeface="Arial Regular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 Regular" charset="0"/>
          <a:ea typeface="Arial Regular" charset="0"/>
          <a:cs typeface="Arial Regular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 Regular" charset="0"/>
          <a:ea typeface="Arial Regular" charset="0"/>
          <a:cs typeface="Arial Regular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 Regular" charset="0"/>
          <a:ea typeface="Arial Regular" charset="0"/>
          <a:cs typeface="Arial Regular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 Regular" charset="0"/>
          <a:ea typeface="Arial Regular" charset="0"/>
          <a:cs typeface="Arial Regular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 Regular" charset="0"/>
          <a:ea typeface="Arial Regular" charset="0"/>
          <a:cs typeface="Arial Regular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 Regular" charset="0"/>
          <a:ea typeface="Arial Regular" charset="0"/>
          <a:cs typeface="Arial Regular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 Regular" charset="0"/>
          <a:ea typeface="Arial Regular" charset="0"/>
          <a:cs typeface="Arial Regular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 Regular" charset="0"/>
          <a:ea typeface="Arial Regular" charset="0"/>
          <a:cs typeface="Arial Regular" charset="0"/>
        </a:defRPr>
      </a:lvl9pPr>
    </p:titleStyle>
    <p:bodyStyle>
      <a:lvl1pPr marL="171450" indent="-171450" algn="l" rtl="0" eaLnBrk="1" fontAlgn="base" hangingPunct="1">
        <a:spcBef>
          <a:spcPct val="0"/>
        </a:spcBef>
        <a:spcAft>
          <a:spcPts val="450"/>
        </a:spcAft>
        <a:buClr>
          <a:srgbClr val="4E8F00"/>
        </a:buClr>
        <a:buFont typeface="Wingdings" charset="2"/>
        <a:buChar char="§"/>
        <a:defRPr sz="1800" kern="1200">
          <a:solidFill>
            <a:schemeClr val="tx1"/>
          </a:solidFill>
          <a:latin typeface="Arial Regular" charset="0"/>
          <a:ea typeface="Arial Regular" charset="0"/>
          <a:cs typeface="Arial Regular" charset="0"/>
        </a:defRPr>
      </a:lvl1pPr>
      <a:lvl2pPr marL="345281" indent="-170260" algn="l" rtl="0" eaLnBrk="1" fontAlgn="base" hangingPunct="1">
        <a:spcBef>
          <a:spcPct val="0"/>
        </a:spcBef>
        <a:spcAft>
          <a:spcPts val="450"/>
        </a:spcAft>
        <a:buClr>
          <a:srgbClr val="4E8F00"/>
        </a:buClr>
        <a:buFont typeface=".AppleSystemUIFont" charset="-120"/>
        <a:buChar char="–"/>
        <a:defRPr sz="1800" kern="1200">
          <a:solidFill>
            <a:schemeClr val="tx1"/>
          </a:solidFill>
          <a:latin typeface="Arial Regular" charset="0"/>
          <a:ea typeface="Arial Regular" charset="0"/>
          <a:cs typeface="Arial Regular" charset="0"/>
        </a:defRPr>
      </a:lvl2pPr>
      <a:lvl3pPr marL="515541" indent="-170260" algn="l" rtl="0" eaLnBrk="1" fontAlgn="base" hangingPunct="1">
        <a:spcBef>
          <a:spcPct val="0"/>
        </a:spcBef>
        <a:spcAft>
          <a:spcPts val="450"/>
        </a:spcAft>
        <a:buClr>
          <a:srgbClr val="4E8F00"/>
        </a:buClr>
        <a:buFont typeface="Arial" charset="0"/>
        <a:buChar char="•"/>
        <a:defRPr sz="1800" kern="1200">
          <a:solidFill>
            <a:schemeClr val="tx1"/>
          </a:solidFill>
          <a:latin typeface="Arial Regular" charset="0"/>
          <a:ea typeface="Arial Regular" charset="0"/>
          <a:cs typeface="Arial Regular" charset="0"/>
        </a:defRPr>
      </a:lvl3pPr>
      <a:lvl4pPr marL="685800" indent="-170260" algn="l" rtl="0" eaLnBrk="1" fontAlgn="base" hangingPunct="1">
        <a:spcBef>
          <a:spcPct val="0"/>
        </a:spcBef>
        <a:spcAft>
          <a:spcPts val="450"/>
        </a:spcAft>
        <a:buClr>
          <a:srgbClr val="4E8F00"/>
        </a:buClr>
        <a:buFont typeface="Arial" charset="0"/>
        <a:buChar char="•"/>
        <a:defRPr sz="1800" kern="1200">
          <a:solidFill>
            <a:schemeClr val="tx1"/>
          </a:solidFill>
          <a:latin typeface="Arial Regular" charset="0"/>
          <a:ea typeface="Arial Regular" charset="0"/>
          <a:cs typeface="Arial Regular" charset="0"/>
        </a:defRPr>
      </a:lvl4pPr>
      <a:lvl5pPr marL="862013" indent="-176213" algn="l" rtl="0" eaLnBrk="1" fontAlgn="base" hangingPunct="1">
        <a:spcBef>
          <a:spcPct val="0"/>
        </a:spcBef>
        <a:spcAft>
          <a:spcPts val="450"/>
        </a:spcAft>
        <a:buClr>
          <a:srgbClr val="4E8F00"/>
        </a:buClr>
        <a:buFont typeface="Arial" charset="0"/>
        <a:buChar char="•"/>
        <a:defRPr sz="1800" kern="1200">
          <a:solidFill>
            <a:schemeClr val="tx1"/>
          </a:solidFill>
          <a:latin typeface="Arial Regular" charset="0"/>
          <a:ea typeface="Arial Regular" charset="0"/>
          <a:cs typeface="Arial Regular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package" Target="../embeddings/Microsoft_Word_Document1.docx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359338"/>
            <a:ext cx="9144001" cy="1988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egular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 rot="10800000">
            <a:off x="294361" y="-1"/>
            <a:ext cx="2749464" cy="1158497"/>
          </a:xfrm>
          <a:prstGeom prst="round2Same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egula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362" y="139605"/>
            <a:ext cx="274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Held in conjunction with </a:t>
            </a:r>
            <a:br>
              <a:rPr lang="en-US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ASPEN’s Clinical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Nutrition Week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3183" y="3367317"/>
            <a:ext cx="4039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Moderator</a:t>
            </a:r>
          </a:p>
          <a:p>
            <a:r>
              <a:rPr lang="en-US" sz="1600" b="1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Charles Mueller, PhD, RDN, CDN, CNSC</a:t>
            </a:r>
          </a:p>
          <a:p>
            <a:r>
              <a:rPr lang="en-US" sz="160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New York, New York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2827" y="3367317"/>
            <a:ext cx="258975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Faculty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Daren </a:t>
            </a:r>
            <a:r>
              <a:rPr lang="en-US" sz="1600" b="1" dirty="0" err="1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Heyland</a:t>
            </a:r>
            <a:r>
              <a:rPr lang="en-US" sz="1600" b="1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, MD 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Kingston, Ontario, Canada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Claude </a:t>
            </a:r>
            <a:r>
              <a:rPr lang="en-US" sz="1600" b="1" dirty="0" err="1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Pichard</a:t>
            </a:r>
            <a:r>
              <a:rPr lang="en-US" sz="1600" b="1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, MD, PhD</a:t>
            </a:r>
          </a:p>
          <a:p>
            <a:r>
              <a:rPr lang="en-US" sz="16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Geneva, Switzerland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03" y="1354777"/>
            <a:ext cx="5610130" cy="20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2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Up Arrow Callout 7"/>
          <p:cNvSpPr>
            <a:spLocks noChangeArrowheads="1"/>
          </p:cNvSpPr>
          <p:nvPr/>
        </p:nvSpPr>
        <p:spPr bwMode="auto">
          <a:xfrm>
            <a:off x="5200650" y="3657600"/>
            <a:ext cx="1485900" cy="800100"/>
          </a:xfrm>
          <a:prstGeom prst="upArrowCallout">
            <a:avLst>
              <a:gd name="adj1" fmla="val 25003"/>
              <a:gd name="adj2" fmla="val 25003"/>
              <a:gd name="adj3" fmla="val 25000"/>
              <a:gd name="adj4" fmla="val 6497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85724" y="4712646"/>
            <a:ext cx="8915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egular"/>
              </a:rPr>
              <a:t>Adapted from: </a:t>
            </a:r>
            <a:r>
              <a:rPr lang="en-US" sz="1100" dirty="0" err="1">
                <a:latin typeface="Arial Regular"/>
              </a:rPr>
              <a:t>Kondrup</a:t>
            </a:r>
            <a:r>
              <a:rPr lang="en-US" sz="1100" dirty="0">
                <a:latin typeface="Arial Regular"/>
              </a:rPr>
              <a:t> J et al. </a:t>
            </a:r>
            <a:r>
              <a:rPr lang="en-US" sz="1100" i="1" dirty="0">
                <a:latin typeface="Arial Regular"/>
              </a:rPr>
              <a:t>Clin </a:t>
            </a:r>
            <a:r>
              <a:rPr lang="en-US" sz="1100" i="1" dirty="0" err="1">
                <a:latin typeface="Arial Regular"/>
              </a:rPr>
              <a:t>Nutr</a:t>
            </a:r>
            <a:r>
              <a:rPr lang="en-US" sz="1100" i="1" dirty="0">
                <a:latin typeface="Arial Regular"/>
              </a:rPr>
              <a:t>. </a:t>
            </a:r>
            <a:r>
              <a:rPr lang="en-US" sz="1100" dirty="0">
                <a:latin typeface="Arial Regular"/>
              </a:rPr>
              <a:t>2003;22(3):321-36.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92049"/>
              </p:ext>
            </p:extLst>
          </p:nvPr>
        </p:nvGraphicFramePr>
        <p:xfrm>
          <a:off x="273828" y="739082"/>
          <a:ext cx="8539192" cy="403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97">
                  <a:extLst>
                    <a:ext uri="{9D8B030D-6E8A-4147-A177-3AD203B41FA5}">
                      <a16:colId xmlns="" xmlns:a16="http://schemas.microsoft.com/office/drawing/2014/main" val="398179693"/>
                    </a:ext>
                  </a:extLst>
                </a:gridCol>
                <a:gridCol w="3790950">
                  <a:extLst>
                    <a:ext uri="{9D8B030D-6E8A-4147-A177-3AD203B41FA5}">
                      <a16:colId xmlns="" xmlns:a16="http://schemas.microsoft.com/office/drawing/2014/main" val="1023501715"/>
                    </a:ext>
                  </a:extLst>
                </a:gridCol>
                <a:gridCol w="790575">
                  <a:extLst>
                    <a:ext uri="{9D8B030D-6E8A-4147-A177-3AD203B41FA5}">
                      <a16:colId xmlns="" xmlns:a16="http://schemas.microsoft.com/office/drawing/2014/main" val="3323573457"/>
                    </a:ext>
                  </a:extLst>
                </a:gridCol>
                <a:gridCol w="3231370">
                  <a:extLst>
                    <a:ext uri="{9D8B030D-6E8A-4147-A177-3AD203B41FA5}">
                      <a16:colId xmlns="" xmlns:a16="http://schemas.microsoft.com/office/drawing/2014/main" val="1966092042"/>
                    </a:ext>
                  </a:extLst>
                </a:gridCol>
              </a:tblGrid>
              <a:tr h="216335">
                <a:tc gridSpan="2">
                  <a:txBody>
                    <a:bodyPr/>
                    <a:lstStyle/>
                    <a:p>
                      <a:r>
                        <a:rPr lang="en-US" sz="1100" b="1" dirty="0">
                          <a:latin typeface="Arial Regular"/>
                          <a:cs typeface="Arial" panose="020B0604020202020204" pitchFamily="34" charset="0"/>
                        </a:rPr>
                        <a:t>Impaired nutritional status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Arial Regular"/>
                          <a:cs typeface="Arial" panose="020B0604020202020204" pitchFamily="34" charset="0"/>
                        </a:rPr>
                        <a:t>Severity of disease (≈stress metabolism)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2108840"/>
                  </a:ext>
                </a:extLst>
              </a:tr>
              <a:tr h="341948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Regular"/>
                        </a:rPr>
                        <a:t>Absent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 Regular"/>
                        </a:rPr>
                        <a:t> Score 0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Regular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Normal nutritional</a:t>
                      </a:r>
                      <a:r>
                        <a:rPr lang="en-US" sz="1000" baseline="0" dirty="0">
                          <a:latin typeface="Arial Regular"/>
                        </a:rPr>
                        <a:t> status</a:t>
                      </a:r>
                      <a:endParaRPr lang="en-US" sz="1000" dirty="0">
                        <a:latin typeface="Arial Regular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Absent</a:t>
                      </a:r>
                      <a:r>
                        <a:rPr lang="en-US" sz="1000" baseline="0" dirty="0">
                          <a:latin typeface="Arial Regular"/>
                        </a:rPr>
                        <a:t> Score 0</a:t>
                      </a:r>
                      <a:endParaRPr lang="en-US" sz="1000" dirty="0">
                        <a:latin typeface="Arial Regular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Normal nutritional requirements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669391"/>
                  </a:ext>
                </a:extLst>
              </a:tr>
              <a:tr h="621090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Regular"/>
                        </a:rPr>
                        <a:t>Mild </a:t>
                      </a:r>
                    </a:p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Regular"/>
                        </a:rPr>
                        <a:t>Score 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Arial Regular"/>
                        </a:rPr>
                        <a:t>Wt</a:t>
                      </a:r>
                      <a:r>
                        <a:rPr lang="en-US" sz="1000" dirty="0">
                          <a:latin typeface="Arial Regular"/>
                        </a:rPr>
                        <a:t> loss &gt;5% in 3 months</a:t>
                      </a:r>
                    </a:p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Or</a:t>
                      </a:r>
                    </a:p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Food intake below 50-75% of</a:t>
                      </a:r>
                      <a:r>
                        <a:rPr lang="en-US" sz="1000" baseline="0" dirty="0">
                          <a:latin typeface="Arial Regular"/>
                        </a:rPr>
                        <a:t> normal requirement in preceding week</a:t>
                      </a:r>
                      <a:endParaRPr lang="en-US" sz="1000" dirty="0">
                        <a:latin typeface="Arial Regular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Mild </a:t>
                      </a:r>
                    </a:p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Score 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Hip fracture</a:t>
                      </a:r>
                    </a:p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Chronic</a:t>
                      </a:r>
                      <a:r>
                        <a:rPr lang="en-US" sz="1000" baseline="0" dirty="0">
                          <a:latin typeface="Arial Regular"/>
                        </a:rPr>
                        <a:t> patients, in particular with acute complications: cirrhosis (11), COPD (12)</a:t>
                      </a:r>
                    </a:p>
                    <a:p>
                      <a:pPr algn="l"/>
                      <a:r>
                        <a:rPr lang="en-US" sz="1000" i="1" baseline="0" dirty="0">
                          <a:latin typeface="Arial Regular"/>
                        </a:rPr>
                        <a:t>Chronic hemodialysis, diabetes, oncology</a:t>
                      </a:r>
                      <a:endParaRPr lang="en-US" sz="1000" i="1" dirty="0">
                        <a:latin typeface="Arial Regular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2072508"/>
                  </a:ext>
                </a:extLst>
              </a:tr>
              <a:tr h="760661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Regular"/>
                        </a:rPr>
                        <a:t>Moderate</a:t>
                      </a:r>
                    </a:p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Regular"/>
                        </a:rPr>
                        <a:t>Score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 Regular"/>
                        </a:rPr>
                        <a:t> 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Regular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Arial Regular"/>
                        </a:rPr>
                        <a:t>Wt</a:t>
                      </a:r>
                      <a:r>
                        <a:rPr lang="en-US" sz="1000" dirty="0">
                          <a:latin typeface="Arial Regular"/>
                        </a:rPr>
                        <a:t> loss &gt;5% in 2 months</a:t>
                      </a:r>
                    </a:p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Or</a:t>
                      </a:r>
                    </a:p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BMI 18.5 - 20.5 + impaired general condition</a:t>
                      </a:r>
                    </a:p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Or</a:t>
                      </a:r>
                    </a:p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Food intake 25-50% of normal requirement in preceding week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Moderate Score</a:t>
                      </a:r>
                      <a:r>
                        <a:rPr lang="en-US" sz="1000" baseline="0" dirty="0">
                          <a:latin typeface="Arial Regular"/>
                        </a:rPr>
                        <a:t> 2</a:t>
                      </a:r>
                      <a:endParaRPr lang="en-US" sz="1000" dirty="0">
                        <a:latin typeface="Arial Regular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i="0" dirty="0">
                          <a:latin typeface="Arial Regular"/>
                        </a:rPr>
                        <a:t>Major</a:t>
                      </a:r>
                      <a:r>
                        <a:rPr lang="en-US" sz="1000" i="0" baseline="0" dirty="0">
                          <a:latin typeface="Arial Regular"/>
                        </a:rPr>
                        <a:t> abdominal surgery (13-15). Stroke (16)</a:t>
                      </a:r>
                    </a:p>
                    <a:p>
                      <a:pPr algn="l"/>
                      <a:r>
                        <a:rPr lang="en-US" sz="1000" i="1" baseline="0" dirty="0">
                          <a:latin typeface="Arial Regular"/>
                        </a:rPr>
                        <a:t>Severe pneumonia, hematologic malignancy </a:t>
                      </a:r>
                      <a:endParaRPr lang="en-US" sz="1000" i="1" dirty="0">
                        <a:latin typeface="Arial Regular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9136375"/>
                  </a:ext>
                </a:extLst>
              </a:tr>
              <a:tr h="760661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Regular"/>
                        </a:rPr>
                        <a:t>Severe </a:t>
                      </a:r>
                    </a:p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Regular"/>
                        </a:rPr>
                        <a:t>Score 3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>
                          <a:latin typeface="Arial Regular"/>
                        </a:rPr>
                        <a:t>Wt</a:t>
                      </a:r>
                      <a:r>
                        <a:rPr lang="en-US" sz="1000" dirty="0">
                          <a:latin typeface="Arial Regular"/>
                        </a:rPr>
                        <a:t> loss &gt;5%</a:t>
                      </a:r>
                      <a:r>
                        <a:rPr lang="en-US" sz="1000" baseline="0" dirty="0">
                          <a:latin typeface="Arial Regular"/>
                        </a:rPr>
                        <a:t> in 1 month (≈ &gt;15% in 3 months (17))</a:t>
                      </a:r>
                    </a:p>
                    <a:p>
                      <a:pPr algn="l"/>
                      <a:r>
                        <a:rPr lang="en-US" sz="1000" baseline="0" dirty="0">
                          <a:latin typeface="Arial Regular"/>
                        </a:rPr>
                        <a:t>Or</a:t>
                      </a:r>
                    </a:p>
                    <a:p>
                      <a:pPr algn="l"/>
                      <a:r>
                        <a:rPr lang="en-US" sz="1000" baseline="0" dirty="0">
                          <a:latin typeface="Arial Regular"/>
                        </a:rPr>
                        <a:t>BMI &lt;18.5 + impaired general condition (17)</a:t>
                      </a:r>
                    </a:p>
                    <a:p>
                      <a:pPr algn="l"/>
                      <a:r>
                        <a:rPr lang="en-US" sz="1000" baseline="0" dirty="0">
                          <a:latin typeface="Arial Regular"/>
                        </a:rPr>
                        <a:t>Or</a:t>
                      </a:r>
                    </a:p>
                    <a:p>
                      <a:pPr algn="l"/>
                      <a:r>
                        <a:rPr lang="en-US" sz="1000" baseline="0" dirty="0">
                          <a:latin typeface="Arial Regular"/>
                        </a:rPr>
                        <a:t>Food intake 0-25% of normal requirement in preceding week</a:t>
                      </a:r>
                      <a:endParaRPr lang="en-US" sz="1000" dirty="0">
                        <a:latin typeface="Arial Regular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Arial Regular"/>
                        </a:rPr>
                        <a:t>Severe Score 3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i="0" dirty="0">
                          <a:latin typeface="Arial Regular"/>
                        </a:rPr>
                        <a:t>Head</a:t>
                      </a:r>
                      <a:r>
                        <a:rPr lang="en-US" sz="1000" i="0" baseline="0" dirty="0">
                          <a:latin typeface="Arial Regular"/>
                        </a:rPr>
                        <a:t> injury (18, 19)</a:t>
                      </a:r>
                    </a:p>
                    <a:p>
                      <a:pPr algn="l"/>
                      <a:r>
                        <a:rPr lang="en-US" sz="1000" i="0" baseline="0" dirty="0">
                          <a:latin typeface="Arial Regular"/>
                        </a:rPr>
                        <a:t>Bone marrow transplantation (20)</a:t>
                      </a:r>
                    </a:p>
                    <a:p>
                      <a:pPr algn="l"/>
                      <a:r>
                        <a:rPr lang="en-US" sz="1000" i="1" baseline="0" dirty="0">
                          <a:latin typeface="Arial Regular"/>
                        </a:rPr>
                        <a:t>Intensive care patients (APACHE 10)</a:t>
                      </a:r>
                      <a:endParaRPr lang="en-US" sz="1000" i="1" dirty="0">
                        <a:latin typeface="Arial Regular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6400823"/>
                  </a:ext>
                </a:extLst>
              </a:tr>
              <a:tr h="1082164">
                <a:tc gridSpan="4"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 Regular"/>
                        </a:rPr>
                        <a:t>Calculate 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 Regular"/>
                        </a:rPr>
                        <a:t>the total score: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 Regular"/>
                        </a:rPr>
                        <a:t>Find score (0-3) for Impaired nutritional status (only one: choose the variable with highest score) and Severity of disease (≈stress metabolism, i.e.. increase in nutritional requirements).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 Regular"/>
                        </a:rPr>
                        <a:t>Add the two scores (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total score)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age </a:t>
                      </a:r>
                      <a:r>
                        <a:rPr lang="en-US" sz="1000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0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years: add 1 to the total score to correct for frailty of elderly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00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age-correlated total </a:t>
                      </a:r>
                      <a:r>
                        <a:rPr lang="en-US" sz="1000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000" i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 start nutritional support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 Regular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Regular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Regular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i="1" dirty="0">
                        <a:latin typeface="Arial Regular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0764364"/>
                  </a:ext>
                </a:extLst>
              </a:tr>
            </a:tbl>
          </a:graphicData>
        </a:graphic>
      </p:graphicFrame>
      <p:sp>
        <p:nvSpPr>
          <p:cNvPr id="11" name="Up Arrow Callout 7"/>
          <p:cNvSpPr>
            <a:spLocks noChangeArrowheads="1"/>
          </p:cNvSpPr>
          <p:nvPr/>
        </p:nvSpPr>
        <p:spPr bwMode="auto">
          <a:xfrm>
            <a:off x="5710237" y="3409945"/>
            <a:ext cx="1609725" cy="800100"/>
          </a:xfrm>
          <a:prstGeom prst="upArrowCallout">
            <a:avLst>
              <a:gd name="adj1" fmla="val 25003"/>
              <a:gd name="adj2" fmla="val 25003"/>
              <a:gd name="adj3" fmla="val 25000"/>
              <a:gd name="adj4" fmla="val 6497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 sz="180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710236" y="3699599"/>
            <a:ext cx="1609726" cy="50783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sz="1350" dirty="0">
                <a:solidFill>
                  <a:schemeClr val="bg1"/>
                </a:solidFill>
              </a:rPr>
              <a:t>All ICU patients treated the same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0746" y="179514"/>
            <a:ext cx="581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Nutrition Risk Screening 2002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56104" y="3531993"/>
            <a:ext cx="374651" cy="716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78255" y="3290693"/>
            <a:ext cx="368300" cy="96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0405" y="2315949"/>
            <a:ext cx="393700" cy="19399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6205" y="2960493"/>
            <a:ext cx="406400" cy="13017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32005" y="3531993"/>
            <a:ext cx="393700" cy="73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73205" y="3722493"/>
            <a:ext cx="3683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4" y="4629150"/>
            <a:ext cx="891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Adapted from: </a:t>
            </a:r>
            <a:r>
              <a:rPr lang="en-US" sz="1200" dirty="0" err="1">
                <a:latin typeface="Arial Regular"/>
              </a:rPr>
              <a:t>Kondrup</a:t>
            </a:r>
            <a:r>
              <a:rPr lang="en-US" sz="1200" dirty="0">
                <a:latin typeface="Arial Regular"/>
              </a:rPr>
              <a:t> J et al. </a:t>
            </a:r>
            <a:r>
              <a:rPr lang="en-US" sz="1200" i="1" dirty="0">
                <a:latin typeface="Arial Regular"/>
              </a:rPr>
              <a:t>Clin </a:t>
            </a:r>
            <a:r>
              <a:rPr lang="en-US" sz="1200" i="1" dirty="0" err="1">
                <a:latin typeface="Arial Regular"/>
              </a:rPr>
              <a:t>Nutr</a:t>
            </a:r>
            <a:r>
              <a:rPr lang="en-US" sz="1200" i="1" dirty="0">
                <a:latin typeface="Arial Regular"/>
              </a:rPr>
              <a:t>. </a:t>
            </a:r>
            <a:r>
              <a:rPr lang="en-US" sz="1200" dirty="0">
                <a:latin typeface="Arial Regular"/>
              </a:rPr>
              <a:t>2003;22(3):321-36.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3605" y="1663700"/>
            <a:ext cx="4419600" cy="2903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76355" y="1823843"/>
            <a:ext cx="0" cy="2438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76355" y="4262243"/>
            <a:ext cx="36512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73205" y="3722493"/>
            <a:ext cx="368300" cy="53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8704" y="3728591"/>
            <a:ext cx="3683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8355" y="3531993"/>
            <a:ext cx="387350" cy="112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16205" y="2960492"/>
            <a:ext cx="406400" cy="5381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00405" y="2312793"/>
            <a:ext cx="393700" cy="9747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75078" y="3290693"/>
            <a:ext cx="361952" cy="542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6104" y="3531993"/>
            <a:ext cx="365126" cy="6077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724607" y="1830193"/>
            <a:ext cx="50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24607" y="2312793"/>
            <a:ext cx="50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24607" y="2795393"/>
            <a:ext cx="50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24607" y="3284343"/>
            <a:ext cx="50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24607" y="4262243"/>
            <a:ext cx="50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21485" y="2268342"/>
            <a:ext cx="209550" cy="774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22755" y="2090383"/>
            <a:ext cx="209550" cy="731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71979" y="1988944"/>
            <a:ext cx="63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Arial Regular"/>
              </a:rPr>
              <a:t>Pos</a:t>
            </a:r>
            <a:endParaRPr lang="en-US" sz="1100" dirty="0">
              <a:latin typeface="Arial Regula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84678" y="2171159"/>
            <a:ext cx="63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egular"/>
              </a:rPr>
              <a:t>No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41355" y="2614418"/>
            <a:ext cx="369332" cy="6921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>
                <a:latin typeface="Arial Regular"/>
              </a:rPr>
              <a:t>NRCT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1448" y="4493244"/>
            <a:ext cx="1077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Total Score</a:t>
            </a:r>
          </a:p>
        </p:txBody>
      </p:sp>
      <p:sp>
        <p:nvSpPr>
          <p:cNvPr id="120832" name="TextBox 120831"/>
          <p:cNvSpPr txBox="1"/>
          <p:nvPr/>
        </p:nvSpPr>
        <p:spPr>
          <a:xfrm>
            <a:off x="3438873" y="1711945"/>
            <a:ext cx="42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50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38873" y="2161594"/>
            <a:ext cx="42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40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38873" y="2663244"/>
            <a:ext cx="42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38873" y="3158590"/>
            <a:ext cx="402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20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38873" y="3653936"/>
            <a:ext cx="42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10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724607" y="3749163"/>
            <a:ext cx="50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73205" y="4283762"/>
            <a:ext cx="423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egular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39464" y="4277284"/>
            <a:ext cx="681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egular"/>
              </a:rPr>
              <a:t>≥2-&lt;2.5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816" y="4287439"/>
            <a:ext cx="681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egular"/>
              </a:rPr>
              <a:t>≥2.5-&lt;3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23238" y="4287439"/>
            <a:ext cx="754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egular"/>
              </a:rPr>
              <a:t>≥3-&lt;3.5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39362" y="4276329"/>
            <a:ext cx="681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egular"/>
              </a:rPr>
              <a:t>≥3.5-&lt;4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99285" y="4286282"/>
            <a:ext cx="681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Regular"/>
              </a:rPr>
              <a:t>≥4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-22046"/>
            <a:ext cx="5544829" cy="16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dirty="0">
                <a:latin typeface="Arial Regular"/>
              </a:rPr>
              <a:t>Subjective global assessment?</a:t>
            </a:r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1" y="908871"/>
            <a:ext cx="3695624" cy="40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Content Placeholder 2"/>
          <p:cNvSpPr>
            <a:spLocks noGrp="1"/>
          </p:cNvSpPr>
          <p:nvPr>
            <p:ph idx="1"/>
          </p:nvPr>
        </p:nvSpPr>
        <p:spPr>
          <a:xfrm>
            <a:off x="634474" y="2214423"/>
            <a:ext cx="2965976" cy="1557477"/>
          </a:xfrm>
          <a:solidFill>
            <a:schemeClr val="accent1"/>
          </a:solidFill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CA" altLang="en-US" sz="1600" dirty="0">
                <a:solidFill>
                  <a:schemeClr val="bg1"/>
                </a:solidFill>
              </a:rPr>
              <a:t>When training provided in advance, can produce reliable estimates of malnutrition</a:t>
            </a:r>
          </a:p>
          <a:p>
            <a:pPr>
              <a:buClr>
                <a:schemeClr val="bg1"/>
              </a:buClr>
            </a:pPr>
            <a:r>
              <a:rPr lang="en-CA" altLang="en-US" sz="1600" dirty="0">
                <a:solidFill>
                  <a:schemeClr val="bg1"/>
                </a:solidFill>
              </a:rPr>
              <a:t>Note rates of missing data</a:t>
            </a:r>
          </a:p>
        </p:txBody>
      </p:sp>
      <p:pic>
        <p:nvPicPr>
          <p:cNvPr id="1249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2" y="937123"/>
            <a:ext cx="3571875" cy="98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4934" name="Straight Connector 6"/>
          <p:cNvCxnSpPr>
            <a:cxnSpLocks noChangeShapeType="1"/>
          </p:cNvCxnSpPr>
          <p:nvPr/>
        </p:nvCxnSpPr>
        <p:spPr bwMode="auto">
          <a:xfrm>
            <a:off x="5772150" y="3486150"/>
            <a:ext cx="13144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04800" y="4600575"/>
            <a:ext cx="8286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Adapted from: PM </a:t>
            </a:r>
            <a:r>
              <a:rPr lang="en-US" sz="1200" dirty="0" err="1">
                <a:latin typeface="Arial Regular"/>
              </a:rPr>
              <a:t>Sheenan</a:t>
            </a:r>
            <a:r>
              <a:rPr lang="en-US" sz="1200" dirty="0">
                <a:latin typeface="Arial Regular"/>
              </a:rPr>
              <a:t> et al. </a:t>
            </a:r>
            <a:r>
              <a:rPr lang="en-US" sz="1200" i="1" dirty="0" err="1">
                <a:latin typeface="Arial Regular"/>
              </a:rPr>
              <a:t>Eur</a:t>
            </a:r>
            <a:r>
              <a:rPr lang="en-US" sz="1200" i="1" dirty="0">
                <a:latin typeface="Arial Regular"/>
              </a:rPr>
              <a:t> J Clin </a:t>
            </a:r>
            <a:r>
              <a:rPr lang="en-US" sz="1200" i="1" dirty="0" err="1">
                <a:latin typeface="Arial Regular"/>
              </a:rPr>
              <a:t>Nutr</a:t>
            </a:r>
            <a:r>
              <a:rPr lang="en-US" sz="1200" i="1" dirty="0">
                <a:latin typeface="Arial Regular"/>
              </a:rPr>
              <a:t>. </a:t>
            </a:r>
            <a:r>
              <a:rPr lang="en-US" sz="1200" dirty="0">
                <a:latin typeface="Arial Regular"/>
              </a:rPr>
              <a:t>2010;64(11):1358-1364.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16166"/>
              </p:ext>
            </p:extLst>
          </p:nvPr>
        </p:nvGraphicFramePr>
        <p:xfrm>
          <a:off x="4022813" y="242621"/>
          <a:ext cx="5016947" cy="413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114">
                  <a:extLst>
                    <a:ext uri="{9D8B030D-6E8A-4147-A177-3AD203B41FA5}">
                      <a16:colId xmlns="" xmlns:a16="http://schemas.microsoft.com/office/drawing/2014/main" val="288104302"/>
                    </a:ext>
                  </a:extLst>
                </a:gridCol>
                <a:gridCol w="943003">
                  <a:extLst>
                    <a:ext uri="{9D8B030D-6E8A-4147-A177-3AD203B41FA5}">
                      <a16:colId xmlns="" xmlns:a16="http://schemas.microsoft.com/office/drawing/2014/main" val="2049252926"/>
                    </a:ext>
                  </a:extLst>
                </a:gridCol>
                <a:gridCol w="923151">
                  <a:extLst>
                    <a:ext uri="{9D8B030D-6E8A-4147-A177-3AD203B41FA5}">
                      <a16:colId xmlns="" xmlns:a16="http://schemas.microsoft.com/office/drawing/2014/main" val="1272238653"/>
                    </a:ext>
                  </a:extLst>
                </a:gridCol>
                <a:gridCol w="1121679">
                  <a:extLst>
                    <a:ext uri="{9D8B030D-6E8A-4147-A177-3AD203B41FA5}">
                      <a16:colId xmlns="" xmlns:a16="http://schemas.microsoft.com/office/drawing/2014/main" val="3520665305"/>
                    </a:ext>
                  </a:extLst>
                </a:gridCol>
              </a:tblGrid>
              <a:tr h="451808">
                <a:tc gridSpan="4">
                  <a:txBody>
                    <a:bodyPr/>
                    <a:lstStyle/>
                    <a:p>
                      <a:r>
                        <a:rPr lang="en-US" sz="1050" b="0" dirty="0">
                          <a:latin typeface="Arial Regular"/>
                        </a:rPr>
                        <a:t>Frequency of subjective global assessment</a:t>
                      </a:r>
                      <a:r>
                        <a:rPr lang="en-US" sz="1050" b="0" baseline="0" dirty="0">
                          <a:latin typeface="Arial Regular"/>
                        </a:rPr>
                        <a:t> characteristics on admission to the medical intensive care unit in patient requiring mechanical ventilation </a:t>
                      </a:r>
                      <a:endParaRPr lang="en-US" sz="1050" dirty="0">
                        <a:latin typeface="Arial Regula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4831655"/>
                  </a:ext>
                </a:extLst>
              </a:tr>
              <a:tr h="618296">
                <a:tc>
                  <a:txBody>
                    <a:bodyPr/>
                    <a:lstStyle/>
                    <a:p>
                      <a:r>
                        <a:rPr lang="en-US" sz="1000" i="1" dirty="0">
                          <a:latin typeface="Arial Regular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Arial Regular"/>
                        </a:rPr>
                        <a:t>All</a:t>
                      </a:r>
                      <a:r>
                        <a:rPr lang="en-US" sz="1000" i="1" baseline="0" dirty="0">
                          <a:latin typeface="Arial Regular"/>
                        </a:rPr>
                        <a:t> patients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latin typeface="Arial Regular"/>
                        </a:rPr>
                        <a:t>n</a:t>
                      </a:r>
                      <a:r>
                        <a:rPr lang="en-US" sz="1000" i="1" dirty="0">
                          <a:latin typeface="Arial Regular"/>
                        </a:rPr>
                        <a:t>=57</a:t>
                      </a:r>
                    </a:p>
                    <a:p>
                      <a:pPr algn="ctr"/>
                      <a:endParaRPr lang="en-US" sz="1000" i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Arial Regular"/>
                        </a:rPr>
                        <a:t>Normally</a:t>
                      </a:r>
                    </a:p>
                    <a:p>
                      <a:pPr algn="ctr"/>
                      <a:r>
                        <a:rPr lang="en-US" sz="1000" i="1" dirty="0">
                          <a:latin typeface="Arial Regular"/>
                        </a:rPr>
                        <a:t>Nourished</a:t>
                      </a:r>
                    </a:p>
                    <a:p>
                      <a:pPr algn="ctr"/>
                      <a:r>
                        <a:rPr lang="en-US" sz="1000" i="0" dirty="0">
                          <a:latin typeface="Arial Regular"/>
                        </a:rPr>
                        <a:t>n</a:t>
                      </a:r>
                      <a:r>
                        <a:rPr lang="en-US" sz="1000" i="1" dirty="0">
                          <a:latin typeface="Arial Regular"/>
                        </a:rPr>
                        <a:t>=28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Arial Regular"/>
                        </a:rPr>
                        <a:t>Moderate or severely malnourished</a:t>
                      </a:r>
                    </a:p>
                    <a:p>
                      <a:pPr algn="ctr"/>
                      <a:r>
                        <a:rPr lang="en-US" sz="1000" i="0" dirty="0">
                          <a:latin typeface="Arial Regular"/>
                        </a:rPr>
                        <a:t>n</a:t>
                      </a:r>
                      <a:r>
                        <a:rPr lang="en-US" sz="1000" i="1" dirty="0">
                          <a:latin typeface="Arial Regular"/>
                        </a:rPr>
                        <a:t>=29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6853459"/>
                  </a:ext>
                </a:extLst>
              </a:tr>
              <a:tr h="2647079">
                <a:tc>
                  <a:txBody>
                    <a:bodyPr/>
                    <a:lstStyle/>
                    <a:p>
                      <a:r>
                        <a:rPr lang="en-US" sz="1000" i="1" dirty="0">
                          <a:latin typeface="Arial Regular"/>
                        </a:rPr>
                        <a:t>In the past 2 weeks weight has:</a:t>
                      </a:r>
                    </a:p>
                    <a:p>
                      <a:pPr lvl="1"/>
                      <a:r>
                        <a:rPr lang="en-US" sz="1000" i="0" dirty="0">
                          <a:latin typeface="Arial Regular"/>
                        </a:rPr>
                        <a:t>No</a:t>
                      </a:r>
                      <a:r>
                        <a:rPr lang="en-US" sz="1000" i="0" baseline="0" dirty="0">
                          <a:latin typeface="Arial Regular"/>
                        </a:rPr>
                        <a:t> change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Decreased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Increased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pPr lvl="1"/>
                      <a:r>
                        <a:rPr lang="en-US" sz="1000" i="0" baseline="0" dirty="0">
                          <a:latin typeface="Arial Regular"/>
                        </a:rPr>
                        <a:t>Unable to obtain/assess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changes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endParaRPr lang="en-US" sz="1000" i="1" dirty="0">
                        <a:latin typeface="Arial Regular"/>
                      </a:endParaRPr>
                    </a:p>
                    <a:p>
                      <a:r>
                        <a:rPr lang="en-US" sz="1000" i="1" dirty="0">
                          <a:latin typeface="Arial Regular"/>
                        </a:rPr>
                        <a:t>Weigh loss</a:t>
                      </a:r>
                      <a:r>
                        <a:rPr lang="en-US" sz="1000" i="1" baseline="0" dirty="0">
                          <a:latin typeface="Arial Regular"/>
                        </a:rPr>
                        <a:t> in the last 6 months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No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Yes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Unable to obtain/assess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changes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endParaRPr lang="en-US" sz="1000" i="1" baseline="0" dirty="0">
                        <a:latin typeface="Arial Regular"/>
                      </a:endParaRPr>
                    </a:p>
                    <a:p>
                      <a:r>
                        <a:rPr lang="en-US" sz="1000" i="1" baseline="0" dirty="0">
                          <a:latin typeface="Arial Regular"/>
                        </a:rPr>
                        <a:t>Change in dietary intake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No change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Borderline/poor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baseline="0" dirty="0">
                          <a:latin typeface="Arial Regular"/>
                        </a:rPr>
                        <a:t>Unable to eat – </a:t>
                      </a:r>
                      <a:r>
                        <a:rPr lang="en-US" sz="1000" i="1" baseline="0" dirty="0">
                          <a:latin typeface="Arial Regular"/>
                        </a:rPr>
                        <a:t>n </a:t>
                      </a:r>
                      <a:r>
                        <a:rPr lang="en-US" sz="1000" i="0" baseline="0" dirty="0">
                          <a:latin typeface="Arial Regular"/>
                        </a:rPr>
                        <a:t>(%)</a:t>
                      </a:r>
                    </a:p>
                    <a:p>
                      <a:pPr lvl="1"/>
                      <a:r>
                        <a:rPr lang="en-US" sz="1000" i="0" baseline="0" dirty="0">
                          <a:latin typeface="Arial Regular"/>
                        </a:rPr>
                        <a:t>Unable to obtain/assess</a:t>
                      </a:r>
                    </a:p>
                    <a:p>
                      <a:pPr lvl="1"/>
                      <a:r>
                        <a:rPr lang="en-US" sz="1000" i="0" baseline="0" dirty="0">
                          <a:latin typeface="Arial Regular"/>
                        </a:rPr>
                        <a:t>changes – </a:t>
                      </a:r>
                      <a:r>
                        <a:rPr lang="en-US" sz="1000" i="1" baseline="0" dirty="0">
                          <a:latin typeface="Arial Regular"/>
                        </a:rPr>
                        <a:t>n (%)</a:t>
                      </a:r>
                      <a:endParaRPr lang="en-US" sz="1000" i="0" baseline="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latin typeface="Arial Regular"/>
                        </a:rPr>
                        <a:t>28 </a:t>
                      </a:r>
                      <a:r>
                        <a:rPr lang="en-US" sz="900" i="0" baseline="0" dirty="0">
                          <a:latin typeface="Arial Regular"/>
                        </a:rPr>
                        <a:t>(49)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17 (30)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4 (7)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8 (8)</a:t>
                      </a: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dirty="0">
                        <a:latin typeface="Arial Regular"/>
                      </a:endParaRPr>
                    </a:p>
                    <a:p>
                      <a:pPr algn="ctr"/>
                      <a:endParaRPr lang="en-US" sz="500" i="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i="0" dirty="0">
                          <a:latin typeface="Arial Regular"/>
                        </a:rPr>
                        <a:t>22 (39%)</a:t>
                      </a:r>
                    </a:p>
                    <a:p>
                      <a:pPr algn="ctr"/>
                      <a:r>
                        <a:rPr lang="en-US" sz="900" i="0" dirty="0">
                          <a:latin typeface="Arial Regular"/>
                        </a:rPr>
                        <a:t>18 </a:t>
                      </a:r>
                      <a:r>
                        <a:rPr lang="en-US" sz="900" i="0" baseline="0" dirty="0">
                          <a:latin typeface="Arial Regular"/>
                        </a:rPr>
                        <a:t>(30%)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17 (31%)</a:t>
                      </a: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7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800" i="0" baseline="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17 (30)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33 (58)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2 (3)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5 (9</a:t>
                      </a:r>
                      <a:r>
                        <a:rPr lang="en-US" sz="1000" i="0" baseline="0" dirty="0">
                          <a:latin typeface="Arial Regular"/>
                        </a:rPr>
                        <a:t>)</a:t>
                      </a:r>
                      <a:endParaRPr lang="en-US" sz="1000" i="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7 (61)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5 (18)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1 (4)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5 (18)</a:t>
                      </a: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6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dirty="0">
                        <a:latin typeface="Arial Regular"/>
                      </a:endParaRPr>
                    </a:p>
                    <a:p>
                      <a:pPr algn="ctr"/>
                      <a:endParaRPr lang="en-US" sz="800" i="0" dirty="0">
                        <a:latin typeface="Arial Regular"/>
                      </a:endParaRPr>
                    </a:p>
                    <a:p>
                      <a:pPr algn="ctr"/>
                      <a:endParaRPr lang="en-US" sz="900" i="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i="0" dirty="0">
                          <a:latin typeface="Arial Regular"/>
                        </a:rPr>
                        <a:t>18 (64%)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3 (11%)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7 (25%)</a:t>
                      </a: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800" i="0" baseline="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12 (43)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13 (46)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0 (0)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3 (11)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latin typeface="Arial Regular"/>
                        </a:rPr>
                        <a:t>11 (38)</a:t>
                      </a:r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12 (41)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3 (10)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3 (10)</a:t>
                      </a: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5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dirty="0">
                        <a:latin typeface="Arial Regular"/>
                      </a:endParaRPr>
                    </a:p>
                    <a:p>
                      <a:pPr algn="ctr"/>
                      <a:endParaRPr lang="en-US" sz="800" i="0" dirty="0">
                        <a:latin typeface="Arial Regular"/>
                      </a:endParaRPr>
                    </a:p>
                    <a:p>
                      <a:pPr algn="ctr"/>
                      <a:endParaRPr lang="en-US" sz="900" i="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i="0" dirty="0">
                          <a:latin typeface="Arial Regular"/>
                        </a:rPr>
                        <a:t>4 (14%)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15 (52%)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10 (34%)</a:t>
                      </a: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endParaRPr lang="en-US" sz="900" i="0" baseline="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5 (17)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20 (69)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2 (7)</a:t>
                      </a:r>
                    </a:p>
                    <a:p>
                      <a:pPr algn="ctr"/>
                      <a:r>
                        <a:rPr lang="en-US" sz="900" i="0" baseline="0" dirty="0">
                          <a:latin typeface="Arial Regular"/>
                        </a:rPr>
                        <a:t>2 (7)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992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28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1225" y="2606288"/>
            <a:ext cx="6793707" cy="18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56" y="-12747"/>
            <a:ext cx="4491037" cy="145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5"/>
          <p:cNvSpPr txBox="1">
            <a:spLocks noChangeArrowheads="1"/>
          </p:cNvSpPr>
          <p:nvPr/>
        </p:nvSpPr>
        <p:spPr bwMode="auto">
          <a:xfrm>
            <a:off x="132796" y="1679472"/>
            <a:ext cx="2550978" cy="227754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altLang="en-US" sz="1600" dirty="0">
                <a:solidFill>
                  <a:schemeClr val="bg1"/>
                </a:solidFill>
                <a:latin typeface="Arial Regular"/>
              </a:rPr>
              <a:t>M</a:t>
            </a:r>
            <a:r>
              <a:rPr lang="en-CA" altLang="en-US" sz="1400" dirty="0">
                <a:solidFill>
                  <a:schemeClr val="bg1"/>
                </a:solidFill>
                <a:latin typeface="Arial Regular"/>
              </a:rPr>
              <a:t>ostly medical patients; not all ICU</a:t>
            </a:r>
          </a:p>
          <a:p>
            <a:pPr marL="285750" indent="-28575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altLang="en-US" sz="1400" dirty="0">
                <a:solidFill>
                  <a:schemeClr val="bg1"/>
                </a:solidFill>
                <a:latin typeface="Arial Regular"/>
              </a:rPr>
              <a:t>Rate of missing data?</a:t>
            </a:r>
          </a:p>
          <a:p>
            <a:pPr marL="285750" indent="-28575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altLang="en-US" sz="1400" dirty="0">
                <a:solidFill>
                  <a:schemeClr val="bg1"/>
                </a:solidFill>
                <a:latin typeface="Arial Regular"/>
              </a:rPr>
              <a:t>No difference between well-nourished and malnourished patients with regard to the serum protein values on admission, LOS, and mortality rate.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600575"/>
            <a:ext cx="8286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Adapted from: </a:t>
            </a:r>
            <a:r>
              <a:rPr lang="en-US" sz="1200" dirty="0" err="1">
                <a:latin typeface="Arial Regular"/>
              </a:rPr>
              <a:t>Atalay</a:t>
            </a:r>
            <a:r>
              <a:rPr lang="en-US" sz="1200" dirty="0">
                <a:latin typeface="Arial Regular"/>
              </a:rPr>
              <a:t> BG et al. </a:t>
            </a:r>
            <a:r>
              <a:rPr lang="en-US" sz="1200" i="1" dirty="0">
                <a:latin typeface="Arial Regular"/>
              </a:rPr>
              <a:t>JPEN J </a:t>
            </a:r>
            <a:r>
              <a:rPr lang="en-US" sz="1200" i="1" dirty="0" err="1">
                <a:latin typeface="Arial Regular"/>
              </a:rPr>
              <a:t>Pareneter</a:t>
            </a:r>
            <a:r>
              <a:rPr lang="en-US" sz="1200" i="1" dirty="0">
                <a:latin typeface="Arial Regular"/>
              </a:rPr>
              <a:t> Enteral </a:t>
            </a:r>
            <a:r>
              <a:rPr lang="en-US" sz="1200" i="1" dirty="0" err="1">
                <a:latin typeface="Arial Regular"/>
              </a:rPr>
              <a:t>Nutr</a:t>
            </a:r>
            <a:r>
              <a:rPr lang="en-US" sz="1200" i="1" dirty="0">
                <a:latin typeface="Arial Regular"/>
              </a:rPr>
              <a:t>. </a:t>
            </a:r>
            <a:r>
              <a:rPr lang="en-US" sz="1200" dirty="0">
                <a:latin typeface="Arial Regular"/>
              </a:rPr>
              <a:t>2008;32(4):454-9.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44240" y="2031959"/>
            <a:ext cx="6054090" cy="1821362"/>
            <a:chOff x="2628900" y="2583922"/>
            <a:chExt cx="6054090" cy="1821362"/>
          </a:xfrm>
        </p:grpSpPr>
        <p:sp>
          <p:nvSpPr>
            <p:cNvPr id="21" name="TextBox 20"/>
            <p:cNvSpPr txBox="1"/>
            <p:nvPr/>
          </p:nvSpPr>
          <p:spPr>
            <a:xfrm>
              <a:off x="2628900" y="3102110"/>
              <a:ext cx="16393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 Regular"/>
                </a:rPr>
                <a:t>Moderately malnourished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3072" y="3450198"/>
              <a:ext cx="16393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Arial Regular"/>
                </a:rPr>
                <a:t>Severely malnourished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858501" y="2583922"/>
              <a:ext cx="5824489" cy="1821362"/>
              <a:chOff x="2858501" y="2583922"/>
              <a:chExt cx="5824489" cy="1821362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4244340" y="2682240"/>
                <a:ext cx="0" cy="105156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244340" y="3733800"/>
                <a:ext cx="352044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4244340" y="2834640"/>
                <a:ext cx="2354580" cy="838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62676" y="3200419"/>
                <a:ext cx="943646" cy="575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62676" y="3541452"/>
                <a:ext cx="179784" cy="723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416040" y="2703482"/>
                <a:ext cx="121920" cy="701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50658" y="3102110"/>
                <a:ext cx="107839" cy="566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45399" y="3444959"/>
                <a:ext cx="87673" cy="698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09560" y="3703672"/>
                <a:ext cx="39295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latin typeface="Arial Regular"/>
                  </a:rPr>
                  <a:t>0        10        20       30       40       50       60       70       80       90       100 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05973" y="2727196"/>
                <a:ext cx="10622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b="1" dirty="0">
                    <a:latin typeface="Arial Regular"/>
                  </a:rPr>
                  <a:t>Well nourished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37960" y="2583922"/>
                <a:ext cx="7475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 Regular"/>
                  </a:rPr>
                  <a:t>66.4%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54182" y="2966001"/>
                <a:ext cx="7475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 Regular"/>
                  </a:rPr>
                  <a:t>27.7%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48175" y="3323649"/>
                <a:ext cx="7475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 Regular"/>
                  </a:rPr>
                  <a:t>5.9%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58501" y="3943619"/>
                <a:ext cx="58244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 Regular"/>
                  </a:rPr>
                  <a:t>Assessment of malnutrition according to the subjective global assessment. Prevalence of malnutrition was present in 40(33.6%) of the 119 included patients.</a:t>
                </a:r>
                <a:endParaRPr lang="en-US" sz="1200" b="1" dirty="0">
                  <a:latin typeface="Arial Regular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185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4"/>
          <p:cNvSpPr txBox="1">
            <a:spLocks noChangeArrowheads="1"/>
          </p:cNvSpPr>
          <p:nvPr/>
        </p:nvSpPr>
        <p:spPr bwMode="auto">
          <a:xfrm>
            <a:off x="305382" y="69060"/>
            <a:ext cx="86086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dirty="0">
                <a:solidFill>
                  <a:schemeClr val="bg1"/>
                </a:solidFill>
                <a:latin typeface="Arial Regular"/>
                <a:cs typeface="Arial" panose="020B0604020202020204" pitchFamily="34" charset="0"/>
              </a:rPr>
              <a:t>How do we figure out who will benefit the most from nutrition therapy?</a:t>
            </a:r>
          </a:p>
        </p:txBody>
      </p:sp>
      <p:pic>
        <p:nvPicPr>
          <p:cNvPr id="9" name="Picture 8" descr="Chubby-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3651" y="1321195"/>
            <a:ext cx="4910235" cy="302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01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own Arrow Callout 15"/>
          <p:cNvSpPr>
            <a:spLocks noChangeArrowheads="1"/>
          </p:cNvSpPr>
          <p:nvPr/>
        </p:nvSpPr>
        <p:spPr bwMode="auto">
          <a:xfrm>
            <a:off x="3657600" y="1714500"/>
            <a:ext cx="2057400" cy="685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 sz="1800">
              <a:solidFill>
                <a:srgbClr val="FFFF00"/>
              </a:solidFill>
            </a:endParaRPr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2101102" y="2457448"/>
            <a:ext cx="5284694" cy="635861"/>
            <a:chOff x="1277469" y="3048000"/>
            <a:chExt cx="7046259" cy="847815"/>
          </a:xfrm>
        </p:grpSpPr>
        <p:sp>
          <p:nvSpPr>
            <p:cNvPr id="107545" name="Rectangle 1"/>
            <p:cNvSpPr>
              <a:spLocks noChangeArrowheads="1"/>
            </p:cNvSpPr>
            <p:nvPr/>
          </p:nvSpPr>
          <p:spPr bwMode="auto">
            <a:xfrm>
              <a:off x="1497105" y="3048000"/>
              <a:ext cx="5257800" cy="83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rgbClr val="FFFF00"/>
                </a:solidFill>
              </a:endParaRPr>
            </a:p>
          </p:txBody>
        </p:sp>
        <p:sp>
          <p:nvSpPr>
            <p:cNvPr id="107546" name="TextBox 2"/>
            <p:cNvSpPr txBox="1">
              <a:spLocks noChangeArrowheads="1"/>
            </p:cNvSpPr>
            <p:nvPr/>
          </p:nvSpPr>
          <p:spPr bwMode="auto">
            <a:xfrm>
              <a:off x="1277469" y="3075079"/>
              <a:ext cx="7046259" cy="820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1800" dirty="0">
                  <a:solidFill>
                    <a:schemeClr val="bg1"/>
                  </a:solidFill>
                </a:rPr>
                <a:t>Nutrition Status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1600" dirty="0">
                  <a:solidFill>
                    <a:schemeClr val="bg1"/>
                  </a:solidFill>
                </a:rPr>
                <a:t>micronutrient levels  -  immune markers  - muscle mass</a:t>
              </a:r>
            </a:p>
          </p:txBody>
        </p:sp>
      </p:grp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829050" y="1771650"/>
            <a:ext cx="1714500" cy="40838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800" dirty="0">
                <a:solidFill>
                  <a:schemeClr val="bg1"/>
                </a:solidFill>
              </a:rPr>
              <a:t>Starvation</a:t>
            </a:r>
          </a:p>
        </p:txBody>
      </p:sp>
      <p:grpSp>
        <p:nvGrpSpPr>
          <p:cNvPr id="107525" name="Group 9"/>
          <p:cNvGrpSpPr>
            <a:grpSpLocks/>
          </p:cNvGrpSpPr>
          <p:nvPr/>
        </p:nvGrpSpPr>
        <p:grpSpPr bwMode="auto">
          <a:xfrm>
            <a:off x="1714500" y="1028700"/>
            <a:ext cx="1428750" cy="1118979"/>
            <a:chOff x="228600" y="1295400"/>
            <a:chExt cx="1905000" cy="1491972"/>
          </a:xfrm>
        </p:grpSpPr>
        <p:sp>
          <p:nvSpPr>
            <p:cNvPr id="107543" name="Oval 10"/>
            <p:cNvSpPr>
              <a:spLocks noChangeArrowheads="1"/>
            </p:cNvSpPr>
            <p:nvPr/>
          </p:nvSpPr>
          <p:spPr bwMode="auto">
            <a:xfrm>
              <a:off x="228600" y="1295400"/>
              <a:ext cx="1905000" cy="137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rgbClr val="FFFF00"/>
                </a:solidFill>
              </a:endParaRPr>
            </a:p>
          </p:txBody>
        </p:sp>
        <p:sp>
          <p:nvSpPr>
            <p:cNvPr id="107544" name="TextBox 11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1905000" cy="14157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2000" dirty="0">
                  <a:solidFill>
                    <a:schemeClr val="bg1"/>
                  </a:solidFill>
                </a:rPr>
                <a:t>Acute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100" dirty="0">
                  <a:solidFill>
                    <a:schemeClr val="bg1"/>
                  </a:solidFill>
                </a:rPr>
                <a:t>Reduced </a:t>
              </a:r>
              <a:r>
                <a:rPr lang="en-CA" altLang="en-US" sz="1100" dirty="0" err="1">
                  <a:solidFill>
                    <a:schemeClr val="bg1"/>
                  </a:solidFill>
                </a:rPr>
                <a:t>po</a:t>
              </a:r>
              <a:r>
                <a:rPr lang="en-CA" altLang="en-US" sz="1100" dirty="0">
                  <a:solidFill>
                    <a:schemeClr val="bg1"/>
                  </a:solidFill>
                </a:rPr>
                <a:t> intake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100" dirty="0">
                  <a:solidFill>
                    <a:schemeClr val="bg1"/>
                  </a:solidFill>
                </a:rPr>
                <a:t>pre ICU hospital stay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7526" name="Group 12"/>
          <p:cNvGrpSpPr>
            <a:grpSpLocks/>
          </p:cNvGrpSpPr>
          <p:nvPr/>
        </p:nvGrpSpPr>
        <p:grpSpPr bwMode="auto">
          <a:xfrm>
            <a:off x="6172200" y="971550"/>
            <a:ext cx="1428750" cy="1028700"/>
            <a:chOff x="228600" y="1295400"/>
            <a:chExt cx="1905000" cy="1371600"/>
          </a:xfrm>
        </p:grpSpPr>
        <p:sp>
          <p:nvSpPr>
            <p:cNvPr id="107541" name="Oval 13"/>
            <p:cNvSpPr>
              <a:spLocks noChangeArrowheads="1"/>
            </p:cNvSpPr>
            <p:nvPr/>
          </p:nvSpPr>
          <p:spPr bwMode="auto">
            <a:xfrm>
              <a:off x="228600" y="1295400"/>
              <a:ext cx="1905000" cy="137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rgbClr val="FFFF00"/>
                </a:solidFill>
              </a:endParaRPr>
            </a:p>
          </p:txBody>
        </p:sp>
        <p:sp>
          <p:nvSpPr>
            <p:cNvPr id="107542" name="TextBox 14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1905000" cy="9848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2000" dirty="0">
                  <a:solidFill>
                    <a:schemeClr val="bg1"/>
                  </a:solidFill>
                </a:rPr>
                <a:t>Chronic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100" dirty="0">
                  <a:solidFill>
                    <a:schemeClr val="bg1"/>
                  </a:solidFill>
                </a:rPr>
                <a:t>Recent weight loss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100" dirty="0">
                  <a:solidFill>
                    <a:schemeClr val="bg1"/>
                  </a:solidFill>
                </a:rPr>
                <a:t>BMI?</a:t>
              </a:r>
              <a:endParaRPr lang="en-CA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7527" name="Group 19"/>
          <p:cNvGrpSpPr>
            <a:grpSpLocks/>
          </p:cNvGrpSpPr>
          <p:nvPr/>
        </p:nvGrpSpPr>
        <p:grpSpPr bwMode="auto">
          <a:xfrm>
            <a:off x="3674409" y="3143250"/>
            <a:ext cx="2057400" cy="685800"/>
            <a:chOff x="3375213" y="4038600"/>
            <a:chExt cx="2743200" cy="914400"/>
          </a:xfrm>
          <a:solidFill>
            <a:schemeClr val="accent1"/>
          </a:solidFill>
        </p:grpSpPr>
        <p:sp>
          <p:nvSpPr>
            <p:cNvPr id="107539" name="Down Arrow Callout 16"/>
            <p:cNvSpPr>
              <a:spLocks noChangeArrowheads="1"/>
            </p:cNvSpPr>
            <p:nvPr/>
          </p:nvSpPr>
          <p:spPr bwMode="auto">
            <a:xfrm rot="10800000">
              <a:off x="3375213" y="4038600"/>
              <a:ext cx="2743200" cy="914400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107540" name="TextBox 17"/>
            <p:cNvSpPr txBox="1">
              <a:spLocks noChangeArrowheads="1"/>
            </p:cNvSpPr>
            <p:nvPr/>
          </p:nvSpPr>
          <p:spPr bwMode="auto">
            <a:xfrm>
              <a:off x="3505200" y="4446495"/>
              <a:ext cx="2362200" cy="4924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1800" dirty="0">
                  <a:solidFill>
                    <a:schemeClr val="bg1"/>
                  </a:solidFill>
                </a:rPr>
                <a:t>Inflammation</a:t>
              </a:r>
            </a:p>
          </p:txBody>
        </p:sp>
      </p:grpSp>
      <p:cxnSp>
        <p:nvCxnSpPr>
          <p:cNvPr id="107528" name="Straight Arrow Connector 21"/>
          <p:cNvCxnSpPr>
            <a:cxnSpLocks noChangeShapeType="1"/>
            <a:stCxn id="107544" idx="3"/>
            <a:endCxn id="107522" idx="1"/>
          </p:cNvCxnSpPr>
          <p:nvPr/>
        </p:nvCxnSpPr>
        <p:spPr bwMode="auto">
          <a:xfrm>
            <a:off x="3143250" y="1616765"/>
            <a:ext cx="514350" cy="320541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29" name="Straight Arrow Connector 23"/>
          <p:cNvCxnSpPr>
            <a:cxnSpLocks noChangeShapeType="1"/>
            <a:stCxn id="107542" idx="1"/>
            <a:endCxn id="107522" idx="3"/>
          </p:cNvCxnSpPr>
          <p:nvPr/>
        </p:nvCxnSpPr>
        <p:spPr bwMode="auto">
          <a:xfrm flipH="1">
            <a:off x="5715000" y="1581779"/>
            <a:ext cx="457200" cy="355527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7530" name="Group 24"/>
          <p:cNvGrpSpPr>
            <a:grpSpLocks/>
          </p:cNvGrpSpPr>
          <p:nvPr/>
        </p:nvGrpSpPr>
        <p:grpSpPr bwMode="auto">
          <a:xfrm>
            <a:off x="1714500" y="3600450"/>
            <a:ext cx="1428750" cy="1118979"/>
            <a:chOff x="228600" y="1295400"/>
            <a:chExt cx="1905000" cy="1491972"/>
          </a:xfrm>
        </p:grpSpPr>
        <p:sp>
          <p:nvSpPr>
            <p:cNvPr id="107537" name="Oval 25"/>
            <p:cNvSpPr>
              <a:spLocks noChangeArrowheads="1"/>
            </p:cNvSpPr>
            <p:nvPr/>
          </p:nvSpPr>
          <p:spPr bwMode="auto">
            <a:xfrm>
              <a:off x="228600" y="1295400"/>
              <a:ext cx="1905000" cy="137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rgbClr val="FFFF00"/>
                </a:solidFill>
              </a:endParaRPr>
            </a:p>
          </p:txBody>
        </p:sp>
        <p:sp>
          <p:nvSpPr>
            <p:cNvPr id="107538" name="TextBox 26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1905000" cy="14157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2000" dirty="0">
                  <a:solidFill>
                    <a:schemeClr val="bg1"/>
                  </a:solidFill>
                </a:rPr>
                <a:t>Acute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100" dirty="0">
                  <a:solidFill>
                    <a:schemeClr val="bg1"/>
                  </a:solidFill>
                </a:rPr>
                <a:t>IL-6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100" dirty="0">
                  <a:solidFill>
                    <a:schemeClr val="bg1"/>
                  </a:solidFill>
                </a:rPr>
                <a:t>CRP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100" dirty="0">
                  <a:solidFill>
                    <a:schemeClr val="bg1"/>
                  </a:solidFill>
                </a:rPr>
                <a:t>PCT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0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07531" name="Straight Arrow Connector 27"/>
          <p:cNvCxnSpPr>
            <a:cxnSpLocks noChangeShapeType="1"/>
            <a:endCxn id="107539" idx="3"/>
          </p:cNvCxnSpPr>
          <p:nvPr/>
        </p:nvCxnSpPr>
        <p:spPr bwMode="auto">
          <a:xfrm flipV="1">
            <a:off x="3102909" y="3606405"/>
            <a:ext cx="571500" cy="454819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7532" name="Group 29"/>
          <p:cNvGrpSpPr>
            <a:grpSpLocks/>
          </p:cNvGrpSpPr>
          <p:nvPr/>
        </p:nvGrpSpPr>
        <p:grpSpPr bwMode="auto">
          <a:xfrm>
            <a:off x="6286500" y="3600450"/>
            <a:ext cx="1428750" cy="1028700"/>
            <a:chOff x="228600" y="1295400"/>
            <a:chExt cx="1905000" cy="1371600"/>
          </a:xfrm>
        </p:grpSpPr>
        <p:sp>
          <p:nvSpPr>
            <p:cNvPr id="107535" name="Oval 30"/>
            <p:cNvSpPr>
              <a:spLocks noChangeArrowheads="1"/>
            </p:cNvSpPr>
            <p:nvPr/>
          </p:nvSpPr>
          <p:spPr bwMode="auto">
            <a:xfrm>
              <a:off x="228600" y="1295400"/>
              <a:ext cx="1905000" cy="137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rgbClr val="FFFF00"/>
                </a:solidFill>
              </a:endParaRPr>
            </a:p>
          </p:txBody>
        </p:sp>
        <p:sp>
          <p:nvSpPr>
            <p:cNvPr id="107536" name="TextBox 31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1905000" cy="7591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2000" dirty="0">
                  <a:solidFill>
                    <a:schemeClr val="bg1"/>
                  </a:solidFill>
                </a:rPr>
                <a:t>Chronic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100" dirty="0">
                  <a:solidFill>
                    <a:schemeClr val="bg1"/>
                  </a:solidFill>
                </a:rPr>
                <a:t>Comorbid illness</a:t>
              </a:r>
              <a:endParaRPr lang="en-CA" altLang="en-US" sz="1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7533" name="Straight Arrow Connector 32"/>
          <p:cNvCxnSpPr>
            <a:cxnSpLocks noChangeShapeType="1"/>
            <a:endCxn id="107539" idx="1"/>
          </p:cNvCxnSpPr>
          <p:nvPr/>
        </p:nvCxnSpPr>
        <p:spPr bwMode="auto">
          <a:xfrm rot="10800000">
            <a:off x="5731809" y="3606403"/>
            <a:ext cx="514350" cy="500063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34471" y="248546"/>
            <a:ext cx="8686800" cy="85725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 Regular"/>
              </a:rPr>
              <a:t>A Conceptual Model for Nutrition Risk Assessment in the Critically Ill</a:t>
            </a:r>
          </a:p>
        </p:txBody>
      </p:sp>
    </p:spTree>
    <p:extLst>
      <p:ext uri="{BB962C8B-B14F-4D97-AF65-F5344CB8AC3E}">
        <p14:creationId xmlns:p14="http://schemas.microsoft.com/office/powerpoint/2010/main" val="13028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859" y="26895"/>
            <a:ext cx="8175812" cy="857250"/>
          </a:xfrm>
        </p:spPr>
        <p:txBody>
          <a:bodyPr/>
          <a:lstStyle/>
          <a:p>
            <a:r>
              <a:rPr lang="en-US" altLang="en-US" sz="2000" dirty="0">
                <a:latin typeface="Arial Regular"/>
              </a:rPr>
              <a:t>The Development of the</a:t>
            </a:r>
            <a:r>
              <a:rPr lang="en-CA" altLang="en-US" sz="2000" dirty="0">
                <a:latin typeface="Arial Regular"/>
              </a:rPr>
              <a:t> </a:t>
            </a:r>
            <a:r>
              <a:rPr lang="en-CA" altLang="en-US" sz="2000" dirty="0" err="1">
                <a:latin typeface="Arial Regular"/>
              </a:rPr>
              <a:t>NUTrition</a:t>
            </a:r>
            <a:r>
              <a:rPr lang="en-CA" altLang="en-US" sz="2000" dirty="0">
                <a:latin typeface="Arial Regular"/>
              </a:rPr>
              <a:t> Risk in the Critically Ill Score (NUTRIC Score)</a:t>
            </a:r>
            <a:endParaRPr lang="en-US" altLang="en-US" sz="2000" dirty="0">
              <a:latin typeface="Arial Regular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065679"/>
            <a:ext cx="7906871" cy="3314700"/>
          </a:xfrm>
        </p:spPr>
        <p:txBody>
          <a:bodyPr/>
          <a:lstStyle/>
          <a:p>
            <a:r>
              <a:rPr lang="en-US" altLang="en-US" sz="2000" dirty="0"/>
              <a:t>When adjusting for age, APACHE II, and SOFA, what effect of nutritional risk factors on clinical outcomes?</a:t>
            </a:r>
          </a:p>
          <a:p>
            <a:r>
              <a:rPr lang="en-US" altLang="en-US" sz="2000" dirty="0"/>
              <a:t>Multi institutional data base of 598 patients</a:t>
            </a:r>
          </a:p>
          <a:p>
            <a:r>
              <a:rPr lang="en-US" altLang="en-US" sz="2000" dirty="0">
                <a:solidFill>
                  <a:schemeClr val="accent1"/>
                </a:solidFill>
              </a:rPr>
              <a:t>Historical </a:t>
            </a:r>
            <a:r>
              <a:rPr lang="en-US" altLang="en-US" sz="2000" dirty="0" err="1">
                <a:solidFill>
                  <a:schemeClr val="accent1"/>
                </a:solidFill>
              </a:rPr>
              <a:t>po</a:t>
            </a:r>
            <a:r>
              <a:rPr lang="en-US" altLang="en-US" sz="2000" dirty="0">
                <a:solidFill>
                  <a:schemeClr val="accent1"/>
                </a:solidFill>
              </a:rPr>
              <a:t> intake and weight loss only available in 171 patients</a:t>
            </a:r>
          </a:p>
          <a:p>
            <a:r>
              <a:rPr lang="en-US" altLang="en-US" sz="2000" dirty="0"/>
              <a:t>Outcome: 28 day vent-free days and mortality</a:t>
            </a:r>
          </a:p>
        </p:txBody>
      </p:sp>
      <p:sp>
        <p:nvSpPr>
          <p:cNvPr id="131076" name="TextBox 3"/>
          <p:cNvSpPr txBox="1">
            <a:spLocks noChangeArrowheads="1"/>
          </p:cNvSpPr>
          <p:nvPr/>
        </p:nvSpPr>
        <p:spPr bwMode="auto">
          <a:xfrm>
            <a:off x="685799" y="4479109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 err="1"/>
              <a:t>Heyland</a:t>
            </a:r>
            <a:r>
              <a:rPr lang="en-GB" altLang="en-US" sz="1200" dirty="0"/>
              <a:t> DK et al. </a:t>
            </a:r>
            <a:r>
              <a:rPr lang="en-GB" altLang="en-US" sz="1200" i="1" dirty="0" err="1"/>
              <a:t>Crit</a:t>
            </a:r>
            <a:r>
              <a:rPr lang="en-GB" altLang="en-US" sz="1200" i="1" dirty="0"/>
              <a:t> Care</a:t>
            </a:r>
            <a:r>
              <a:rPr lang="en-GB" altLang="en-US" sz="1200" dirty="0"/>
              <a:t>. 2011;15:R268.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87697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305" y="3362"/>
            <a:ext cx="7987553" cy="857250"/>
          </a:xfrm>
        </p:spPr>
        <p:txBody>
          <a:bodyPr/>
          <a:lstStyle/>
          <a:p>
            <a:r>
              <a:rPr lang="en-US" altLang="en-US" sz="2400" dirty="0">
                <a:latin typeface="Arial Regular"/>
              </a:rPr>
              <a:t>What are the nutritional risk factors associated with clinical outcomes? </a:t>
            </a:r>
            <a:r>
              <a:rPr lang="en-US" altLang="en-US" sz="1800" dirty="0">
                <a:latin typeface="Arial Regular"/>
              </a:rPr>
              <a:t>(validation of our candidate variables)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84860"/>
              </p:ext>
            </p:extLst>
          </p:nvPr>
        </p:nvGraphicFramePr>
        <p:xfrm>
          <a:off x="842681" y="933603"/>
          <a:ext cx="7162799" cy="3916498"/>
        </p:xfrm>
        <a:graphic>
          <a:graphicData uri="http://schemas.openxmlformats.org/drawingml/2006/table">
            <a:tbl>
              <a:tblPr/>
              <a:tblGrid>
                <a:gridCol w="3557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0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0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4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9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Non-survivors by day 28 </a:t>
                      </a: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(n=138) </a:t>
                      </a: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Survivors by day 28 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(n=460) 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C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values </a:t>
                      </a: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Age 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71.7 [60.8 to 77.2]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61.7 [49.7 to 71.5]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&lt;.001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Baseline APACHE II score 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26.0 [21.0 to 31.0]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20.0 [15.0 to 25.0]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&lt;.001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Baseline SOFA 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9.0 [6.0 to 11.0]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6.0 [4.0 to 8.5]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&lt;.001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# of days in hospital prior to ICU admission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0.9 [0.1 to  4.5]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0.3 [0.0 to 2.2]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&lt;.001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Baseline Body Mass Index 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26.0 [22.6 to 29.9]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26.8 [23.4 to 31.5]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Body Mass Index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&lt;20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    6  (4.3%)</a:t>
                      </a:r>
                    </a:p>
                  </a:txBody>
                  <a:tcPr marL="4961" marR="496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   25  (5.4%)</a:t>
                      </a:r>
                    </a:p>
                  </a:txBody>
                  <a:tcPr marL="38268" marR="3826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≥20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  122  (88.4%)</a:t>
                      </a:r>
                    </a:p>
                  </a:txBody>
                  <a:tcPr marL="4961" marR="496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  414  (90.0%)</a:t>
                      </a:r>
                    </a:p>
                  </a:txBody>
                  <a:tcPr marL="38268" marR="3826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# of co-morbidities at baseline 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3.0 [2.0 to 4.0]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3.0 [1.0 to 4.0]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&lt;0.001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Co-morbidity 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&lt;0.001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Patients with 0-1 co-morbidity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   20 (14.5%)</a:t>
                      </a:r>
                    </a:p>
                  </a:txBody>
                  <a:tcPr marL="4961" marR="496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  140 (30.5%)</a:t>
                      </a:r>
                    </a:p>
                  </a:txBody>
                  <a:tcPr marL="38268" marR="3826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Patients with 2 or more co-morbidities 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  118 (85.5%)</a:t>
                      </a:r>
                    </a:p>
                  </a:txBody>
                  <a:tcPr marL="4961" marR="4961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  319 (69.5%)</a:t>
                      </a:r>
                    </a:p>
                  </a:txBody>
                  <a:tcPr marL="38268" marR="3826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C-reactive protein</a:t>
                      </a:r>
                      <a:r>
                        <a:rPr kumimoji="0" lang="en-CA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¶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135.0 [73.0 to 214.0]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108.0 [59.0 to 192.0]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Procalcitionin</a:t>
                      </a:r>
                      <a:r>
                        <a:rPr kumimoji="0" lang="en-CA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¶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4.1 [1.2 to 21.3]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1.0 [0.3 to  5.1]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&lt;.001</a:t>
                      </a: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Interleukin-6</a:t>
                      </a:r>
                      <a:r>
                        <a:rPr kumimoji="0" lang="en-CA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¶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158.4 [39.2 to 1034.4]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72.0 [30.2 to 189.9]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&lt;.001</a:t>
                      </a: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959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171 patients had data of recent oral intake and weight loss  </a:t>
                      </a: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4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Non-survivors by day 28 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(n=32) </a:t>
                      </a: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Survivors by day 28 </a:t>
                      </a: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(n=139) </a:t>
                      </a: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C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 values </a:t>
                      </a: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% Oral intake (food) in the week prior to enrolment  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4.0 [1.0 to 70.0]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50.0 [1.0 to 100.0]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% of weight loss in the last 3 month 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0.0 [0.0 to 2.5]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0.0 [0.0 to 0.0]</a:t>
                      </a:r>
                    </a:p>
                  </a:txBody>
                  <a:tcPr marL="38268" marR="3826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4961" marR="496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190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2012" y="57150"/>
            <a:ext cx="7140388" cy="857250"/>
          </a:xfrm>
        </p:spPr>
        <p:txBody>
          <a:bodyPr/>
          <a:lstStyle/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Development of the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Risk in the Critically Ill Score (NUTRIC Score)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50454"/>
              </p:ext>
            </p:extLst>
          </p:nvPr>
        </p:nvGraphicFramePr>
        <p:xfrm>
          <a:off x="632012" y="1066801"/>
          <a:ext cx="4924425" cy="3463240"/>
        </p:xfrm>
        <a:graphic>
          <a:graphicData uri="http://schemas.openxmlformats.org/drawingml/2006/table">
            <a:tbl>
              <a:tblPr/>
              <a:tblGrid>
                <a:gridCol w="3067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2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Variable</a:t>
                      </a:r>
                      <a:endParaRPr kumimoji="0" lang="en-C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Range</a:t>
                      </a:r>
                      <a:endParaRPr kumimoji="0" lang="en-C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Points</a:t>
                      </a:r>
                      <a:endParaRPr kumimoji="0" lang="en-C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Age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&lt;50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50-&lt;75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&gt;=75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APACHE II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&lt;15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15-&lt;20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20-28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&gt;=28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SOFA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&lt;6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6-&lt;10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&gt;=10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# Comorbidities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0-1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2+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Days from hospital to ICU admit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0-&lt;1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1+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IL6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0-&lt;400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egular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400+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763" marR="4763" marT="476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AUC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0.783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Gen R-Squared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0.169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Gen Max-rescaled R-Squared 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MS Mincho" pitchFamily="49" charset="-128"/>
                          <a:cs typeface="Times New Roman" pitchFamily="18" charset="0"/>
                        </a:rPr>
                        <a:t>0.256</a:t>
                      </a:r>
                    </a:p>
                  </a:txBody>
                  <a:tcPr marL="4763" marR="4763" marT="476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08616" name="TextBox 8"/>
          <p:cNvSpPr txBox="1">
            <a:spLocks noChangeArrowheads="1"/>
          </p:cNvSpPr>
          <p:nvPr/>
        </p:nvSpPr>
        <p:spPr bwMode="auto">
          <a:xfrm>
            <a:off x="5905499" y="2000250"/>
            <a:ext cx="3114675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200" b="1" dirty="0">
                <a:solidFill>
                  <a:schemeClr val="bg1"/>
                </a:solidFill>
                <a:latin typeface="Arial Regular"/>
              </a:rPr>
              <a:t>BMI, CRP, PCT, weight loss, and oral intake were excluded because they were not significantly associated with mortality or their inclusion did not improve the fit of the final model. </a:t>
            </a:r>
          </a:p>
        </p:txBody>
      </p:sp>
    </p:spTree>
    <p:extLst>
      <p:ext uri="{BB962C8B-B14F-4D97-AF65-F5344CB8AC3E}">
        <p14:creationId xmlns:p14="http://schemas.microsoft.com/office/powerpoint/2010/main" val="38775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44" y="3264119"/>
            <a:ext cx="8147097" cy="1200329"/>
          </a:xfrm>
        </p:spPr>
        <p:txBody>
          <a:bodyPr>
            <a:spAutoFit/>
          </a:bodyPr>
          <a:lstStyle/>
          <a:p>
            <a:r>
              <a:rPr lang="fr-FR" dirty="0"/>
              <a:t>Daren Heyland, MD, </a:t>
            </a:r>
            <a:r>
              <a:rPr lang="fr-FR" dirty="0" err="1"/>
              <a:t>MSc</a:t>
            </a:r>
            <a:r>
              <a:rPr lang="fr-FR" dirty="0"/>
              <a:t>.</a:t>
            </a:r>
          </a:p>
          <a:p>
            <a:r>
              <a:rPr lang="en-US" sz="1600" b="0" dirty="0"/>
              <a:t>Professor of Medicine</a:t>
            </a:r>
          </a:p>
          <a:p>
            <a:r>
              <a:rPr lang="en-US" sz="1600" b="0" dirty="0"/>
              <a:t>Queen’s University, Kingston General Hospital</a:t>
            </a:r>
          </a:p>
          <a:p>
            <a:r>
              <a:rPr lang="en-US" sz="1600" b="0" dirty="0"/>
              <a:t>Kingston, ON Canada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 Regular"/>
              </a:rPr>
              <a:t>Nutrition Risk Assessment in </a:t>
            </a:r>
            <a:br>
              <a:rPr lang="en-US" dirty="0">
                <a:solidFill>
                  <a:schemeClr val="tx2"/>
                </a:solidFill>
                <a:latin typeface="Arial Regular"/>
              </a:rPr>
            </a:br>
            <a:r>
              <a:rPr lang="en-US" dirty="0">
                <a:solidFill>
                  <a:schemeClr val="tx2"/>
                </a:solidFill>
                <a:latin typeface="Arial Regular"/>
              </a:rPr>
              <a:t>Critically Ill Patients!</a:t>
            </a:r>
            <a:endParaRPr 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5212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49" y="57150"/>
            <a:ext cx="8048625" cy="857250"/>
          </a:xfrm>
        </p:spPr>
        <p:txBody>
          <a:bodyPr/>
          <a:lstStyle/>
          <a:p>
            <a:r>
              <a:rPr lang="en-US" altLang="en-US" sz="2000" dirty="0">
                <a:latin typeface="Arial Regular"/>
              </a:rPr>
              <a:t>The Validation of the</a:t>
            </a:r>
            <a:r>
              <a:rPr lang="en-CA" altLang="en-US" sz="2000" dirty="0">
                <a:latin typeface="Arial Regular"/>
              </a:rPr>
              <a:t> </a:t>
            </a:r>
            <a:r>
              <a:rPr lang="en-CA" altLang="en-US" sz="2000" dirty="0" err="1">
                <a:latin typeface="Arial Regular"/>
              </a:rPr>
              <a:t>NUTrition</a:t>
            </a:r>
            <a:r>
              <a:rPr lang="en-CA" altLang="en-US" sz="2000" dirty="0">
                <a:latin typeface="Arial Regular"/>
              </a:rPr>
              <a:t> Risk in the Critically Ill Score (NUTRIC Score) </a:t>
            </a:r>
            <a:r>
              <a:rPr lang="en-US" altLang="en-US" sz="2000" dirty="0">
                <a:latin typeface="Arial Regular"/>
              </a:rPr>
              <a:t> </a:t>
            </a: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/>
          <a:stretch/>
        </p:blipFill>
        <p:spPr bwMode="auto">
          <a:xfrm>
            <a:off x="1843088" y="914399"/>
            <a:ext cx="5305180" cy="39754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85724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57150"/>
            <a:ext cx="8515350" cy="857250"/>
          </a:xfrm>
        </p:spPr>
        <p:txBody>
          <a:bodyPr/>
          <a:lstStyle/>
          <a:p>
            <a:r>
              <a:rPr lang="en-US" altLang="en-US" sz="2000" dirty="0">
                <a:latin typeface="Arial Regular"/>
              </a:rPr>
              <a:t>The Validation of the</a:t>
            </a:r>
            <a:r>
              <a:rPr lang="en-CA" altLang="en-US" sz="2000" dirty="0">
                <a:latin typeface="Arial Regular"/>
              </a:rPr>
              <a:t> </a:t>
            </a:r>
            <a:r>
              <a:rPr lang="en-CA" altLang="en-US" sz="2000" dirty="0" err="1">
                <a:latin typeface="Arial Regular"/>
              </a:rPr>
              <a:t>NUTrition</a:t>
            </a:r>
            <a:r>
              <a:rPr lang="en-CA" altLang="en-US" sz="2000" dirty="0">
                <a:latin typeface="Arial Regular"/>
              </a:rPr>
              <a:t> Risk in the Critically Ill Score (NUTRIC Score) </a:t>
            </a:r>
            <a:endParaRPr lang="en-US" altLang="en-US" sz="2000" dirty="0">
              <a:latin typeface="Britannic Bold" panose="020B0903060703020204" pitchFamily="34" charset="0"/>
            </a:endParaRPr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71551"/>
            <a:ext cx="5029200" cy="39219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5887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"/>
            <a:ext cx="8439150" cy="857250"/>
          </a:xfrm>
        </p:spPr>
        <p:txBody>
          <a:bodyPr/>
          <a:lstStyle/>
          <a:p>
            <a:r>
              <a:rPr lang="en-US" altLang="en-US" sz="2000" dirty="0">
                <a:latin typeface="Arial Regular"/>
              </a:rPr>
              <a:t>The Validation of the</a:t>
            </a:r>
            <a:r>
              <a:rPr lang="en-CA" altLang="en-US" sz="2000" dirty="0">
                <a:latin typeface="Arial Regular"/>
              </a:rPr>
              <a:t> </a:t>
            </a:r>
            <a:r>
              <a:rPr lang="en-CA" altLang="en-US" sz="2000" dirty="0" err="1">
                <a:latin typeface="Arial Regular"/>
              </a:rPr>
              <a:t>NUTrition</a:t>
            </a:r>
            <a:r>
              <a:rPr lang="en-CA" altLang="en-US" sz="2000" dirty="0">
                <a:latin typeface="Arial Regular"/>
              </a:rPr>
              <a:t> Risk in the Critically Ill Score (NUTRIC Score) </a:t>
            </a:r>
            <a:r>
              <a:rPr lang="en-US" altLang="en-US" sz="2000" dirty="0">
                <a:latin typeface="Arial Regular"/>
              </a:rPr>
              <a:t> </a:t>
            </a:r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143001"/>
            <a:ext cx="5300663" cy="35933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11621" name="TextBox 5"/>
          <p:cNvSpPr txBox="1">
            <a:spLocks noChangeArrowheads="1"/>
          </p:cNvSpPr>
          <p:nvPr/>
        </p:nvSpPr>
        <p:spPr bwMode="auto">
          <a:xfrm>
            <a:off x="1885950" y="914401"/>
            <a:ext cx="5543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200" b="1">
                <a:solidFill>
                  <a:srgbClr val="FFFFFF"/>
                </a:solidFill>
              </a:rPr>
              <a:t>Interaction between NUTRIC Score and nutritional adequacy (n=211)</a:t>
            </a:r>
            <a:r>
              <a:rPr lang="en-CA" altLang="en-US" sz="1200" b="1" baseline="30000">
                <a:solidFill>
                  <a:srgbClr val="FFFFFF"/>
                </a:solidFill>
              </a:rPr>
              <a:t>*</a:t>
            </a:r>
            <a:endParaRPr lang="en-CA" altLang="en-US" sz="1200">
              <a:solidFill>
                <a:srgbClr val="FFFFFF"/>
              </a:solidFill>
            </a:endParaRPr>
          </a:p>
        </p:txBody>
      </p:sp>
      <p:sp>
        <p:nvSpPr>
          <p:cNvPr id="111622" name="TextBox 6"/>
          <p:cNvSpPr txBox="1">
            <a:spLocks noChangeArrowheads="1"/>
          </p:cNvSpPr>
          <p:nvPr/>
        </p:nvSpPr>
        <p:spPr bwMode="auto">
          <a:xfrm>
            <a:off x="5314950" y="2000251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200" i="1" dirty="0">
                <a:solidFill>
                  <a:srgbClr val="000000"/>
                </a:solidFill>
              </a:rPr>
              <a:t>P</a:t>
            </a:r>
            <a:r>
              <a:rPr lang="en-CA" altLang="en-US" sz="1200" dirty="0">
                <a:solidFill>
                  <a:srgbClr val="000000"/>
                </a:solidFill>
              </a:rPr>
              <a:t> value for the interaction=0.01 </a:t>
            </a:r>
          </a:p>
        </p:txBody>
      </p:sp>
      <p:sp>
        <p:nvSpPr>
          <p:cNvPr id="111623" name="TextBox 3"/>
          <p:cNvSpPr txBox="1">
            <a:spLocks noChangeArrowheads="1"/>
          </p:cNvSpPr>
          <p:nvPr/>
        </p:nvSpPr>
        <p:spPr bwMode="auto">
          <a:xfrm>
            <a:off x="307181" y="4586266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 err="1">
                <a:solidFill>
                  <a:schemeClr val="tx1"/>
                </a:solidFill>
              </a:rPr>
              <a:t>Heyland</a:t>
            </a:r>
            <a:r>
              <a:rPr lang="en-GB" altLang="en-US" sz="1200" dirty="0">
                <a:solidFill>
                  <a:schemeClr val="tx1"/>
                </a:solidFill>
              </a:rPr>
              <a:t> DK et al. </a:t>
            </a:r>
            <a:r>
              <a:rPr lang="en-GB" altLang="en-US" sz="1200" i="1" dirty="0" err="1">
                <a:solidFill>
                  <a:schemeClr val="tx1"/>
                </a:solidFill>
              </a:rPr>
              <a:t>Crit</a:t>
            </a:r>
            <a:r>
              <a:rPr lang="en-GB" altLang="en-US" sz="1200" i="1" dirty="0">
                <a:solidFill>
                  <a:schemeClr val="tx1"/>
                </a:solidFill>
              </a:rPr>
              <a:t> Care</a:t>
            </a:r>
            <a:r>
              <a:rPr lang="en-GB" altLang="en-US" sz="1200" dirty="0">
                <a:solidFill>
                  <a:schemeClr val="tx1"/>
                </a:solidFill>
              </a:rPr>
              <a:t>. 2011;15:R268.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3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>
                <a:latin typeface="Arial Regular"/>
              </a:rPr>
              <a:t>Further Validation of the “Modified NUTRIC” Nutritional Risk Assessment Tool 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a second data set of 1200 ICU patients</a:t>
            </a:r>
          </a:p>
          <a:p>
            <a:r>
              <a:rPr lang="en-US" altLang="en-US" dirty="0"/>
              <a:t>Minus IL-6 levels</a:t>
            </a:r>
          </a:p>
        </p:txBody>
      </p:sp>
      <p:pic>
        <p:nvPicPr>
          <p:cNvPr id="87044" name="Picture 4" descr="Fig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543051"/>
            <a:ext cx="4566756" cy="342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3"/>
          <p:cNvSpPr txBox="1">
            <a:spLocks noChangeArrowheads="1"/>
          </p:cNvSpPr>
          <p:nvPr/>
        </p:nvSpPr>
        <p:spPr bwMode="auto">
          <a:xfrm>
            <a:off x="328613" y="4406802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Rahman A et al.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Clin Nutr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 2016;35(1):158-62. 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317896" y="28635"/>
            <a:ext cx="4711303" cy="857250"/>
          </a:xfrm>
        </p:spPr>
        <p:txBody>
          <a:bodyPr/>
          <a:lstStyle/>
          <a:p>
            <a:r>
              <a:rPr lang="en-US" altLang="en-US" sz="2000" dirty="0">
                <a:latin typeface="Arial Regular"/>
              </a:rPr>
              <a:t>NUTRIC Score Performs the Same Whether Patient had EFI or Not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34" y="295335"/>
            <a:ext cx="3204141" cy="4508776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3778" y="4527112"/>
            <a:ext cx="4029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Rahman A et al.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Clin Nutr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 2016;35(1):158-62. 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352425" y="37914"/>
            <a:ext cx="8153399" cy="857250"/>
          </a:xfrm>
        </p:spPr>
        <p:txBody>
          <a:bodyPr/>
          <a:lstStyle/>
          <a:p>
            <a:r>
              <a:rPr lang="en-CA" altLang="en-US" sz="2000" dirty="0">
                <a:latin typeface="Arial Regular"/>
                <a:cs typeface="Arial" panose="020B0604020202020204" pitchFamily="34" charset="0"/>
              </a:rPr>
              <a:t>Validation of NUTRIC Score in Large International Database   &gt;2800 patients from &gt;200 ICUs</a:t>
            </a:r>
          </a:p>
        </p:txBody>
      </p:sp>
      <p:sp>
        <p:nvSpPr>
          <p:cNvPr id="88070" name="TextBox 7"/>
          <p:cNvSpPr txBox="1">
            <a:spLocks noChangeArrowheads="1"/>
          </p:cNvSpPr>
          <p:nvPr/>
        </p:nvSpPr>
        <p:spPr bwMode="auto">
          <a:xfrm>
            <a:off x="2000250" y="3668311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Protein</a:t>
            </a:r>
            <a:r>
              <a:rPr lang="en-CA" altLang="en-US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8071" name="TextBox 8"/>
          <p:cNvSpPr txBox="1">
            <a:spLocks noChangeArrowheads="1"/>
          </p:cNvSpPr>
          <p:nvPr/>
        </p:nvSpPr>
        <p:spPr bwMode="auto">
          <a:xfrm>
            <a:off x="5429250" y="3770705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Calories </a:t>
            </a:r>
          </a:p>
        </p:txBody>
      </p:sp>
      <p:sp>
        <p:nvSpPr>
          <p:cNvPr id="88072" name="TextBox 9"/>
          <p:cNvSpPr txBox="1">
            <a:spLocks noChangeArrowheads="1"/>
          </p:cNvSpPr>
          <p:nvPr/>
        </p:nvSpPr>
        <p:spPr bwMode="auto">
          <a:xfrm>
            <a:off x="185738" y="4661663"/>
            <a:ext cx="52435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Compher</a:t>
            </a:r>
            <a:r>
              <a:rPr lang="en-CA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 et al.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Care Med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2017;45(2):156-163.</a:t>
            </a:r>
            <a:endParaRPr lang="en-CA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3" name="TextBox 10"/>
          <p:cNvSpPr txBox="1">
            <a:spLocks noChangeArrowheads="1"/>
          </p:cNvSpPr>
          <p:nvPr/>
        </p:nvSpPr>
        <p:spPr bwMode="auto">
          <a:xfrm>
            <a:off x="2343150" y="4074315"/>
            <a:ext cx="4343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350">
                <a:latin typeface="Arial" panose="020B0604020202020204" pitchFamily="34" charset="0"/>
              </a:rPr>
              <a:t>^Faster time-to-discharge alive with more protein and calories ONLY in the high NUTRIC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59" y="1224699"/>
            <a:ext cx="2968735" cy="244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1196574"/>
            <a:ext cx="2968735" cy="2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42" y="1092393"/>
            <a:ext cx="8204002" cy="28241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Validated in 3 separate databases including the INS Dataset involving over 200 ICUs worldwide</a:t>
            </a:r>
            <a:r>
              <a:rPr lang="en-CA" baseline="30000" dirty="0"/>
              <a:t>1,2,3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Validated without IL-6 levels (modified NUTRIC)</a:t>
            </a:r>
            <a:r>
              <a:rPr lang="en-CA" baseline="30000" dirty="0"/>
              <a:t>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Independently validated in Brazilian, Portuguese, and Asian populations</a:t>
            </a:r>
            <a:r>
              <a:rPr lang="en-CA" baseline="30000" dirty="0"/>
              <a:t>4,5,6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Not validated in post hoc analysis of the PERMIT trial</a:t>
            </a:r>
            <a:r>
              <a:rPr lang="en-CA" baseline="30000" dirty="0"/>
              <a:t>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RCT of different caloric intake (protein more important)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Underpowered, very wide confidence intervals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699" y="26854"/>
            <a:ext cx="8277225" cy="857250"/>
          </a:xfrm>
        </p:spPr>
        <p:txBody>
          <a:bodyPr/>
          <a:lstStyle/>
          <a:p>
            <a:r>
              <a:rPr lang="en-US" altLang="en-US" sz="2000" dirty="0">
                <a:latin typeface="Arial Regular"/>
              </a:rPr>
              <a:t>The Validation of the</a:t>
            </a:r>
            <a:r>
              <a:rPr lang="en-CA" altLang="en-US" sz="2000" dirty="0">
                <a:latin typeface="Arial Regular"/>
              </a:rPr>
              <a:t> </a:t>
            </a:r>
            <a:r>
              <a:rPr lang="en-CA" altLang="en-US" sz="2000" dirty="0" err="1">
                <a:latin typeface="Arial Regular"/>
              </a:rPr>
              <a:t>NUTrition</a:t>
            </a:r>
            <a:r>
              <a:rPr lang="en-CA" altLang="en-US" sz="2000" dirty="0">
                <a:latin typeface="Arial Regular"/>
              </a:rPr>
              <a:t> Risk in the Critically Ill Score (NUTRIC Score) </a:t>
            </a:r>
            <a:r>
              <a:rPr lang="en-US" altLang="en-US" sz="2000" dirty="0">
                <a:latin typeface="Arial Regular"/>
              </a:rPr>
              <a:t>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1823" y="4109279"/>
            <a:ext cx="46745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altLang="en-US" sz="1200" dirty="0" err="1">
                <a:solidFill>
                  <a:schemeClr val="tx1"/>
                </a:solidFill>
                <a:cs typeface="Arial" panose="020B0604020202020204" pitchFamily="34" charset="0"/>
              </a:rPr>
              <a:t>Heyland</a:t>
            </a:r>
            <a:r>
              <a:rPr lang="en-GB" alt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DK et al. </a:t>
            </a:r>
            <a:r>
              <a:rPr lang="en-GB" altLang="en-US" sz="1200" i="1" dirty="0" err="1">
                <a:solidFill>
                  <a:schemeClr val="tx1"/>
                </a:solidFill>
                <a:cs typeface="Arial" panose="020B0604020202020204" pitchFamily="34" charset="0"/>
              </a:rPr>
              <a:t>Crit</a:t>
            </a:r>
            <a:r>
              <a:rPr lang="en-GB" altLang="en-US" sz="1200" i="1" dirty="0">
                <a:solidFill>
                  <a:schemeClr val="tx1"/>
                </a:solidFill>
                <a:cs typeface="Arial" panose="020B0604020202020204" pitchFamily="34" charset="0"/>
              </a:rPr>
              <a:t> Care</a:t>
            </a:r>
            <a:r>
              <a:rPr lang="en-GB" alt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. 2011;15:R268.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1200" dirty="0">
                <a:solidFill>
                  <a:schemeClr val="tx1"/>
                </a:solidFill>
                <a:cs typeface="Arial" panose="020B0604020202020204" pitchFamily="34" charset="0"/>
              </a:rPr>
              <a:t> Rahman, Clinical Nutrition 2015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200" dirty="0">
                <a:cs typeface="Arial" panose="020B0604020202020204" pitchFamily="34" charset="0"/>
              </a:rPr>
              <a:t>3. </a:t>
            </a:r>
            <a:r>
              <a:rPr lang="en-CA" altLang="en-US" sz="1200" dirty="0" err="1">
                <a:cs typeface="Arial" panose="020B0604020202020204" pitchFamily="34" charset="0"/>
              </a:rPr>
              <a:t>Compher</a:t>
            </a:r>
            <a:r>
              <a:rPr lang="en-CA" altLang="en-US" sz="1200" dirty="0">
                <a:cs typeface="Arial" panose="020B0604020202020204" pitchFamily="34" charset="0"/>
              </a:rPr>
              <a:t> C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 Med</a:t>
            </a:r>
            <a:r>
              <a:rPr lang="en-US" sz="1200" dirty="0">
                <a:cs typeface="Arial" panose="020B0604020202020204" pitchFamily="34" charset="0"/>
              </a:rPr>
              <a:t>. 2017;45(2):156-163.</a:t>
            </a:r>
            <a:endParaRPr lang="en-CA" altLang="en-US" sz="12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5032" y="3993864"/>
            <a:ext cx="3722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Rosa Clinical Nutrition ESPEN 2016</a:t>
            </a:r>
          </a:p>
          <a:p>
            <a:pPr algn="r"/>
            <a:r>
              <a:rPr lang="en-CA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Mendes J </a:t>
            </a:r>
            <a:r>
              <a:rPr lang="en-CA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CA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Care. 2017</a:t>
            </a:r>
          </a:p>
          <a:p>
            <a:pPr algn="r"/>
            <a:r>
              <a:rPr lang="en-CA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CA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Mukhopadhyay</a:t>
            </a:r>
            <a:r>
              <a:rPr lang="en-CA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Clinical Nutrition. 2016</a:t>
            </a:r>
          </a:p>
          <a:p>
            <a:pPr algn="r"/>
            <a:r>
              <a:rPr lang="en-CA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Arabi Am J RCCM. 2016</a:t>
            </a:r>
          </a:p>
        </p:txBody>
      </p:sp>
    </p:spTree>
    <p:extLst>
      <p:ext uri="{BB962C8B-B14F-4D97-AF65-F5344CB8AC3E}">
        <p14:creationId xmlns:p14="http://schemas.microsoft.com/office/powerpoint/2010/main" val="25897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4" dirty="0">
                <a:latin typeface="Avenir Next Condensed"/>
              </a:rPr>
              <a:t>Results of TOP UP Pilot Trial</a:t>
            </a:r>
            <a:br>
              <a:rPr lang="en-CA" sz="2004" dirty="0">
                <a:latin typeface="Avenir Next Condensed"/>
              </a:rPr>
            </a:br>
            <a:r>
              <a:rPr lang="en-CA" sz="1476" dirty="0">
                <a:latin typeface="Avenir Next Condensed"/>
              </a:rPr>
              <a:t>A RCT of supplemental PN in low and high BMI ICU patients</a:t>
            </a:r>
            <a:endParaRPr lang="en-CA" sz="1476" dirty="0">
              <a:latin typeface="Avenir Next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060" y="1419820"/>
            <a:ext cx="4799155" cy="3194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0446" y="4651961"/>
            <a:ext cx="3110210" cy="3461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 defTabSz="308049" latinLnBrk="1" hangingPunct="0"/>
            <a:r>
              <a:rPr lang="en-CA" sz="1898" dirty="0">
                <a:solidFill>
                  <a:srgbClr val="535353"/>
                </a:solidFill>
                <a:sym typeface="Gill Sans Light"/>
              </a:rPr>
              <a:t>Post-hoc subgroup analysis</a:t>
            </a:r>
            <a:endParaRPr lang="en-CA" sz="1898" dirty="0">
              <a:solidFill>
                <a:srgbClr val="535353"/>
              </a:solidFill>
              <a:sym typeface="Gill Sans Light"/>
            </a:endParaRPr>
          </a:p>
        </p:txBody>
      </p:sp>
      <p:sp>
        <p:nvSpPr>
          <p:cNvPr id="7" name="Shape 72"/>
          <p:cNvSpPr/>
          <p:nvPr/>
        </p:nvSpPr>
        <p:spPr>
          <a:xfrm>
            <a:off x="1619972" y="1237720"/>
            <a:ext cx="5892448" cy="1"/>
          </a:xfrm>
          <a:prstGeom prst="line">
            <a:avLst/>
          </a:prstGeom>
          <a:ln w="6350">
            <a:solidFill>
              <a:srgbClr val="5A5F5E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949"/>
          </a:p>
        </p:txBody>
      </p:sp>
      <p:sp>
        <p:nvSpPr>
          <p:cNvPr id="3" name="TextBox 2"/>
          <p:cNvSpPr txBox="1"/>
          <p:nvPr/>
        </p:nvSpPr>
        <p:spPr>
          <a:xfrm>
            <a:off x="7584472" y="4549103"/>
            <a:ext cx="149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submission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478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163" y="3028950"/>
            <a:ext cx="3042024" cy="1975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248" y="161212"/>
            <a:ext cx="6539063" cy="28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 Regular"/>
                <a:cs typeface="Arial" panose="020B0604020202020204" pitchFamily="34" charset="0"/>
              </a:rPr>
              <a:t>Are all low NUTRIC score patients the same? </a:t>
            </a:r>
            <a:br>
              <a:rPr lang="en-US" sz="1800" dirty="0">
                <a:latin typeface="Arial Regular"/>
                <a:cs typeface="Arial" panose="020B0604020202020204" pitchFamily="34" charset="0"/>
              </a:rPr>
            </a:br>
            <a:r>
              <a:rPr lang="en-US" sz="1800" dirty="0">
                <a:latin typeface="Arial Regular"/>
                <a:cs typeface="Arial" panose="020B0604020202020204" pitchFamily="34" charset="0"/>
              </a:rPr>
              <a:t>The Impact of Optimal Nutrition Intake in Low NUTRIC Patient Subgroups</a:t>
            </a:r>
            <a:endParaRPr lang="en-CA" sz="1800" dirty="0">
              <a:latin typeface="Arial Regular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015008"/>
            <a:ext cx="7772400" cy="2541615"/>
          </a:xfrm>
        </p:spPr>
        <p:txBody>
          <a:bodyPr/>
          <a:lstStyle/>
          <a:p>
            <a:r>
              <a:rPr lang="en-CA" dirty="0"/>
              <a:t>Analysis of 2013/2014 INS Data</a:t>
            </a:r>
          </a:p>
          <a:p>
            <a:r>
              <a:rPr lang="en-US" dirty="0"/>
              <a:t>4334 had a NUTRIC SCORE ≤5 of which </a:t>
            </a:r>
            <a:r>
              <a:rPr lang="en-CA" dirty="0"/>
              <a:t>4060 had least 3 evaluable days</a:t>
            </a:r>
          </a:p>
          <a:p>
            <a:r>
              <a:rPr lang="en-US" dirty="0"/>
              <a:t>The overall 60-day hospital mortality in this sample was 714/4060 (</a:t>
            </a:r>
            <a:r>
              <a:rPr lang="en-US" dirty="0">
                <a:solidFill>
                  <a:srgbClr val="FF0000"/>
                </a:solidFill>
              </a:rPr>
              <a:t>18%</a:t>
            </a:r>
            <a:r>
              <a:rPr lang="en-US" dirty="0"/>
              <a:t>). </a:t>
            </a:r>
          </a:p>
          <a:p>
            <a:r>
              <a:rPr lang="en-CA" dirty="0"/>
              <a:t>The median </a:t>
            </a:r>
            <a:r>
              <a:rPr lang="en-US" dirty="0"/>
              <a:t>[Q1 to Q3] ICU length of stay was </a:t>
            </a:r>
            <a:r>
              <a:rPr lang="en-US" dirty="0">
                <a:solidFill>
                  <a:srgbClr val="FF0000"/>
                </a:solidFill>
              </a:rPr>
              <a:t>11.0</a:t>
            </a:r>
            <a:r>
              <a:rPr lang="en-US" dirty="0"/>
              <a:t> [</a:t>
            </a:r>
            <a:r>
              <a:rPr lang="en-US" dirty="0">
                <a:solidFill>
                  <a:srgbClr val="FF0000"/>
                </a:solidFill>
              </a:rPr>
              <a:t>6.4 to 20.9</a:t>
            </a:r>
            <a:r>
              <a:rPr lang="en-US" dirty="0"/>
              <a:t>] days. </a:t>
            </a:r>
          </a:p>
          <a:p>
            <a:r>
              <a:rPr lang="en-US" dirty="0"/>
              <a:t>The </a:t>
            </a:r>
            <a:r>
              <a:rPr lang="en-US" dirty="0" err="1"/>
              <a:t>mean±SD</a:t>
            </a:r>
            <a:r>
              <a:rPr lang="en-US" dirty="0"/>
              <a:t> total percent prescription received by EN, PN, </a:t>
            </a:r>
            <a:r>
              <a:rPr lang="en-US" dirty="0" err="1"/>
              <a:t>propofol</a:t>
            </a:r>
            <a:r>
              <a:rPr lang="en-US" dirty="0"/>
              <a:t> or protein supplements during the first 12 evaluable days was 56.7±28.0 for energy and 53.0±29.1 for </a:t>
            </a:r>
            <a:r>
              <a:rPr lang="en-US" dirty="0" smtClean="0"/>
              <a:t>protein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147356" y="3724466"/>
            <a:ext cx="6984220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 20% increase in proportion of prescription received the adjusted odds ratio for 60 day hospital mortality was OR=1.04 (95% CI, 0.96 to 1.13) for energy and OR=1.03 (95% CI, 0.96 to 1.11) for protein 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1" y="29817"/>
            <a:ext cx="8393596" cy="800100"/>
          </a:xfrm>
        </p:spPr>
        <p:txBody>
          <a:bodyPr/>
          <a:lstStyle/>
          <a:p>
            <a:r>
              <a:rPr lang="en-US" altLang="en-US" dirty="0">
                <a:latin typeface="Arial Regular"/>
              </a:rPr>
              <a:t>ICU patients are not all created equal…should we expect the impact of nutrition therapy to be the same across all patients?</a:t>
            </a:r>
          </a:p>
        </p:txBody>
      </p:sp>
      <p:pic>
        <p:nvPicPr>
          <p:cNvPr id="100355" name="Picture 5" descr="figur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24" y="1161244"/>
            <a:ext cx="5772150" cy="33718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283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 Regular"/>
              </a:rPr>
              <a:t>Are all low NUTRIC score patients the same? </a:t>
            </a:r>
            <a:br>
              <a:rPr lang="en-US" sz="1800" dirty="0">
                <a:latin typeface="Arial Regular"/>
              </a:rPr>
            </a:br>
            <a:r>
              <a:rPr lang="en-US" sz="1800" dirty="0">
                <a:latin typeface="Arial Regular"/>
              </a:rPr>
              <a:t>The Impact of Optimal Nutrition Intake in Low NUTRIC Patient Subgroups</a:t>
            </a:r>
            <a:endParaRPr lang="en-CA" sz="1800" dirty="0">
              <a:latin typeface="Arial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105496"/>
            <a:ext cx="7772400" cy="3086100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there a treatment effect in various subgroups of low NUTRIC? </a:t>
            </a:r>
          </a:p>
          <a:p>
            <a:pPr lvl="1"/>
            <a:r>
              <a:rPr lang="en-US" sz="1500" dirty="0"/>
              <a:t>10% had low BMI, </a:t>
            </a:r>
          </a:p>
          <a:p>
            <a:pPr lvl="1"/>
            <a:r>
              <a:rPr lang="en-US" sz="1500" dirty="0"/>
              <a:t>46% in ICU &gt;12 days</a:t>
            </a:r>
          </a:p>
          <a:p>
            <a:pPr lvl="1"/>
            <a:r>
              <a:rPr lang="en-US" sz="1500" dirty="0"/>
              <a:t>56% had one or more marker of malnutrition (reduced </a:t>
            </a:r>
            <a:r>
              <a:rPr lang="en-US" sz="1500" dirty="0" err="1"/>
              <a:t>po</a:t>
            </a:r>
            <a:r>
              <a:rPr lang="en-US" sz="1500" dirty="0"/>
              <a:t> intake, </a:t>
            </a:r>
            <a:r>
              <a:rPr lang="en-US" sz="1500" dirty="0" err="1"/>
              <a:t>hx</a:t>
            </a:r>
            <a:r>
              <a:rPr lang="en-US" sz="1500" dirty="0"/>
              <a:t> of weight loss)</a:t>
            </a:r>
          </a:p>
          <a:p>
            <a:r>
              <a:rPr lang="en-US" dirty="0"/>
              <a:t>In the various subgroup analyses, no significant associations were identified</a:t>
            </a:r>
          </a:p>
          <a:p>
            <a:r>
              <a:rPr lang="en-US" dirty="0"/>
              <a:t>Numbers were small and unable to really test of interactions </a:t>
            </a:r>
            <a:endParaRPr lang="en-US" dirty="0" smtClean="0"/>
          </a:p>
          <a:p>
            <a:r>
              <a:rPr lang="en-US" dirty="0" smtClean="0"/>
              <a:t>? Other nutritionally high-risk subgroups in the low NUTRIC group?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07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48" y="0"/>
            <a:ext cx="8529638" cy="857250"/>
          </a:xfrm>
        </p:spPr>
        <p:txBody>
          <a:bodyPr/>
          <a:lstStyle/>
          <a:p>
            <a:r>
              <a:rPr lang="en-US" sz="2000" dirty="0">
                <a:latin typeface="Arial Regular"/>
              </a:rPr>
              <a:t>Association Between Nutrition Intake and SF-36 by Baseline NUTRIC Score in Patients Ventilated in ICU for &gt; </a:t>
            </a:r>
            <a:r>
              <a:rPr lang="en-US" sz="2000" dirty="0" smtClean="0">
                <a:latin typeface="Arial Regular"/>
              </a:rPr>
              <a:t>8 </a:t>
            </a:r>
            <a:r>
              <a:rPr lang="en-US" sz="2000" dirty="0">
                <a:latin typeface="Arial Regular"/>
              </a:rPr>
              <a:t>Days </a:t>
            </a:r>
            <a:endParaRPr lang="en-CA" sz="2000" dirty="0">
              <a:latin typeface="Arial Regular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7982" y="3075039"/>
            <a:ext cx="1377131" cy="1366069"/>
            <a:chOff x="597310" y="4100052"/>
            <a:chExt cx="1836174" cy="1821425"/>
          </a:xfrm>
        </p:grpSpPr>
        <p:sp>
          <p:nvSpPr>
            <p:cNvPr id="6" name="Right Arrow Callout 5"/>
            <p:cNvSpPr/>
            <p:nvPr/>
          </p:nvSpPr>
          <p:spPr bwMode="auto">
            <a:xfrm>
              <a:off x="597310" y="4100052"/>
              <a:ext cx="1836174" cy="1821425"/>
            </a:xfrm>
            <a:prstGeom prst="rightArrowCallou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3169" y="4100052"/>
              <a:ext cx="109875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350" dirty="0">
                  <a:solidFill>
                    <a:schemeClr val="bg2"/>
                  </a:solidFill>
                </a:rPr>
                <a:t>Increased protein intake = improve physical recovery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45980"/>
              </p:ext>
            </p:extLst>
          </p:nvPr>
        </p:nvGraphicFramePr>
        <p:xfrm>
          <a:off x="192265" y="887730"/>
          <a:ext cx="7923034" cy="383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375">
                  <a:extLst>
                    <a:ext uri="{9D8B030D-6E8A-4147-A177-3AD203B41FA5}">
                      <a16:colId xmlns="" xmlns:a16="http://schemas.microsoft.com/office/drawing/2014/main" val="1369695841"/>
                    </a:ext>
                  </a:extLst>
                </a:gridCol>
                <a:gridCol w="1525826">
                  <a:extLst>
                    <a:ext uri="{9D8B030D-6E8A-4147-A177-3AD203B41FA5}">
                      <a16:colId xmlns="" xmlns:a16="http://schemas.microsoft.com/office/drawing/2014/main" val="382865085"/>
                    </a:ext>
                  </a:extLst>
                </a:gridCol>
                <a:gridCol w="687945">
                  <a:extLst>
                    <a:ext uri="{9D8B030D-6E8A-4147-A177-3AD203B41FA5}">
                      <a16:colId xmlns="" xmlns:a16="http://schemas.microsoft.com/office/drawing/2014/main" val="106081984"/>
                    </a:ext>
                  </a:extLst>
                </a:gridCol>
                <a:gridCol w="1278872">
                  <a:extLst>
                    <a:ext uri="{9D8B030D-6E8A-4147-A177-3AD203B41FA5}">
                      <a16:colId xmlns="" xmlns:a16="http://schemas.microsoft.com/office/drawing/2014/main" val="280510708"/>
                    </a:ext>
                  </a:extLst>
                </a:gridCol>
                <a:gridCol w="705584">
                  <a:extLst>
                    <a:ext uri="{9D8B030D-6E8A-4147-A177-3AD203B41FA5}">
                      <a16:colId xmlns="" xmlns:a16="http://schemas.microsoft.com/office/drawing/2014/main" val="2561546460"/>
                    </a:ext>
                  </a:extLst>
                </a:gridCol>
                <a:gridCol w="1296512">
                  <a:extLst>
                    <a:ext uri="{9D8B030D-6E8A-4147-A177-3AD203B41FA5}">
                      <a16:colId xmlns="" xmlns:a16="http://schemas.microsoft.com/office/drawing/2014/main" val="835820007"/>
                    </a:ext>
                  </a:extLst>
                </a:gridCol>
                <a:gridCol w="692580">
                  <a:extLst>
                    <a:ext uri="{9D8B030D-6E8A-4147-A177-3AD203B41FA5}">
                      <a16:colId xmlns="" xmlns:a16="http://schemas.microsoft.com/office/drawing/2014/main" val="3707660221"/>
                    </a:ext>
                  </a:extLst>
                </a:gridCol>
                <a:gridCol w="833340">
                  <a:extLst>
                    <a:ext uri="{9D8B030D-6E8A-4147-A177-3AD203B41FA5}">
                      <a16:colId xmlns="" xmlns:a16="http://schemas.microsoft.com/office/drawing/2014/main" val="330701079"/>
                    </a:ext>
                  </a:extLst>
                </a:gridCol>
              </a:tblGrid>
              <a:tr h="18859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Predictor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Overall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Regular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NUTRIC 0-5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Regular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NUTRIC 6-9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321286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Estimate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latin typeface="Arial Regular"/>
                        </a:rPr>
                        <a:t>P</a:t>
                      </a:r>
                      <a:r>
                        <a:rPr lang="en-US" sz="1000" b="1" dirty="0">
                          <a:latin typeface="Arial Regular"/>
                        </a:rPr>
                        <a:t>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Estimate</a:t>
                      </a:r>
                      <a:r>
                        <a:rPr lang="en-US" sz="1000" b="1" baseline="0" dirty="0">
                          <a:latin typeface="Arial Regular"/>
                        </a:rPr>
                        <a:t> (95% CI)</a:t>
                      </a:r>
                      <a:endParaRPr lang="en-US" sz="1000" b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latin typeface="Arial Regular"/>
                        </a:rPr>
                        <a:t>P</a:t>
                      </a:r>
                      <a:r>
                        <a:rPr lang="en-US" sz="1000" b="1" dirty="0">
                          <a:latin typeface="Arial Regular"/>
                        </a:rPr>
                        <a:t>-value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Estimate</a:t>
                      </a:r>
                      <a:r>
                        <a:rPr lang="en-US" sz="1000" b="1" baseline="0" dirty="0">
                          <a:latin typeface="Arial Regular"/>
                        </a:rPr>
                        <a:t> (95% CI)</a:t>
                      </a:r>
                      <a:endParaRPr lang="en-US" sz="1000" b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latin typeface="Arial Regular"/>
                        </a:rPr>
                        <a:t>P</a:t>
                      </a:r>
                      <a:r>
                        <a:rPr lang="en-US" sz="1000" b="1" dirty="0">
                          <a:latin typeface="Arial Regular"/>
                        </a:rPr>
                        <a:t>-value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latin typeface="Arial Regular"/>
                        </a:rPr>
                        <a:t>P</a:t>
                      </a:r>
                      <a:r>
                        <a:rPr lang="en-US" sz="1000" b="1" dirty="0">
                          <a:latin typeface="Arial Regular"/>
                        </a:rPr>
                        <a:t>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1729565"/>
                  </a:ext>
                </a:extLst>
              </a:tr>
              <a:tr h="439413"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latin typeface="Arial Regular"/>
                        </a:rPr>
                        <a:t>Physical Functioning </a:t>
                      </a:r>
                    </a:p>
                    <a:p>
                      <a:r>
                        <a:rPr lang="en-US" sz="900" dirty="0">
                          <a:latin typeface="Arial Regular"/>
                        </a:rPr>
                        <a:t>       3 </a:t>
                      </a:r>
                      <a:r>
                        <a:rPr lang="en-US" sz="900" dirty="0" err="1">
                          <a:latin typeface="Arial Regular"/>
                        </a:rPr>
                        <a:t>mo</a:t>
                      </a:r>
                      <a:r>
                        <a:rPr lang="en-US" sz="900" dirty="0">
                          <a:latin typeface="Arial Regular"/>
                        </a:rPr>
                        <a:t>                     </a:t>
                      </a:r>
                      <a:r>
                        <a:rPr lang="en-US" sz="900" dirty="0" smtClean="0">
                          <a:latin typeface="Arial Regular"/>
                        </a:rPr>
                        <a:t>7.5 (2.1 to 12.9)</a:t>
                      </a:r>
                      <a:endParaRPr lang="en-US" sz="900" dirty="0">
                        <a:latin typeface="Arial Regular"/>
                      </a:endParaRPr>
                    </a:p>
                    <a:p>
                      <a:r>
                        <a:rPr lang="en-US" sz="900" dirty="0">
                          <a:latin typeface="Arial Regular"/>
                        </a:rPr>
                        <a:t>       6 </a:t>
                      </a:r>
                      <a:r>
                        <a:rPr lang="en-US" sz="900" dirty="0" err="1">
                          <a:latin typeface="Arial Regular"/>
                        </a:rPr>
                        <a:t>mo</a:t>
                      </a:r>
                      <a:r>
                        <a:rPr lang="en-US" sz="900" dirty="0">
                          <a:latin typeface="Arial Regular"/>
                        </a:rPr>
                        <a:t>                     </a:t>
                      </a:r>
                      <a:r>
                        <a:rPr lang="en-US" sz="900" dirty="0" smtClean="0">
                          <a:latin typeface="Arial Regular"/>
                        </a:rPr>
                        <a:t>5.3 (0.2 to 10.5)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b="1" dirty="0" smtClean="0">
                          <a:latin typeface="Arial Regular"/>
                        </a:rPr>
                        <a:t>0.007</a:t>
                      </a:r>
                      <a:endParaRPr lang="en-US" sz="900" b="1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b="1" dirty="0" smtClean="0">
                          <a:latin typeface="Arial Regular"/>
                        </a:rPr>
                        <a:t>0.04</a:t>
                      </a:r>
                      <a:endParaRPr lang="en-US" sz="900" b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3.5 (-1.9 to 8.9)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1.1 (-4.2 to 6.3)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0.2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-0.6 (-6.9 to 5.6)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-0.3</a:t>
                      </a:r>
                      <a:r>
                        <a:rPr lang="en-US" sz="900" baseline="0" dirty="0">
                          <a:latin typeface="Arial Regular"/>
                        </a:rPr>
                        <a:t> (-6.3 to 5.8)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0.839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0.31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2527892"/>
                  </a:ext>
                </a:extLst>
              </a:tr>
              <a:tr h="439413"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latin typeface="Arial Regular"/>
                        </a:rPr>
                        <a:t>Role Physical</a:t>
                      </a:r>
                      <a:r>
                        <a:rPr lang="en-US" sz="900" b="1" baseline="0" dirty="0">
                          <a:latin typeface="Arial Regular"/>
                        </a:rPr>
                        <a:t> </a:t>
                      </a:r>
                    </a:p>
                    <a:p>
                      <a:r>
                        <a:rPr lang="en-US" sz="900" b="1" baseline="0" dirty="0">
                          <a:latin typeface="Arial Regular"/>
                        </a:rPr>
                        <a:t>       </a:t>
                      </a:r>
                      <a:r>
                        <a:rPr lang="en-US" sz="900" b="0" baseline="0" dirty="0">
                          <a:latin typeface="Arial Regular"/>
                        </a:rPr>
                        <a:t>3 </a:t>
                      </a:r>
                      <a:r>
                        <a:rPr lang="en-US" sz="900" b="0" baseline="0" dirty="0" err="1">
                          <a:latin typeface="Arial Regular"/>
                        </a:rPr>
                        <a:t>mo</a:t>
                      </a:r>
                      <a:r>
                        <a:rPr lang="en-US" sz="900" b="0" baseline="0" dirty="0">
                          <a:latin typeface="Arial Regular"/>
                        </a:rPr>
                        <a:t>                     </a:t>
                      </a:r>
                      <a:r>
                        <a:rPr lang="en-US" sz="900" b="0" baseline="0" dirty="0" smtClean="0">
                          <a:latin typeface="Arial Regular"/>
                        </a:rPr>
                        <a:t>8.2 (3.0 to 13.4)</a:t>
                      </a:r>
                    </a:p>
                    <a:p>
                      <a:r>
                        <a:rPr lang="en-US" sz="900" b="1" dirty="0" smtClean="0">
                          <a:latin typeface="Arial Regular"/>
                        </a:rPr>
                        <a:t>       </a:t>
                      </a:r>
                      <a:r>
                        <a:rPr lang="en-US" sz="900" b="0" dirty="0" smtClean="0">
                          <a:latin typeface="Arial Regular"/>
                        </a:rPr>
                        <a:t>6 </a:t>
                      </a:r>
                      <a:r>
                        <a:rPr lang="en-US" sz="900" b="0" dirty="0" err="1" smtClean="0">
                          <a:latin typeface="Arial Regular"/>
                        </a:rPr>
                        <a:t>mo</a:t>
                      </a:r>
                      <a:r>
                        <a:rPr lang="en-US" sz="900" b="0" dirty="0" smtClean="0">
                          <a:latin typeface="Arial Regular"/>
                        </a:rPr>
                        <a:t>                     5.1 (-0.0 to 10.2)</a:t>
                      </a:r>
                      <a:endParaRPr lang="en-US" sz="900" b="1" dirty="0">
                        <a:latin typeface="Arial Regula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b="1" dirty="0" smtClean="0">
                          <a:latin typeface="Arial Regular"/>
                        </a:rPr>
                        <a:t>0.002</a:t>
                      </a:r>
                      <a:endParaRPr lang="en-US" sz="900" b="1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b="1" dirty="0" smtClean="0">
                          <a:latin typeface="Arial Regular"/>
                        </a:rPr>
                        <a:t>0.05</a:t>
                      </a:r>
                      <a:endParaRPr lang="en-US" sz="900" b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5.1 (-0.2 to 10.5)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1.5 (-3.8 to 6.8)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0.06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2.2 (-4.1 to 8.5)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-0.1 (-6.2 to 5.9)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0.499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0.46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6668540"/>
                  </a:ext>
                </a:extLst>
              </a:tr>
              <a:tr h="439413"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latin typeface="Arial Regular"/>
                        </a:rPr>
                        <a:t>Physical Component Scale</a:t>
                      </a:r>
                    </a:p>
                    <a:p>
                      <a:r>
                        <a:rPr lang="en-US" sz="900" b="0" baseline="0" dirty="0">
                          <a:latin typeface="Arial Regular"/>
                        </a:rPr>
                        <a:t>       3 </a:t>
                      </a:r>
                      <a:r>
                        <a:rPr lang="en-US" sz="900" b="0" baseline="0" dirty="0" err="1">
                          <a:latin typeface="Arial Regular"/>
                        </a:rPr>
                        <a:t>mo</a:t>
                      </a:r>
                      <a:r>
                        <a:rPr lang="en-US" sz="900" b="0" baseline="0" dirty="0">
                          <a:latin typeface="Arial Regular"/>
                        </a:rPr>
                        <a:t>                    </a:t>
                      </a:r>
                      <a:r>
                        <a:rPr lang="en-US" sz="900" b="0" baseline="0" dirty="0" smtClean="0">
                          <a:latin typeface="Arial Regular"/>
                        </a:rPr>
                        <a:t>1.8 (-0.1 to 3.6)</a:t>
                      </a:r>
                    </a:p>
                    <a:p>
                      <a:r>
                        <a:rPr lang="en-US" sz="900" b="0" baseline="0" dirty="0" smtClean="0">
                          <a:latin typeface="Arial Regular"/>
                        </a:rPr>
                        <a:t>       6 </a:t>
                      </a:r>
                      <a:r>
                        <a:rPr lang="en-US" sz="900" b="0" baseline="0" dirty="0" err="1" smtClean="0">
                          <a:latin typeface="Arial Regular"/>
                        </a:rPr>
                        <a:t>mo</a:t>
                      </a:r>
                      <a:r>
                        <a:rPr lang="en-US" sz="900" b="0" baseline="0" dirty="0" smtClean="0">
                          <a:latin typeface="Arial Regular"/>
                        </a:rPr>
                        <a:t>                    1.8 (-0.1 to 3.7)</a:t>
                      </a:r>
                      <a:endParaRPr lang="en-US" sz="900" b="0" dirty="0">
                        <a:latin typeface="Arial Regula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0.06</a:t>
                      </a:r>
                    </a:p>
                    <a:p>
                      <a:pPr algn="ctr"/>
                      <a:r>
                        <a:rPr lang="en-US" sz="900" b="1" dirty="0" smtClean="0">
                          <a:latin typeface="Arial Regular"/>
                        </a:rPr>
                        <a:t>0.05</a:t>
                      </a:r>
                      <a:endParaRPr lang="en-US" sz="900" b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1.7 (-0.2 to 3.7)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0.7</a:t>
                      </a:r>
                      <a:r>
                        <a:rPr lang="en-US" sz="900" baseline="0" dirty="0">
                          <a:latin typeface="Arial Regular"/>
                        </a:rPr>
                        <a:t> (-1.3 to 2.6)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0.07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0.9 (-1.3</a:t>
                      </a:r>
                      <a:r>
                        <a:rPr lang="en-US" sz="900" baseline="0" dirty="0">
                          <a:latin typeface="Arial Regular"/>
                        </a:rPr>
                        <a:t> to 3.1)</a:t>
                      </a:r>
                    </a:p>
                    <a:p>
                      <a:pPr algn="ctr"/>
                      <a:r>
                        <a:rPr lang="en-US" sz="900" baseline="0" dirty="0">
                          <a:latin typeface="Arial Regular"/>
                        </a:rPr>
                        <a:t>-0.5 (-2.8 to 1.7)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0.402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0.57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923530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Regular"/>
                        </a:rPr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2736515"/>
                  </a:ext>
                </a:extLst>
              </a:tr>
              <a:tr h="439413"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latin typeface="Arial Regular"/>
                        </a:rPr>
                        <a:t>Physical Functioning </a:t>
                      </a:r>
                    </a:p>
                    <a:p>
                      <a:r>
                        <a:rPr lang="en-US" sz="900" dirty="0">
                          <a:latin typeface="Arial Regular"/>
                        </a:rPr>
                        <a:t>       3 </a:t>
                      </a:r>
                      <a:r>
                        <a:rPr lang="en-US" sz="900" dirty="0" err="1">
                          <a:latin typeface="Arial Regular"/>
                        </a:rPr>
                        <a:t>mo</a:t>
                      </a:r>
                      <a:r>
                        <a:rPr lang="en-US" sz="900" dirty="0">
                          <a:latin typeface="Arial Regular"/>
                        </a:rPr>
                        <a:t>                     </a:t>
                      </a:r>
                      <a:r>
                        <a:rPr lang="en-US" sz="900" dirty="0" smtClean="0">
                          <a:latin typeface="Arial Regular"/>
                        </a:rPr>
                        <a:t>7.3 (1.7 to 12.9)</a:t>
                      </a:r>
                    </a:p>
                    <a:p>
                      <a:r>
                        <a:rPr lang="en-US" sz="900" dirty="0" smtClean="0">
                          <a:latin typeface="Arial Regular"/>
                        </a:rPr>
                        <a:t>       </a:t>
                      </a:r>
                      <a:r>
                        <a:rPr lang="en-US" sz="900" dirty="0">
                          <a:latin typeface="Arial Regular"/>
                        </a:rPr>
                        <a:t>6 </a:t>
                      </a:r>
                      <a:r>
                        <a:rPr lang="en-US" sz="900" dirty="0" err="1">
                          <a:latin typeface="Arial Regular"/>
                        </a:rPr>
                        <a:t>mo</a:t>
                      </a:r>
                      <a:r>
                        <a:rPr lang="en-US" sz="900" dirty="0">
                          <a:latin typeface="Arial Regular"/>
                        </a:rPr>
                        <a:t>                     </a:t>
                      </a:r>
                      <a:r>
                        <a:rPr lang="en-US" sz="900" dirty="0" smtClean="0">
                          <a:latin typeface="Arial Regular"/>
                        </a:rPr>
                        <a:t>5.2 (-0.1 to 10.6)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b="1" dirty="0" smtClean="0">
                          <a:latin typeface="Arial Regular"/>
                        </a:rPr>
                        <a:t>0.01</a:t>
                      </a:r>
                      <a:endParaRPr lang="en-US" sz="900" b="1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b="1" dirty="0" smtClean="0">
                          <a:latin typeface="Arial Regular"/>
                        </a:rPr>
                        <a:t>0.05</a:t>
                      </a:r>
                      <a:endParaRPr lang="en-US" sz="900" b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3.8 (-2.0 to 9.7)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0.3 (-5.4 to 6.0)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0.20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-0.6 (-7.6 to 6.4)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1.2 </a:t>
                      </a:r>
                      <a:r>
                        <a:rPr lang="en-US" sz="900" baseline="0" dirty="0">
                          <a:latin typeface="Arial Regular"/>
                        </a:rPr>
                        <a:t>(-5.5 to 7.9)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0.867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0.32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9159314"/>
                  </a:ext>
                </a:extLst>
              </a:tr>
              <a:tr h="439413"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latin typeface="Arial Regular"/>
                        </a:rPr>
                        <a:t>Role Physical</a:t>
                      </a:r>
                      <a:r>
                        <a:rPr lang="en-US" sz="900" b="1" baseline="0" dirty="0">
                          <a:latin typeface="Arial Regular"/>
                        </a:rPr>
                        <a:t> </a:t>
                      </a:r>
                    </a:p>
                    <a:p>
                      <a:r>
                        <a:rPr lang="en-US" sz="900" b="1" baseline="0" dirty="0">
                          <a:latin typeface="Arial Regular"/>
                        </a:rPr>
                        <a:t>       </a:t>
                      </a:r>
                      <a:r>
                        <a:rPr lang="en-US" sz="900" b="0" baseline="0" dirty="0">
                          <a:latin typeface="Arial Regular"/>
                        </a:rPr>
                        <a:t>3 </a:t>
                      </a:r>
                      <a:r>
                        <a:rPr lang="en-US" sz="900" b="0" baseline="0" dirty="0" err="1">
                          <a:latin typeface="Arial Regular"/>
                        </a:rPr>
                        <a:t>mo</a:t>
                      </a:r>
                      <a:r>
                        <a:rPr lang="en-US" sz="900" b="0" baseline="0" dirty="0">
                          <a:latin typeface="Arial Regular"/>
                        </a:rPr>
                        <a:t>                     </a:t>
                      </a:r>
                      <a:r>
                        <a:rPr lang="en-US" sz="900" b="0" baseline="0" dirty="0" smtClean="0">
                          <a:latin typeface="Arial Regular"/>
                        </a:rPr>
                        <a:t>8.7 (3.3 to 14.1)</a:t>
                      </a:r>
                      <a:r>
                        <a:rPr lang="en-US" sz="900" b="1" dirty="0" smtClean="0">
                          <a:latin typeface="Arial Regular"/>
                        </a:rPr>
                        <a:t>  </a:t>
                      </a:r>
                    </a:p>
                    <a:p>
                      <a:r>
                        <a:rPr lang="en-US" sz="900" b="1" dirty="0" smtClean="0">
                          <a:latin typeface="Arial Regular"/>
                        </a:rPr>
                        <a:t>       </a:t>
                      </a:r>
                      <a:r>
                        <a:rPr lang="en-US" sz="900" b="0" dirty="0" smtClean="0">
                          <a:latin typeface="Arial Regular"/>
                        </a:rPr>
                        <a:t>6 </a:t>
                      </a:r>
                      <a:r>
                        <a:rPr lang="en-US" sz="900" b="0" dirty="0" err="1" smtClean="0">
                          <a:latin typeface="Arial Regular"/>
                        </a:rPr>
                        <a:t>mo</a:t>
                      </a:r>
                      <a:r>
                        <a:rPr lang="en-US" sz="900" b="0" dirty="0" smtClean="0">
                          <a:latin typeface="Arial Regular"/>
                        </a:rPr>
                        <a:t>                     4.3 (-0.9 to 9.6)</a:t>
                      </a:r>
                      <a:endParaRPr lang="en-US" sz="900" b="1" dirty="0">
                        <a:latin typeface="Arial Regula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b="1" dirty="0" smtClean="0">
                          <a:latin typeface="Arial Regular"/>
                        </a:rPr>
                        <a:t>0.002</a:t>
                      </a:r>
                      <a:endParaRPr lang="en-US" sz="900" b="1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 smtClean="0">
                          <a:latin typeface="Arial Regular"/>
                        </a:rPr>
                        <a:t>0.10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6.5 (0.7 to 12.3)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1.0 (-4.7 to 6.8)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0.03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4.1 (-2.9 to 11.0)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0.6 (-6.1 to 7.3)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0.248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0.58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0219504"/>
                  </a:ext>
                </a:extLst>
              </a:tr>
              <a:tr h="439413">
                <a:tc gridSpan="2">
                  <a:txBody>
                    <a:bodyPr/>
                    <a:lstStyle/>
                    <a:p>
                      <a:r>
                        <a:rPr lang="en-US" sz="900" b="1" dirty="0">
                          <a:latin typeface="Arial Regular"/>
                        </a:rPr>
                        <a:t>Physical Component Scale</a:t>
                      </a:r>
                    </a:p>
                    <a:p>
                      <a:r>
                        <a:rPr lang="en-US" sz="900" b="0" baseline="0" dirty="0">
                          <a:latin typeface="Arial Regular"/>
                        </a:rPr>
                        <a:t>       3 </a:t>
                      </a:r>
                      <a:r>
                        <a:rPr lang="en-US" sz="900" b="0" baseline="0" dirty="0" err="1">
                          <a:latin typeface="Arial Regular"/>
                        </a:rPr>
                        <a:t>mo</a:t>
                      </a:r>
                      <a:r>
                        <a:rPr lang="en-US" sz="900" b="0" baseline="0" dirty="0">
                          <a:latin typeface="Arial Regular"/>
                        </a:rPr>
                        <a:t>                    </a:t>
                      </a:r>
                      <a:r>
                        <a:rPr lang="en-US" sz="900" b="0" baseline="0" dirty="0" smtClean="0">
                          <a:latin typeface="Arial Regular"/>
                        </a:rPr>
                        <a:t>1.9 (-0.0 to 3.8)</a:t>
                      </a:r>
                    </a:p>
                    <a:p>
                      <a:r>
                        <a:rPr lang="en-US" sz="900" b="0" baseline="0" dirty="0" smtClean="0">
                          <a:latin typeface="Arial Regular"/>
                        </a:rPr>
                        <a:t>       6 </a:t>
                      </a:r>
                      <a:r>
                        <a:rPr lang="en-US" sz="900" b="0" baseline="0" dirty="0" err="1" smtClean="0">
                          <a:latin typeface="Arial Regular"/>
                        </a:rPr>
                        <a:t>mo</a:t>
                      </a:r>
                      <a:r>
                        <a:rPr lang="en-US" sz="900" b="0" baseline="0" dirty="0" smtClean="0">
                          <a:latin typeface="Arial Regular"/>
                        </a:rPr>
                        <a:t>                    1.7 (-0.2 to 3.7)</a:t>
                      </a:r>
                      <a:endParaRPr lang="en-US" sz="900" b="0" dirty="0">
                        <a:latin typeface="Arial Regula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b="1" dirty="0" smtClean="0">
                          <a:latin typeface="Arial Regular"/>
                        </a:rPr>
                        <a:t>0.05</a:t>
                      </a:r>
                      <a:endParaRPr lang="en-US" sz="900" b="1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 smtClean="0">
                          <a:latin typeface="Arial Regular"/>
                        </a:rPr>
                        <a:t>0.08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2.2 (0.2 to 4.3)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0.8</a:t>
                      </a:r>
                      <a:r>
                        <a:rPr lang="en-US" sz="900" baseline="0" dirty="0">
                          <a:latin typeface="Arial Regular"/>
                        </a:rPr>
                        <a:t> (-1.4 to 2.9)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0.03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0.8 (-1.6</a:t>
                      </a:r>
                      <a:r>
                        <a:rPr lang="en-US" sz="900" baseline="0" dirty="0">
                          <a:latin typeface="Arial Regular"/>
                        </a:rPr>
                        <a:t> to 3.3)</a:t>
                      </a:r>
                    </a:p>
                    <a:p>
                      <a:pPr algn="ctr"/>
                      <a:r>
                        <a:rPr lang="en-US" sz="900" baseline="0" dirty="0">
                          <a:latin typeface="Arial Regular"/>
                        </a:rPr>
                        <a:t>-0.3 (-2.7 to 2.2)</a:t>
                      </a:r>
                      <a:endParaRPr lang="en-US" sz="9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0.498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 Regular"/>
                      </a:endParaRP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0.38</a:t>
                      </a:r>
                    </a:p>
                    <a:p>
                      <a:pPr algn="ctr"/>
                      <a:r>
                        <a:rPr lang="en-US" sz="900" dirty="0">
                          <a:latin typeface="Arial Regular"/>
                        </a:rPr>
                        <a:t>0.52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508557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057324" y="1039788"/>
            <a:ext cx="1086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 Regular"/>
              </a:rPr>
              <a:t>Per 25% Increase in proportion of prescription received by EN or PN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24087" y="2242677"/>
            <a:ext cx="1279275" cy="1252998"/>
            <a:chOff x="10321002" y="2990236"/>
            <a:chExt cx="1830619" cy="1670664"/>
          </a:xfrm>
        </p:grpSpPr>
        <p:sp>
          <p:nvSpPr>
            <p:cNvPr id="15" name="Left Arrow Callout 14"/>
            <p:cNvSpPr/>
            <p:nvPr/>
          </p:nvSpPr>
          <p:spPr bwMode="auto">
            <a:xfrm>
              <a:off x="10321002" y="2990236"/>
              <a:ext cx="1716534" cy="1670664"/>
            </a:xfrm>
            <a:prstGeom prst="leftArrowCallou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120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90244" y="3155848"/>
              <a:ext cx="1261377" cy="125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b="1" dirty="0">
                  <a:solidFill>
                    <a:schemeClr val="bg1"/>
                  </a:solidFill>
                  <a:latin typeface="Arial Regular"/>
                </a:rPr>
                <a:t>No difference in low vs High NUTRIC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0245" y="887730"/>
            <a:ext cx="2984302" cy="38366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15207" y="1386085"/>
            <a:ext cx="842118" cy="33779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24" y="1"/>
            <a:ext cx="6507956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08560"/>
            <a:ext cx="494823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171700"/>
            <a:ext cx="6972300" cy="8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324850" cy="800100"/>
          </a:xfrm>
        </p:spPr>
        <p:txBody>
          <a:bodyPr/>
          <a:lstStyle/>
          <a:p>
            <a:r>
              <a:rPr lang="en-US" altLang="en-US" dirty="0">
                <a:latin typeface="Arial Regular"/>
              </a:rPr>
              <a:t>Do all ICU patients benefit the same from the point of view of their physical recovery?</a:t>
            </a:r>
          </a:p>
        </p:txBody>
      </p:sp>
      <p:pic>
        <p:nvPicPr>
          <p:cNvPr id="100355" name="Picture 5" descr="figur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43000"/>
            <a:ext cx="5772150" cy="33718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7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228600" y="25597"/>
            <a:ext cx="7841974" cy="857250"/>
          </a:xfrm>
        </p:spPr>
        <p:txBody>
          <a:bodyPr/>
          <a:lstStyle/>
          <a:p>
            <a:r>
              <a:rPr lang="en-CA" altLang="en-US" sz="2400" dirty="0">
                <a:latin typeface="Arial Regular"/>
              </a:rPr>
              <a:t>Who might benefit the most from nutrition therapy?</a:t>
            </a:r>
            <a:endParaRPr lang="en-CA" altLang="en-US" dirty="0">
              <a:latin typeface="Arial Regular"/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729465" y="1059605"/>
            <a:ext cx="5970286" cy="3371850"/>
          </a:xfrm>
        </p:spPr>
        <p:txBody>
          <a:bodyPr/>
          <a:lstStyle/>
          <a:p>
            <a:r>
              <a:rPr lang="en-CA" altLang="en-US" dirty="0"/>
              <a:t>Clinical</a:t>
            </a:r>
          </a:p>
          <a:p>
            <a:pPr lvl="1"/>
            <a:r>
              <a:rPr lang="en-CA" altLang="en-US" dirty="0"/>
              <a:t>BMI</a:t>
            </a:r>
          </a:p>
          <a:p>
            <a:pPr lvl="1"/>
            <a:r>
              <a:rPr lang="en-CA" altLang="en-US" dirty="0"/>
              <a:t>Projected long length of stay</a:t>
            </a:r>
          </a:p>
          <a:p>
            <a:pPr lvl="1"/>
            <a:r>
              <a:rPr lang="en-CA" altLang="en-US" dirty="0"/>
              <a:t>Nutritional history variables</a:t>
            </a:r>
          </a:p>
          <a:p>
            <a:r>
              <a:rPr lang="en-CA" altLang="en-US" dirty="0"/>
              <a:t>High NUTRIC Score</a:t>
            </a:r>
          </a:p>
          <a:p>
            <a:r>
              <a:rPr lang="en-CA" altLang="en-US" dirty="0"/>
              <a:t>Low NUTRIC with risk factors</a:t>
            </a:r>
          </a:p>
          <a:p>
            <a:r>
              <a:rPr lang="en-CA" altLang="en-US" dirty="0"/>
              <a:t>Sarcopenia</a:t>
            </a:r>
          </a:p>
          <a:p>
            <a:pPr lvl="1"/>
            <a:r>
              <a:rPr lang="en-CA" altLang="en-US" dirty="0"/>
              <a:t>CT vs. bedside US</a:t>
            </a:r>
          </a:p>
          <a:p>
            <a:pPr lvl="1"/>
            <a:r>
              <a:rPr lang="en-CA" altLang="en-US" dirty="0"/>
              <a:t>Frailty measures</a:t>
            </a:r>
          </a:p>
          <a:p>
            <a:r>
              <a:rPr lang="en-CA" altLang="en-US" dirty="0"/>
              <a:t>Others?</a:t>
            </a:r>
          </a:p>
        </p:txBody>
      </p:sp>
      <p:pic>
        <p:nvPicPr>
          <p:cNvPr id="4" name="Picture 2" descr="Muscle 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9" b="23534"/>
          <a:stretch>
            <a:fillRect/>
          </a:stretch>
        </p:blipFill>
        <p:spPr bwMode="auto">
          <a:xfrm>
            <a:off x="5230891" y="1879550"/>
            <a:ext cx="1976438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7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4"/>
          <p:cNvGrpSpPr>
            <a:grpSpLocks/>
          </p:cNvGrpSpPr>
          <p:nvPr/>
        </p:nvGrpSpPr>
        <p:grpSpPr bwMode="auto">
          <a:xfrm>
            <a:off x="524479" y="1125738"/>
            <a:ext cx="3375422" cy="2503885"/>
            <a:chOff x="142844" y="1285860"/>
            <a:chExt cx="4572033" cy="3482524"/>
          </a:xfrm>
        </p:grpSpPr>
        <p:pic>
          <p:nvPicPr>
            <p:cNvPr id="1013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t="14644" r="50000" b="35547"/>
            <a:stretch>
              <a:fillRect/>
            </a:stretch>
          </p:blipFill>
          <p:spPr bwMode="auto">
            <a:xfrm>
              <a:off x="142844" y="1285860"/>
              <a:ext cx="4572032" cy="3429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Isosceles Triangle 7"/>
            <p:cNvSpPr/>
            <p:nvPr/>
          </p:nvSpPr>
          <p:spPr>
            <a:xfrm rot="5400000" flipV="1">
              <a:off x="3565026" y="1674415"/>
              <a:ext cx="1480445" cy="81925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3599802" y="3653309"/>
              <a:ext cx="1410894" cy="81925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6200000" flipH="1" flipV="1">
              <a:off x="-187751" y="1674415"/>
              <a:ext cx="1480445" cy="81925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 flipH="1">
              <a:off x="-191680" y="3692014"/>
              <a:ext cx="1410894" cy="74184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2844" y="1285860"/>
              <a:ext cx="4572033" cy="342953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043357" y="2615210"/>
            <a:ext cx="3111103" cy="2372915"/>
            <a:chOff x="4643438" y="3000372"/>
            <a:chExt cx="4291010" cy="3306188"/>
          </a:xfrm>
        </p:grpSpPr>
        <p:grpSp>
          <p:nvGrpSpPr>
            <p:cNvPr id="101388" name="Group 17"/>
            <p:cNvGrpSpPr>
              <a:grpSpLocks/>
            </p:cNvGrpSpPr>
            <p:nvPr/>
          </p:nvGrpSpPr>
          <p:grpSpPr bwMode="auto">
            <a:xfrm>
              <a:off x="4643438" y="3000372"/>
              <a:ext cx="4291010" cy="3306188"/>
              <a:chOff x="4643438" y="3000372"/>
              <a:chExt cx="4291010" cy="3306188"/>
            </a:xfrm>
          </p:grpSpPr>
          <p:pic>
            <p:nvPicPr>
              <p:cNvPr id="10139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" t="14584" r="50781" b="36458"/>
              <a:stretch>
                <a:fillRect/>
              </a:stretch>
            </p:blipFill>
            <p:spPr bwMode="auto">
              <a:xfrm>
                <a:off x="4643438" y="3000372"/>
                <a:ext cx="4291010" cy="330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Isosceles Triangle 13"/>
              <p:cNvSpPr/>
              <p:nvPr/>
            </p:nvSpPr>
            <p:spPr>
              <a:xfrm rot="16200000">
                <a:off x="8090973" y="5448104"/>
                <a:ext cx="857651" cy="819447"/>
              </a:xfrm>
              <a:prstGeom prst="triangle">
                <a:avLst>
                  <a:gd name="adj" fmla="val 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5400000" flipH="1">
                <a:off x="4500914" y="5357528"/>
                <a:ext cx="1071650" cy="786603"/>
              </a:xfrm>
              <a:prstGeom prst="triangle">
                <a:avLst>
                  <a:gd name="adj" fmla="val 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 flipV="1">
                <a:off x="7779929" y="3330517"/>
                <a:ext cx="1479739" cy="819447"/>
              </a:xfrm>
              <a:prstGeom prst="triangle">
                <a:avLst>
                  <a:gd name="adj" fmla="val 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6200000" flipH="1" flipV="1">
                <a:off x="4313292" y="3330518"/>
                <a:ext cx="1479739" cy="819446"/>
              </a:xfrm>
              <a:prstGeom prst="triangle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643438" y="3000372"/>
              <a:ext cx="4286084" cy="3286281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206734" y="3240883"/>
            <a:ext cx="1749261" cy="1289447"/>
            <a:chOff x="4893785" y="1052736"/>
            <a:chExt cx="2332349" cy="1719262"/>
          </a:xfrm>
        </p:grpSpPr>
        <p:sp>
          <p:nvSpPr>
            <p:cNvPr id="101382" name="Rectangle 31"/>
            <p:cNvSpPr>
              <a:spLocks noChangeArrowheads="1"/>
            </p:cNvSpPr>
            <p:nvPr/>
          </p:nvSpPr>
          <p:spPr bwMode="auto">
            <a:xfrm>
              <a:off x="5035227" y="2467198"/>
              <a:ext cx="3810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101383" name="Rectangle 32"/>
            <p:cNvSpPr>
              <a:spLocks noChangeArrowheads="1"/>
            </p:cNvSpPr>
            <p:nvPr/>
          </p:nvSpPr>
          <p:spPr bwMode="auto">
            <a:xfrm>
              <a:off x="5797227" y="2467198"/>
              <a:ext cx="3810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101384" name="Rectangle 33"/>
            <p:cNvSpPr>
              <a:spLocks noChangeArrowheads="1"/>
            </p:cNvSpPr>
            <p:nvPr/>
          </p:nvSpPr>
          <p:spPr bwMode="auto">
            <a:xfrm>
              <a:off x="5416227" y="2467198"/>
              <a:ext cx="381000" cy="3048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101385" name="Rectangle 37"/>
            <p:cNvSpPr>
              <a:spLocks noChangeArrowheads="1"/>
            </p:cNvSpPr>
            <p:nvPr/>
          </p:nvSpPr>
          <p:spPr bwMode="auto">
            <a:xfrm>
              <a:off x="5055096" y="1476598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101386" name="Text Box 38"/>
            <p:cNvSpPr txBox="1">
              <a:spLocks noChangeArrowheads="1"/>
            </p:cNvSpPr>
            <p:nvPr/>
          </p:nvSpPr>
          <p:spPr bwMode="auto">
            <a:xfrm>
              <a:off x="4901882" y="1052736"/>
              <a:ext cx="2314566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chemeClr val="bg1"/>
                  </a:solidFill>
                  <a:latin typeface="Tahoma" panose="020B0604030504040204" pitchFamily="34" charset="0"/>
                </a:rPr>
                <a:t>Skeletal Muscle</a:t>
              </a:r>
            </a:p>
          </p:txBody>
        </p:sp>
        <p:sp>
          <p:nvSpPr>
            <p:cNvPr id="101387" name="Text Box 39"/>
            <p:cNvSpPr txBox="1">
              <a:spLocks noChangeArrowheads="1"/>
            </p:cNvSpPr>
            <p:nvPr/>
          </p:nvSpPr>
          <p:spPr bwMode="auto">
            <a:xfrm>
              <a:off x="4893785" y="2009998"/>
              <a:ext cx="2332349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dirty="0">
                  <a:solidFill>
                    <a:schemeClr val="bg1"/>
                  </a:solidFill>
                  <a:cs typeface="Arial" panose="020B0604020202020204" pitchFamily="34" charset="0"/>
                </a:rPr>
                <a:t>Adipose Tissue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443" y="4530330"/>
            <a:ext cx="2713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Regular"/>
              </a:rPr>
              <a:t>Images courtesy of Dr. Heyland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443" y="133350"/>
            <a:ext cx="733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egular"/>
              </a:rPr>
              <a:t>Body Composition Lab CT Analysis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28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4529"/>
            <a:ext cx="8757946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Arial Regular"/>
                <a:cs typeface="Calibri"/>
              </a:rPr>
              <a:t>Skeletal Muscle is Related to Mortality in Critical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8938" y="1200151"/>
            <a:ext cx="3063537" cy="3394472"/>
          </a:xfrm>
        </p:spPr>
        <p:txBody>
          <a:bodyPr/>
          <a:lstStyle/>
          <a:p>
            <a:r>
              <a:rPr lang="en-US" altLang="en-US" dirty="0">
                <a:latin typeface="Arial Regular"/>
                <a:cs typeface="Calibri" panose="020F0502020204030204" pitchFamily="34" charset="0"/>
              </a:rPr>
              <a:t>Presence of </a:t>
            </a:r>
            <a:r>
              <a:rPr lang="en-US" altLang="en-US" dirty="0">
                <a:latin typeface="Arial Regular"/>
                <a:cs typeface="Calibri" panose="020F0502020204030204" pitchFamily="34" charset="0"/>
                <a:sym typeface="Wingdings" panose="05000000000000000000" pitchFamily="2" charset="2"/>
              </a:rPr>
              <a:t>sarcopenia associated with decreased ventilator-free days (</a:t>
            </a:r>
            <a:r>
              <a:rPr lang="en-US" altLang="en-US" i="1" dirty="0">
                <a:latin typeface="Arial Regular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altLang="en-US" dirty="0">
                <a:latin typeface="Arial Regular"/>
                <a:cs typeface="Calibri" panose="020F0502020204030204" pitchFamily="34" charset="0"/>
                <a:sym typeface="Wingdings" panose="05000000000000000000" pitchFamily="2" charset="2"/>
              </a:rPr>
              <a:t>=0.004) and ICU-free days (0.002)</a:t>
            </a:r>
          </a:p>
          <a:p>
            <a:endParaRPr lang="en-US" altLang="en-US" dirty="0">
              <a:latin typeface="Arial Regular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en-US" dirty="0">
                <a:latin typeface="Arial Regular"/>
                <a:cs typeface="Calibri" panose="020F0502020204030204" pitchFamily="34" charset="0"/>
                <a:sym typeface="Wingdings" panose="05000000000000000000" pitchFamily="2" charset="2"/>
              </a:rPr>
              <a:t>BMI, fat and serum albumin were not associated with ventilator- and ICU-free days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871407"/>
              </p:ext>
            </p:extLst>
          </p:nvPr>
        </p:nvGraphicFramePr>
        <p:xfrm>
          <a:off x="1548943" y="1428750"/>
          <a:ext cx="342900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914650" y="2114550"/>
            <a:ext cx="142875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3245645" y="2112170"/>
            <a:ext cx="6912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i="1" dirty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=0.018</a:t>
            </a:r>
          </a:p>
        </p:txBody>
      </p:sp>
      <p:sp>
        <p:nvSpPr>
          <p:cNvPr id="49159" name="TextBox 3"/>
          <p:cNvSpPr txBox="1">
            <a:spLocks noChangeArrowheads="1"/>
          </p:cNvSpPr>
          <p:nvPr/>
        </p:nvSpPr>
        <p:spPr bwMode="auto">
          <a:xfrm>
            <a:off x="607219" y="4630343"/>
            <a:ext cx="283122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Moisey LL et al. </a:t>
            </a:r>
            <a:r>
              <a:rPr lang="en-US" altLang="en-US" sz="105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altLang="en-US" sz="105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</a:t>
            </a:r>
            <a:r>
              <a:rPr lang="en-US" altLang="en-US" sz="10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2013;17(5):R206.</a:t>
            </a:r>
          </a:p>
        </p:txBody>
      </p:sp>
    </p:spTree>
    <p:extLst>
      <p:ext uri="{BB962C8B-B14F-4D97-AF65-F5344CB8AC3E}">
        <p14:creationId xmlns:p14="http://schemas.microsoft.com/office/powerpoint/2010/main" val="38128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206" y="19522"/>
            <a:ext cx="7772400" cy="857250"/>
          </a:xfrm>
        </p:spPr>
        <p:txBody>
          <a:bodyPr/>
          <a:lstStyle/>
          <a:p>
            <a:r>
              <a:rPr lang="en-US" sz="2400" dirty="0">
                <a:latin typeface="Arial Regular"/>
              </a:rPr>
              <a:t>ICU Expedient Method</a:t>
            </a:r>
          </a:p>
        </p:txBody>
      </p:sp>
      <p:pic>
        <p:nvPicPr>
          <p:cNvPr id="4" name="Content Placeholder 1" descr="landmark us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3" t="28426" r="24122" b="23271"/>
          <a:stretch/>
        </p:blipFill>
        <p:spPr>
          <a:xfrm>
            <a:off x="1339098" y="1182291"/>
            <a:ext cx="4111229" cy="3600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856" r="951" b="23672"/>
          <a:stretch/>
        </p:blipFill>
        <p:spPr>
          <a:xfrm>
            <a:off x="5653800" y="1640812"/>
            <a:ext cx="2222393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7632" y="4047574"/>
            <a:ext cx="2540311" cy="7155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 err="1"/>
              <a:t>Tillquist</a:t>
            </a:r>
            <a:r>
              <a:rPr lang="en-US" sz="1350" dirty="0"/>
              <a:t> et al JPEN 2013</a:t>
            </a:r>
          </a:p>
          <a:p>
            <a:r>
              <a:rPr lang="en-US" sz="1350" dirty="0" err="1"/>
              <a:t>Gruther</a:t>
            </a:r>
            <a:r>
              <a:rPr lang="en-US" sz="1350" dirty="0"/>
              <a:t> et al. J </a:t>
            </a:r>
            <a:r>
              <a:rPr lang="en-US" sz="1350" dirty="0" err="1"/>
              <a:t>Rehabil</a:t>
            </a:r>
            <a:r>
              <a:rPr lang="en-US" sz="1350" dirty="0"/>
              <a:t> Med 2008</a:t>
            </a:r>
          </a:p>
          <a:p>
            <a:r>
              <a:rPr lang="en-US" sz="1350" dirty="0"/>
              <a:t>Campbell et al. AJCN 1995</a:t>
            </a:r>
          </a:p>
        </p:txBody>
      </p:sp>
    </p:spTree>
    <p:extLst>
      <p:ext uri="{BB962C8B-B14F-4D97-AF65-F5344CB8AC3E}">
        <p14:creationId xmlns:p14="http://schemas.microsoft.com/office/powerpoint/2010/main" val="30544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7996"/>
            <a:ext cx="8362950" cy="857250"/>
          </a:xfrm>
        </p:spPr>
        <p:txBody>
          <a:bodyPr/>
          <a:lstStyle/>
          <a:p>
            <a:r>
              <a:rPr lang="en-US" u="sng" dirty="0">
                <a:latin typeface="Arial Regular"/>
              </a:rPr>
              <a:t>VALID</a:t>
            </a:r>
            <a:r>
              <a:rPr lang="en-US" dirty="0">
                <a:latin typeface="Arial Regular"/>
              </a:rPr>
              <a:t>ation of bedside </a:t>
            </a:r>
            <a:r>
              <a:rPr lang="en-US" u="sng" dirty="0">
                <a:latin typeface="Arial Regular"/>
              </a:rPr>
              <a:t>U</a:t>
            </a:r>
            <a:r>
              <a:rPr lang="en-US" dirty="0">
                <a:latin typeface="Arial Regular"/>
              </a:rPr>
              <a:t>ltrasound of </a:t>
            </a:r>
            <a:r>
              <a:rPr lang="en-US" u="sng" dirty="0">
                <a:latin typeface="Arial Regular"/>
              </a:rPr>
              <a:t>M</a:t>
            </a:r>
            <a:r>
              <a:rPr lang="en-US" dirty="0">
                <a:latin typeface="Arial Regular"/>
              </a:rPr>
              <a:t>uscle layer thickness of the quadriceps in the critically ill patient: The VALIDUM Study</a:t>
            </a:r>
            <a:r>
              <a:rPr lang="en-CA" dirty="0">
                <a:latin typeface="Arial Regular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28" y="1092810"/>
            <a:ext cx="7468772" cy="30563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 critically ill population, we aim to:</a:t>
            </a: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Evaluate intra- and (inter-) rater reliability of using ultrasound to measure QMLT</a:t>
            </a:r>
            <a:r>
              <a:rPr lang="en-CA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Compare US-based quadriceps muscle layer thickness (QMLT) with L3 skeletal muscle cross-sectional area using CT. </a:t>
            </a: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Develop and validate a regression equation that uses QMLT acquired by ultrasound to predict whole body muscle mass estimated by CT</a:t>
            </a:r>
            <a:endParaRPr lang="en-CA" dirty="0"/>
          </a:p>
          <a:p>
            <a:pPr marL="342900" indent="-342900">
              <a:buFont typeface="+mj-lt"/>
              <a:buAutoNum type="arabicPeriod"/>
            </a:pPr>
            <a:endParaRPr lang="en-CA" sz="1763" dirty="0"/>
          </a:p>
        </p:txBody>
      </p:sp>
    </p:spTree>
    <p:extLst>
      <p:ext uri="{BB962C8B-B14F-4D97-AF65-F5344CB8AC3E}">
        <p14:creationId xmlns:p14="http://schemas.microsoft.com/office/powerpoint/2010/main" val="30639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Arial Regular"/>
              </a:rPr>
              <a:t>Study Design and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Prospective, observational study</a:t>
            </a:r>
          </a:p>
          <a:p>
            <a:r>
              <a:rPr lang="en-US" sz="2000" dirty="0"/>
              <a:t>Heterogeneous population of ICU inpatients</a:t>
            </a:r>
          </a:p>
          <a:p>
            <a:r>
              <a:rPr lang="en-US" sz="2000" dirty="0"/>
              <a:t>US performed within 72 </a:t>
            </a:r>
            <a:r>
              <a:rPr lang="en-US" sz="2000" dirty="0" err="1"/>
              <a:t>hrs</a:t>
            </a:r>
            <a:r>
              <a:rPr lang="en-US" sz="2000" dirty="0"/>
              <a:t> of CT scan</a:t>
            </a:r>
          </a:p>
          <a:p>
            <a:r>
              <a:rPr lang="en-US" sz="2000" dirty="0"/>
              <a:t>Inclusion Criteria:</a:t>
            </a:r>
          </a:p>
          <a:p>
            <a:pPr lvl="1"/>
            <a:r>
              <a:rPr lang="en-US" sz="1600" dirty="0"/>
              <a:t>Abdominal CT scan performed for clinical reasons &lt;24 </a:t>
            </a:r>
            <a:r>
              <a:rPr lang="en-US" sz="1600" dirty="0" err="1"/>
              <a:t>hrs</a:t>
            </a:r>
            <a:r>
              <a:rPr lang="en-US" sz="1600" dirty="0"/>
              <a:t> before or &lt;72 </a:t>
            </a:r>
            <a:r>
              <a:rPr lang="en-US" sz="1600" dirty="0" err="1"/>
              <a:t>hrs</a:t>
            </a:r>
            <a:r>
              <a:rPr lang="en-US" sz="1600" dirty="0"/>
              <a:t> after ICU admission</a:t>
            </a:r>
          </a:p>
          <a:p>
            <a:r>
              <a:rPr lang="en-US" sz="2000" dirty="0"/>
              <a:t>Exclusion Criteria:</a:t>
            </a:r>
          </a:p>
          <a:p>
            <a:pPr lvl="1"/>
            <a:r>
              <a:rPr lang="en-US" sz="1600" dirty="0"/>
              <a:t>Moribund patients with devastating injuries and not expected to survive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661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4"/>
          <p:cNvSpPr txBox="1">
            <a:spLocks noChangeArrowheads="1"/>
          </p:cNvSpPr>
          <p:nvPr/>
        </p:nvSpPr>
        <p:spPr bwMode="auto">
          <a:xfrm>
            <a:off x="305383" y="69060"/>
            <a:ext cx="8306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dirty="0">
                <a:solidFill>
                  <a:schemeClr val="bg1"/>
                </a:solidFill>
                <a:latin typeface="Arial Regular"/>
                <a:cs typeface="Arial" panose="020B0604020202020204" pitchFamily="34" charset="0"/>
              </a:rPr>
              <a:t>How do we figure out who will benefit the most from nutrition therapy?</a:t>
            </a:r>
          </a:p>
        </p:txBody>
      </p:sp>
      <p:pic>
        <p:nvPicPr>
          <p:cNvPr id="9" name="Picture 8" descr="Chubby-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3651" y="1321195"/>
            <a:ext cx="4910235" cy="302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30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24" y="0"/>
            <a:ext cx="6451401" cy="857250"/>
          </a:xfrm>
        </p:spPr>
        <p:txBody>
          <a:bodyPr/>
          <a:lstStyle/>
          <a:p>
            <a:r>
              <a:rPr lang="en-US" sz="2700" dirty="0">
                <a:latin typeface="Arial Regular"/>
              </a:rPr>
              <a:t>Participant Characteristics (n=149)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36450"/>
              </p:ext>
            </p:extLst>
          </p:nvPr>
        </p:nvGraphicFramePr>
        <p:xfrm>
          <a:off x="323255" y="948663"/>
          <a:ext cx="4239220" cy="2511431"/>
        </p:xfrm>
        <a:graphic>
          <a:graphicData uri="http://schemas.openxmlformats.org/drawingml/2006/table">
            <a:tbl>
              <a:tblPr firstRow="1" firstCol="1" bandRow="1"/>
              <a:tblGrid>
                <a:gridCol w="2622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6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Characteristics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All patients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(n=149)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Age (years)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59±19 (18-96) 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Sex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 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Male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86 (57.7%)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BMI (kg/m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2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)*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29± 8 (17-57)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Underweight 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4 (2.7%)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Normal 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43 (28.9%)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Overweight 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46 (30.9%)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Obesity class I 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56 (37.6%)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APACHE II score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17± 8 ( 2-43)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SOFA score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 5± 4 ( 0-18)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Charlson comorbidity index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 2± 2 ( 0- 7)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Functional comorbidity index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 1± 1 ( 0- 4)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84650"/>
              </p:ext>
            </p:extLst>
          </p:nvPr>
        </p:nvGraphicFramePr>
        <p:xfrm>
          <a:off x="4714875" y="948663"/>
          <a:ext cx="4239220" cy="3049595"/>
        </p:xfrm>
        <a:graphic>
          <a:graphicData uri="http://schemas.openxmlformats.org/drawingml/2006/table">
            <a:tbl>
              <a:tblPr firstRow="1" firstCol="1" bandRow="1"/>
              <a:tblGrid>
                <a:gridCol w="2622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6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Characteristics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All patients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(n=149)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Admission type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 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Medical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87 (58.4%)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Surgical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62 (41.6%)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Primary ICU admission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 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Cardiovascular/Vascular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16 (10.7%)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Respiratory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10 (6.7%)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Gastrointestinal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26 (17.4%)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Neurologic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6 (4.0%)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Sepsis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56 (37.6%)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Trauma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23 (15.4%)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Metabolic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1 (0.7%)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Hematologic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5 (3.4%)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Other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6 (4.0%)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ICU mortality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13 (8.7%)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1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Hospital mortality 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 Regular"/>
                          <a:ea typeface="SimSun" panose="02010600030101010101" pitchFamily="2" charset="-122"/>
                        </a:rPr>
                        <a:t>17 (11.4%)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Arial Regular"/>
                        <a:ea typeface="SimSun" panose="02010600030101010101" pitchFamily="2" charset="-122"/>
                      </a:endParaRPr>
                    </a:p>
                  </a:txBody>
                  <a:tcPr marL="36869" marR="368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6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 Regular"/>
              </a:rPr>
              <a:t>Reliability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8" y="991020"/>
            <a:ext cx="8377057" cy="3776243"/>
          </a:xfrm>
        </p:spPr>
        <p:txBody>
          <a:bodyPr/>
          <a:lstStyle/>
          <a:p>
            <a:r>
              <a:rPr lang="en-US" dirty="0">
                <a:latin typeface="Arial Regular"/>
              </a:rPr>
              <a:t>Intra-rater reliability of QMLT (n=119)*</a:t>
            </a:r>
          </a:p>
          <a:p>
            <a:pPr lvl="1"/>
            <a:r>
              <a:rPr lang="en-US" dirty="0">
                <a:latin typeface="Arial Regular"/>
              </a:rPr>
              <a:t>Between subject variance: 0.45</a:t>
            </a:r>
          </a:p>
          <a:p>
            <a:pPr lvl="1"/>
            <a:r>
              <a:rPr lang="en-US" dirty="0">
                <a:latin typeface="Arial Regular"/>
              </a:rPr>
              <a:t>Within Subject variance: 0.01</a:t>
            </a:r>
          </a:p>
          <a:p>
            <a:pPr lvl="1"/>
            <a:r>
              <a:rPr lang="en-US" dirty="0">
                <a:latin typeface="Arial Regular"/>
              </a:rPr>
              <a:t>ICC (intra-class correlation coefficient): 0.98</a:t>
            </a:r>
          </a:p>
          <a:p>
            <a:pPr marL="0" indent="0">
              <a:buNone/>
            </a:pPr>
            <a:endParaRPr lang="en-US" dirty="0">
              <a:latin typeface="Arial Regular"/>
            </a:endParaRPr>
          </a:p>
          <a:p>
            <a:r>
              <a:rPr lang="en-US" dirty="0">
                <a:latin typeface="Arial Regular"/>
              </a:rPr>
              <a:t>Inter-rater reliability of QMLT (n=29)</a:t>
            </a:r>
          </a:p>
          <a:p>
            <a:pPr lvl="1"/>
            <a:r>
              <a:rPr lang="en-US" dirty="0">
                <a:latin typeface="Arial Regular"/>
              </a:rPr>
              <a:t>Between subject variance: 0.42</a:t>
            </a:r>
          </a:p>
          <a:p>
            <a:pPr lvl="1"/>
            <a:r>
              <a:rPr lang="en-US" dirty="0">
                <a:latin typeface="Arial Regular"/>
              </a:rPr>
              <a:t>Within Subject variance: 0.03</a:t>
            </a:r>
          </a:p>
          <a:p>
            <a:pPr lvl="1"/>
            <a:r>
              <a:rPr lang="en-US" dirty="0">
                <a:latin typeface="Arial Regular"/>
              </a:rPr>
              <a:t>ICC (intra-class correlation coefficient): 0.94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190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>
                <a:latin typeface="Arial Regular"/>
              </a:rPr>
              <a:t>Descriptive Summary of CT Skeletal Muscle Mass and QMLT by Sex and 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437" y="3904781"/>
            <a:ext cx="7486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Arial Regular"/>
              </a:rPr>
              <a:t>50% prevalence of low muscularity defined by CT Threshold of </a:t>
            </a:r>
            <a:r>
              <a:rPr lang="en-CA" sz="1500" b="1" dirty="0">
                <a:latin typeface="Arial Regular"/>
              </a:rPr>
              <a:t> &lt;55.4 cm</a:t>
            </a:r>
            <a:r>
              <a:rPr lang="en-CA" sz="1500" b="1" baseline="30000" dirty="0">
                <a:latin typeface="Arial Regular"/>
              </a:rPr>
              <a:t>2</a:t>
            </a:r>
            <a:r>
              <a:rPr lang="en-CA" sz="1500" b="1" dirty="0">
                <a:latin typeface="Arial Regular"/>
              </a:rPr>
              <a:t>/m</a:t>
            </a:r>
            <a:r>
              <a:rPr lang="en-CA" sz="1500" b="1" baseline="30000" dirty="0">
                <a:latin typeface="Arial Regular"/>
              </a:rPr>
              <a:t>2</a:t>
            </a:r>
            <a:r>
              <a:rPr lang="en-CA" sz="1500" b="1" dirty="0">
                <a:latin typeface="Arial Regular"/>
              </a:rPr>
              <a:t> for males and &lt;38.9 cm</a:t>
            </a:r>
            <a:r>
              <a:rPr lang="en-CA" sz="1500" b="1" baseline="30000" dirty="0">
                <a:latin typeface="Arial Regular"/>
              </a:rPr>
              <a:t>2</a:t>
            </a:r>
            <a:r>
              <a:rPr lang="en-CA" sz="1500" b="1" dirty="0">
                <a:latin typeface="Arial Regular"/>
              </a:rPr>
              <a:t>/m</a:t>
            </a:r>
            <a:r>
              <a:rPr lang="en-CA" sz="1500" b="1" baseline="30000" dirty="0">
                <a:latin typeface="Arial Regular"/>
              </a:rPr>
              <a:t>2</a:t>
            </a:r>
            <a:r>
              <a:rPr lang="en-CA" sz="1500" b="1" dirty="0">
                <a:latin typeface="Arial Regular"/>
              </a:rPr>
              <a:t> for females</a:t>
            </a:r>
            <a:endParaRPr lang="en-US" sz="1500" dirty="0">
              <a:latin typeface="Arial Regular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19196"/>
              </p:ext>
            </p:extLst>
          </p:nvPr>
        </p:nvGraphicFramePr>
        <p:xfrm>
          <a:off x="552450" y="1353256"/>
          <a:ext cx="8048624" cy="227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="" xmlns:a16="http://schemas.microsoft.com/office/drawing/2014/main" val="341497987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295974493"/>
                    </a:ext>
                  </a:extLst>
                </a:gridCol>
                <a:gridCol w="942975">
                  <a:extLst>
                    <a:ext uri="{9D8B030D-6E8A-4147-A177-3AD203B41FA5}">
                      <a16:colId xmlns="" xmlns:a16="http://schemas.microsoft.com/office/drawing/2014/main" val="879256978"/>
                    </a:ext>
                  </a:extLst>
                </a:gridCol>
                <a:gridCol w="1009650">
                  <a:extLst>
                    <a:ext uri="{9D8B030D-6E8A-4147-A177-3AD203B41FA5}">
                      <a16:colId xmlns="" xmlns:a16="http://schemas.microsoft.com/office/drawing/2014/main" val="437243966"/>
                    </a:ext>
                  </a:extLst>
                </a:gridCol>
                <a:gridCol w="847725">
                  <a:extLst>
                    <a:ext uri="{9D8B030D-6E8A-4147-A177-3AD203B41FA5}">
                      <a16:colId xmlns="" xmlns:a16="http://schemas.microsoft.com/office/drawing/2014/main" val="3349098972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1187044396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856709335"/>
                    </a:ext>
                  </a:extLst>
                </a:gridCol>
                <a:gridCol w="838199">
                  <a:extLst>
                    <a:ext uri="{9D8B030D-6E8A-4147-A177-3AD203B41FA5}">
                      <a16:colId xmlns="" xmlns:a16="http://schemas.microsoft.com/office/drawing/2014/main" val="1552788858"/>
                    </a:ext>
                  </a:extLst>
                </a:gridCol>
              </a:tblGrid>
              <a:tr h="61313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Measurement Mean ± 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All patients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(n=149)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Males 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(n=86)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Females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(n=63)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Young 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(&lt;65</a:t>
                      </a:r>
                      <a:r>
                        <a:rPr lang="en-US" sz="1100" b="1" baseline="0" dirty="0">
                          <a:latin typeface="Arial Regular"/>
                        </a:rPr>
                        <a:t> years)</a:t>
                      </a:r>
                    </a:p>
                    <a:p>
                      <a:pPr algn="ctr"/>
                      <a:r>
                        <a:rPr lang="en-US" sz="1100" b="1" baseline="0" dirty="0">
                          <a:latin typeface="Arial Regular"/>
                        </a:rPr>
                        <a:t>(n=81)</a:t>
                      </a:r>
                      <a:endParaRPr lang="en-US" sz="1100" b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Elderly</a:t>
                      </a:r>
                    </a:p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(</a:t>
                      </a:r>
                      <a:r>
                        <a:rPr lang="en-US" sz="1100" b="1" u="sng" dirty="0">
                          <a:latin typeface="Arial Regular"/>
                        </a:rPr>
                        <a:t>&gt;</a:t>
                      </a:r>
                      <a:r>
                        <a:rPr lang="en-US" sz="1100" b="1" u="none" dirty="0">
                          <a:latin typeface="Arial Regular"/>
                        </a:rPr>
                        <a:t>65</a:t>
                      </a:r>
                      <a:r>
                        <a:rPr lang="en-US" sz="1100" b="1" u="none" baseline="0" dirty="0">
                          <a:latin typeface="Arial Regular"/>
                        </a:rPr>
                        <a:t> years)</a:t>
                      </a:r>
                    </a:p>
                    <a:p>
                      <a:pPr algn="ctr"/>
                      <a:r>
                        <a:rPr lang="en-US" sz="1100" b="1" u="none" baseline="0" dirty="0">
                          <a:latin typeface="Arial Regular"/>
                        </a:rPr>
                        <a:t>(n=68)</a:t>
                      </a:r>
                      <a:endParaRPr lang="en-US" sz="1100" b="1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Regular"/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1538509"/>
                  </a:ext>
                </a:extLst>
              </a:tr>
              <a:tr h="414103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 Regular"/>
                        </a:rPr>
                        <a:t>Skeletal</a:t>
                      </a:r>
                      <a:r>
                        <a:rPr lang="en-US" sz="1100" baseline="0" dirty="0">
                          <a:latin typeface="Arial Regular"/>
                        </a:rPr>
                        <a:t> muscle index (cm</a:t>
                      </a:r>
                      <a:r>
                        <a:rPr lang="en-US" sz="1100" baseline="30000" dirty="0">
                          <a:latin typeface="Arial Regular"/>
                        </a:rPr>
                        <a:t>2</a:t>
                      </a:r>
                      <a:r>
                        <a:rPr lang="en-US" sz="1100" baseline="0" dirty="0">
                          <a:latin typeface="Arial Regular"/>
                        </a:rPr>
                        <a:t>m</a:t>
                      </a:r>
                      <a:r>
                        <a:rPr lang="en-US" sz="1100" baseline="30000" dirty="0">
                          <a:latin typeface="Arial Regular"/>
                        </a:rPr>
                        <a:t>2</a:t>
                      </a:r>
                      <a:r>
                        <a:rPr lang="en-US" sz="1100" baseline="0" dirty="0">
                          <a:latin typeface="Arial Regular"/>
                        </a:rPr>
                        <a:t>)</a:t>
                      </a:r>
                      <a:endParaRPr lang="en-US" sz="1100" dirty="0">
                        <a:latin typeface="Arial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49.0±13.6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55.1±13.2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40.6±9.1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&lt;.001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53.0±14.8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44.1±10.3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&lt;.001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77063878"/>
                  </a:ext>
                </a:extLst>
              </a:tr>
              <a:tr h="576786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 Regular"/>
                        </a:rPr>
                        <a:t>Skeletal</a:t>
                      </a:r>
                      <a:r>
                        <a:rPr lang="en-US" sz="1100" baseline="0" dirty="0">
                          <a:latin typeface="Arial Regular"/>
                        </a:rPr>
                        <a:t> muscle cross sectional area (cm</a:t>
                      </a:r>
                      <a:r>
                        <a:rPr lang="en-US" sz="1100" baseline="30000" dirty="0">
                          <a:latin typeface="Arial Regular"/>
                        </a:rPr>
                        <a:t>2</a:t>
                      </a:r>
                      <a:r>
                        <a:rPr lang="en-US" sz="1100" baseline="0" dirty="0">
                          <a:latin typeface="Arial Regular"/>
                        </a:rPr>
                        <a:t>)</a:t>
                      </a:r>
                      <a:endParaRPr lang="en-US" sz="1100" dirty="0">
                        <a:latin typeface="Arial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143.1±43.6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168.1±36.6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108.5±24.5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&lt;.001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157.4±45.6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126.0±34.1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&lt;.001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84336485"/>
                  </a:ext>
                </a:extLst>
              </a:tr>
              <a:tr h="32536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 Regular"/>
                        </a:rPr>
                        <a:t>Left QMLT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1.3±0.6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1.5±0.6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1.1±0.6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&lt;.001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1.4±0.7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1.2±0.5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82121541"/>
                  </a:ext>
                </a:extLst>
              </a:tr>
              <a:tr h="31393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 Regular"/>
                        </a:rPr>
                        <a:t>Right QMLT (cm)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1.3.±0.6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 Regular"/>
                        </a:rPr>
                        <a:t>1.5±0.7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1.1±0.6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&lt;.001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1.4±0.7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1.3±0.6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25168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3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8520"/>
            <a:ext cx="8391525" cy="857250"/>
          </a:xfrm>
        </p:spPr>
        <p:txBody>
          <a:bodyPr/>
          <a:lstStyle/>
          <a:p>
            <a:r>
              <a:rPr lang="en-US" sz="2000" dirty="0">
                <a:latin typeface="Arial Regular"/>
              </a:rPr>
              <a:t>Association Between CT Skeletal Muscle CSA and US QMLT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95784" y="1239588"/>
          <a:ext cx="4005067" cy="3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ocument" r:id="rId4" imgW="5943600" imgH="4457700" progId="Word.Document.12">
                  <p:embed/>
                </p:oleObj>
              </mc:Choice>
              <mc:Fallback>
                <p:oleObj name="Document" r:id="rId4" imgW="5943600" imgH="44577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5784" y="1239588"/>
                        <a:ext cx="4005067" cy="300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10110" y="4267454"/>
            <a:ext cx="3797896" cy="5078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Pearson correlation coefficient=0.45</a:t>
            </a:r>
          </a:p>
          <a:p>
            <a:r>
              <a:rPr lang="en-US" sz="135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&lt;0.0001</a:t>
            </a:r>
          </a:p>
        </p:txBody>
      </p:sp>
    </p:spTree>
    <p:extLst>
      <p:ext uri="{BB962C8B-B14F-4D97-AF65-F5344CB8AC3E}">
        <p14:creationId xmlns:p14="http://schemas.microsoft.com/office/powerpoint/2010/main" val="8334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2400" dirty="0">
                <a:latin typeface="Arial Regular"/>
              </a:rPr>
              <a:t>Ability of QMLT to Predict Low CT Skeletal Muscle Index and CSA by Logistic Regression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59388"/>
              </p:ext>
            </p:extLst>
          </p:nvPr>
        </p:nvGraphicFramePr>
        <p:xfrm>
          <a:off x="1015288" y="1074961"/>
          <a:ext cx="6362703" cy="337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932">
                  <a:extLst>
                    <a:ext uri="{9D8B030D-6E8A-4147-A177-3AD203B41FA5}">
                      <a16:colId xmlns="" xmlns:a16="http://schemas.microsoft.com/office/drawing/2014/main" val="3941683179"/>
                    </a:ext>
                  </a:extLst>
                </a:gridCol>
                <a:gridCol w="865055">
                  <a:extLst>
                    <a:ext uri="{9D8B030D-6E8A-4147-A177-3AD203B41FA5}">
                      <a16:colId xmlns="" xmlns:a16="http://schemas.microsoft.com/office/drawing/2014/main" val="1857085478"/>
                    </a:ext>
                  </a:extLst>
                </a:gridCol>
                <a:gridCol w="1487569">
                  <a:extLst>
                    <a:ext uri="{9D8B030D-6E8A-4147-A177-3AD203B41FA5}">
                      <a16:colId xmlns="" xmlns:a16="http://schemas.microsoft.com/office/drawing/2014/main" val="1519535865"/>
                    </a:ext>
                  </a:extLst>
                </a:gridCol>
                <a:gridCol w="605900">
                  <a:extLst>
                    <a:ext uri="{9D8B030D-6E8A-4147-A177-3AD203B41FA5}">
                      <a16:colId xmlns="" xmlns:a16="http://schemas.microsoft.com/office/drawing/2014/main" val="1676530426"/>
                    </a:ext>
                  </a:extLst>
                </a:gridCol>
                <a:gridCol w="854984">
                  <a:extLst>
                    <a:ext uri="{9D8B030D-6E8A-4147-A177-3AD203B41FA5}">
                      <a16:colId xmlns="" xmlns:a16="http://schemas.microsoft.com/office/drawing/2014/main" val="1055081477"/>
                    </a:ext>
                  </a:extLst>
                </a:gridCol>
                <a:gridCol w="705263">
                  <a:extLst>
                    <a:ext uri="{9D8B030D-6E8A-4147-A177-3AD203B41FA5}">
                      <a16:colId xmlns="" xmlns:a16="http://schemas.microsoft.com/office/drawing/2014/main" val="960981660"/>
                    </a:ext>
                  </a:extLst>
                </a:gridCol>
              </a:tblGrid>
              <a:tr h="5383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Low MM/n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Predictors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latin typeface="Arial Regular"/>
                        </a:rPr>
                        <a:t>P</a:t>
                      </a:r>
                      <a:r>
                        <a:rPr lang="en-US" sz="1100" dirty="0">
                          <a:latin typeface="Arial Regular"/>
                        </a:rPr>
                        <a:t>-value</a:t>
                      </a:r>
                      <a:r>
                        <a:rPr lang="en-US" sz="1100" baseline="0" dirty="0">
                          <a:latin typeface="Arial Regular"/>
                        </a:rPr>
                        <a:t> model</a:t>
                      </a:r>
                      <a:endParaRPr lang="en-US" sz="11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>
                          <a:latin typeface="Arial Regular"/>
                        </a:rPr>
                        <a:t>P</a:t>
                      </a:r>
                      <a:r>
                        <a:rPr lang="en-US" sz="1100" dirty="0">
                          <a:latin typeface="Arial Regular"/>
                        </a:rPr>
                        <a:t>-value QMLT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3592212"/>
                  </a:ext>
                </a:extLst>
              </a:tr>
              <a:tr h="2368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Low</a:t>
                      </a:r>
                      <a:r>
                        <a:rPr lang="en-US" sz="1100" baseline="0" dirty="0">
                          <a:latin typeface="Arial Regular"/>
                        </a:rPr>
                        <a:t> muscle index**</a:t>
                      </a:r>
                      <a:endParaRPr lang="en-US" sz="11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74/149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QMLT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888702"/>
                  </a:ext>
                </a:extLst>
              </a:tr>
              <a:tr h="23689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 Regular"/>
                        </a:rPr>
                        <a:t>Low</a:t>
                      </a:r>
                      <a:r>
                        <a:rPr lang="en-US" sz="1100" baseline="0" dirty="0">
                          <a:latin typeface="Arial Regular"/>
                        </a:rPr>
                        <a:t> muscle index**</a:t>
                      </a:r>
                      <a:endParaRPr lang="en-US" sz="11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74/149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covariates*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0700926"/>
                  </a:ext>
                </a:extLst>
              </a:tr>
              <a:tr h="23689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 Regular"/>
                        </a:rPr>
                        <a:t>Low</a:t>
                      </a:r>
                      <a:r>
                        <a:rPr lang="en-US" sz="1100" baseline="0" dirty="0">
                          <a:latin typeface="Arial Regular"/>
                        </a:rPr>
                        <a:t> muscle index**</a:t>
                      </a:r>
                      <a:endParaRPr lang="en-US" sz="11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74/149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covariates + QMLT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&lt;0.0001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0.0065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5696245"/>
                  </a:ext>
                </a:extLst>
              </a:tr>
              <a:tr h="23689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 Regular"/>
                        </a:rPr>
                        <a:t>Low</a:t>
                      </a:r>
                      <a:r>
                        <a:rPr lang="en-US" sz="1100" baseline="0" dirty="0">
                          <a:latin typeface="Arial Regular"/>
                        </a:rPr>
                        <a:t> muscle area***</a:t>
                      </a:r>
                      <a:endParaRPr lang="en-US" sz="11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86/149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QMLT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0.0016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0.0016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0148267"/>
                  </a:ext>
                </a:extLst>
              </a:tr>
              <a:tr h="3056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 Regular"/>
                        </a:rPr>
                        <a:t>Low</a:t>
                      </a:r>
                      <a:r>
                        <a:rPr lang="en-US" sz="1100" baseline="0" dirty="0">
                          <a:latin typeface="Arial Regular"/>
                        </a:rPr>
                        <a:t> muscle area***</a:t>
                      </a:r>
                      <a:endParaRPr lang="en-US" sz="11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86/149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covariates*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0456545"/>
                  </a:ext>
                </a:extLst>
              </a:tr>
              <a:tr h="39591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 Regular"/>
                        </a:rPr>
                        <a:t>Low</a:t>
                      </a:r>
                      <a:r>
                        <a:rPr lang="en-US" sz="1100" baseline="0" dirty="0">
                          <a:latin typeface="Arial Regular"/>
                        </a:rPr>
                        <a:t> muscle area***</a:t>
                      </a:r>
                      <a:endParaRPr lang="en-US" sz="110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86/149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covariates + QMLT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&lt;0.0001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 Regular"/>
                        </a:rPr>
                        <a:t>0.0047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1797054"/>
                  </a:ext>
                </a:extLst>
              </a:tr>
              <a:tr h="395910">
                <a:tc gridSpan="6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Regular"/>
                        </a:rPr>
                        <a:t>*Covariates are: age (linear), sex (binary), BMI (linear),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Arial Regular"/>
                        </a:rPr>
                        <a:t>Charlson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Regular"/>
                        </a:rPr>
                        <a:t> comorbidity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 Regular"/>
                        </a:rPr>
                        <a:t> index (linear) and admission type (binary).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 Regular"/>
                        </a:rPr>
                        <a:t>**Low muscle index is defined as &lt;55.4 cm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latin typeface="Arial Regular"/>
                        </a:rPr>
                        <a:t>2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 Regular"/>
                        </a:rPr>
                        <a:t>/m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latin typeface="Arial Regular"/>
                        </a:rPr>
                        <a:t>2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 Regular"/>
                        </a:rPr>
                        <a:t> for males and &lt;38.9 cm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latin typeface="Arial Regular"/>
                        </a:rPr>
                        <a:t>2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 Regular"/>
                        </a:rPr>
                        <a:t>/m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latin typeface="Arial Regular"/>
                        </a:rPr>
                        <a:t>2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 Regular"/>
                        </a:rPr>
                        <a:t> for females.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Regular"/>
                        </a:rPr>
                        <a:t>***Low muscle area is defined at &lt;170cm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latin typeface="Arial Regular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Regular"/>
                        </a:rPr>
                        <a:t> for males and &lt;110 cm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latin typeface="Arial Regular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Regular"/>
                        </a:rPr>
                        <a:t> for females.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 Regular"/>
                        </a:rPr>
                        <a:t>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 Regular"/>
                        </a:rPr>
                        <a:t>Variance inflation factor for QMLT in model with all covariates is 1.2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 Regular"/>
                        </a:rPr>
                        <a:t>NA – not applicable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Regular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Arial Regular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Arial Regular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Arial Regular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Arial Regular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Arial Regular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881656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2894" y="2409825"/>
            <a:ext cx="6849956" cy="88582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85724" y="4629150"/>
            <a:ext cx="891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egular"/>
              </a:rPr>
              <a:t>Adapted from: </a:t>
            </a:r>
            <a:r>
              <a:rPr lang="en-US" sz="1200" dirty="0" err="1">
                <a:latin typeface="Arial Regular"/>
              </a:rPr>
              <a:t>Dodek</a:t>
            </a:r>
            <a:r>
              <a:rPr lang="en-US" sz="1200" dirty="0">
                <a:latin typeface="Arial Regular"/>
              </a:rPr>
              <a:t> PM, </a:t>
            </a:r>
            <a:r>
              <a:rPr lang="en-US" sz="1200" dirty="0" err="1">
                <a:latin typeface="Arial Regular"/>
              </a:rPr>
              <a:t>Wiggs</a:t>
            </a:r>
            <a:r>
              <a:rPr lang="en-US" sz="1200" dirty="0">
                <a:latin typeface="Arial Regular"/>
              </a:rPr>
              <a:t> BR. </a:t>
            </a:r>
            <a:r>
              <a:rPr lang="en-US" sz="1200" i="1" dirty="0">
                <a:latin typeface="Arial Regular"/>
              </a:rPr>
              <a:t>Resuscitation. </a:t>
            </a:r>
            <a:r>
              <a:rPr lang="en-US" sz="1200" dirty="0">
                <a:latin typeface="Arial Regular"/>
              </a:rPr>
              <a:t>1998;36(3):201-8.</a:t>
            </a:r>
          </a:p>
        </p:txBody>
      </p:sp>
    </p:spTree>
    <p:extLst>
      <p:ext uri="{BB962C8B-B14F-4D97-AF65-F5344CB8AC3E}">
        <p14:creationId xmlns:p14="http://schemas.microsoft.com/office/powerpoint/2010/main" val="34428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" y="71437"/>
            <a:ext cx="7772400" cy="857250"/>
          </a:xfrm>
        </p:spPr>
        <p:txBody>
          <a:bodyPr/>
          <a:lstStyle/>
          <a:p>
            <a:r>
              <a:rPr lang="en-CA" sz="2800" dirty="0"/>
              <a:t>Relationship between Sarcopenia and Frailty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91" y="1067990"/>
            <a:ext cx="6931407" cy="35504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3718323" y="3311129"/>
            <a:ext cx="1334095" cy="7393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3452" y="4682729"/>
            <a:ext cx="3921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Mueller N et al.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Ann Surg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2016;264(6):1116-1124.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" y="36314"/>
            <a:ext cx="4227314" cy="857250"/>
          </a:xfrm>
        </p:spPr>
        <p:txBody>
          <a:bodyPr/>
          <a:lstStyle/>
          <a:p>
            <a:r>
              <a:rPr lang="en-CA" sz="2800" dirty="0"/>
              <a:t>Clinical Frailty Scale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49" y="125400"/>
            <a:ext cx="4674784" cy="4837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108" y="1212652"/>
            <a:ext cx="3145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Easier to operationalize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Predicts for poor outcome in ICU patients, particularly the elderly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May identify a subgroup of ‘high-risk’ patients that benefit from more nutrition?</a:t>
            </a:r>
          </a:p>
        </p:txBody>
      </p:sp>
    </p:spTree>
    <p:extLst>
      <p:ext uri="{BB962C8B-B14F-4D97-AF65-F5344CB8AC3E}">
        <p14:creationId xmlns:p14="http://schemas.microsoft.com/office/powerpoint/2010/main" val="17305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60" y="646670"/>
            <a:ext cx="8444931" cy="1765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59" y="2505822"/>
            <a:ext cx="4167563" cy="66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58" y="3171372"/>
            <a:ext cx="4167563" cy="8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7105650" cy="857250"/>
          </a:xfrm>
        </p:spPr>
        <p:txBody>
          <a:bodyPr/>
          <a:lstStyle/>
          <a:p>
            <a:r>
              <a:rPr lang="en-CA" altLang="en-US" sz="2400" dirty="0">
                <a:latin typeface="Arial Regular"/>
              </a:rPr>
              <a:t>Current Practice Results of 2014 INS</a:t>
            </a:r>
          </a:p>
        </p:txBody>
      </p:sp>
      <p:sp>
        <p:nvSpPr>
          <p:cNvPr id="2" name="Right Arrow Callout 1"/>
          <p:cNvSpPr/>
          <p:nvPr/>
        </p:nvSpPr>
        <p:spPr bwMode="auto">
          <a:xfrm>
            <a:off x="85725" y="2044296"/>
            <a:ext cx="1653468" cy="1297684"/>
          </a:xfrm>
          <a:prstGeom prst="rightArrow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latin typeface="Times New Roman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97" y="2171404"/>
            <a:ext cx="123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use actual or estimated dry weight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7481" y="1505469"/>
            <a:ext cx="592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What are people prescribing currently?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21" y="2238524"/>
            <a:ext cx="6747582" cy="942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4054" y="2295676"/>
            <a:ext cx="2090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Regular"/>
              </a:rPr>
              <a:t>Goal protein requirement by weight (g/kg) </a:t>
            </a:r>
          </a:p>
          <a:p>
            <a:endParaRPr lang="en-US" sz="1200" b="1" dirty="0">
              <a:solidFill>
                <a:schemeClr val="bg1"/>
              </a:solidFill>
              <a:latin typeface="Arial Regular"/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 Regular"/>
              </a:rPr>
              <a:t>Median [Q1, Q3]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3398" y="2294514"/>
            <a:ext cx="130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Regular"/>
              </a:rPr>
              <a:t>Site</a:t>
            </a:r>
          </a:p>
          <a:p>
            <a:endParaRPr lang="en-US" sz="1200" b="1" dirty="0">
              <a:solidFill>
                <a:schemeClr val="bg1"/>
              </a:solidFill>
              <a:latin typeface="Arial Regular"/>
            </a:endParaRPr>
          </a:p>
          <a:p>
            <a:endParaRPr lang="en-US" sz="1200" b="1" dirty="0">
              <a:solidFill>
                <a:schemeClr val="bg1"/>
              </a:solidFill>
              <a:latin typeface="Arial Regular"/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 Regular"/>
              </a:rPr>
              <a:t>1.5 [1.2-1.8]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1740" y="2303889"/>
            <a:ext cx="1387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Regular"/>
              </a:rPr>
              <a:t>All US sites (63)</a:t>
            </a:r>
          </a:p>
          <a:p>
            <a:endParaRPr lang="en-US" sz="1200" b="1" dirty="0">
              <a:solidFill>
                <a:schemeClr val="bg1"/>
              </a:solidFill>
              <a:latin typeface="Arial Regular"/>
            </a:endParaRPr>
          </a:p>
          <a:p>
            <a:endParaRPr lang="en-US" sz="1200" b="1" dirty="0">
              <a:solidFill>
                <a:schemeClr val="bg1"/>
              </a:solidFill>
              <a:latin typeface="Arial Regular"/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 Regular"/>
              </a:rPr>
              <a:t>1.3 [1.1-1.6]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9552" y="2303889"/>
            <a:ext cx="130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Regular"/>
              </a:rPr>
              <a:t>All sites (186)</a:t>
            </a:r>
          </a:p>
          <a:p>
            <a:endParaRPr lang="en-US" sz="1200" b="1" dirty="0">
              <a:solidFill>
                <a:schemeClr val="bg1"/>
              </a:solidFill>
              <a:latin typeface="Arial Regular"/>
            </a:endParaRPr>
          </a:p>
          <a:p>
            <a:endParaRPr lang="en-US" sz="1200" b="1" dirty="0">
              <a:solidFill>
                <a:schemeClr val="bg1"/>
              </a:solidFill>
              <a:latin typeface="Arial Regular"/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 Regular"/>
              </a:rPr>
              <a:t>1.2 [1.0-1.5]</a:t>
            </a:r>
          </a:p>
        </p:txBody>
      </p:sp>
    </p:spTree>
    <p:extLst>
      <p:ext uri="{BB962C8B-B14F-4D97-AF65-F5344CB8AC3E}">
        <p14:creationId xmlns:p14="http://schemas.microsoft.com/office/powerpoint/2010/main" val="38179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85775" y="114300"/>
            <a:ext cx="7000875" cy="857250"/>
          </a:xfrm>
        </p:spPr>
        <p:txBody>
          <a:bodyPr/>
          <a:lstStyle/>
          <a:p>
            <a:r>
              <a:rPr lang="en-CA" altLang="en-US" sz="2400" dirty="0">
                <a:latin typeface="Arial Regular"/>
              </a:rPr>
              <a:t>Current Practice Results of 2014 INS</a:t>
            </a:r>
          </a:p>
        </p:txBody>
      </p:sp>
      <p:pic>
        <p:nvPicPr>
          <p:cNvPr id="14" name="Picture 13" descr="The SGPlot Proced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857250"/>
            <a:ext cx="5486400" cy="41160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20068" y="1913190"/>
            <a:ext cx="2323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 Regular"/>
              </a:rPr>
              <a:t>Source of Protein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egular"/>
              </a:rPr>
              <a:t>83% from 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egular"/>
              </a:rPr>
              <a:t>11.5% from PN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egular"/>
              </a:rPr>
              <a:t>6% from enteral protein supplements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egular"/>
              </a:rPr>
              <a:t>&lt;1% from IV amino acids alone</a:t>
            </a:r>
            <a:endParaRPr lang="en-CA" dirty="0">
              <a:latin typeface="Arial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415" y="1368689"/>
            <a:ext cx="253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Regular"/>
              </a:rPr>
              <a:t>Overall Adequacy 55%</a:t>
            </a:r>
          </a:p>
        </p:txBody>
      </p:sp>
    </p:spTree>
    <p:extLst>
      <p:ext uri="{BB962C8B-B14F-4D97-AF65-F5344CB8AC3E}">
        <p14:creationId xmlns:p14="http://schemas.microsoft.com/office/powerpoint/2010/main" val="22001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228600" y="25597"/>
            <a:ext cx="7841974" cy="857250"/>
          </a:xfrm>
        </p:spPr>
        <p:txBody>
          <a:bodyPr/>
          <a:lstStyle/>
          <a:p>
            <a:r>
              <a:rPr lang="en-CA" altLang="en-US" sz="2400" dirty="0">
                <a:latin typeface="Arial Regular"/>
              </a:rPr>
              <a:t>Who might benefit the most from nutrition therapy?</a:t>
            </a:r>
            <a:endParaRPr lang="en-CA" altLang="en-US" dirty="0">
              <a:latin typeface="Arial Regular"/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729465" y="1059605"/>
            <a:ext cx="5970286" cy="3371850"/>
          </a:xfrm>
        </p:spPr>
        <p:txBody>
          <a:bodyPr/>
          <a:lstStyle/>
          <a:p>
            <a:r>
              <a:rPr lang="en-CA" altLang="en-US" dirty="0"/>
              <a:t>Clinical</a:t>
            </a:r>
          </a:p>
          <a:p>
            <a:pPr lvl="1"/>
            <a:r>
              <a:rPr lang="en-CA" altLang="en-US" dirty="0"/>
              <a:t>BMI</a:t>
            </a:r>
          </a:p>
          <a:p>
            <a:pPr lvl="1"/>
            <a:r>
              <a:rPr lang="en-CA" altLang="en-US" dirty="0"/>
              <a:t>Projected long length of stay</a:t>
            </a:r>
          </a:p>
          <a:p>
            <a:pPr lvl="1"/>
            <a:r>
              <a:rPr lang="en-CA" altLang="en-US" dirty="0"/>
              <a:t>Nutritional history variables</a:t>
            </a:r>
          </a:p>
          <a:p>
            <a:r>
              <a:rPr lang="en-CA" altLang="en-US" dirty="0"/>
              <a:t>High NUTRIC Score</a:t>
            </a:r>
          </a:p>
          <a:p>
            <a:r>
              <a:rPr lang="en-CA" altLang="en-US" dirty="0"/>
              <a:t>Low NUTRIC with risk factors</a:t>
            </a:r>
          </a:p>
          <a:p>
            <a:r>
              <a:rPr lang="en-CA" altLang="en-US" dirty="0"/>
              <a:t>Sarcopenia</a:t>
            </a:r>
          </a:p>
          <a:p>
            <a:pPr lvl="1"/>
            <a:r>
              <a:rPr lang="en-CA" altLang="en-US" dirty="0"/>
              <a:t>CT vs. bedside US</a:t>
            </a:r>
          </a:p>
          <a:p>
            <a:pPr lvl="1"/>
            <a:r>
              <a:rPr lang="en-CA" altLang="en-US" dirty="0"/>
              <a:t>Frailty measures</a:t>
            </a:r>
          </a:p>
          <a:p>
            <a:r>
              <a:rPr lang="en-CA" altLang="en-US" dirty="0"/>
              <a:t>Others?</a:t>
            </a:r>
          </a:p>
        </p:txBody>
      </p:sp>
      <p:pic>
        <p:nvPicPr>
          <p:cNvPr id="4" name="Picture 2" descr="Muscle 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9" b="23534"/>
          <a:stretch>
            <a:fillRect/>
          </a:stretch>
        </p:blipFill>
        <p:spPr bwMode="auto">
          <a:xfrm>
            <a:off x="5230891" y="1879550"/>
            <a:ext cx="1976438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6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2" y="1277060"/>
            <a:ext cx="7772400" cy="1335563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egular"/>
              </a:rPr>
              <a:t>At a patient level, 16%</a:t>
            </a:r>
            <a:r>
              <a:rPr lang="en-CA" dirty="0">
                <a:latin typeface="Arial Regular"/>
              </a:rPr>
              <a:t> of patients averaged more than 80% protein adequacy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egular"/>
              </a:rPr>
              <a:t>At a site level, 6% (11 sites) averaged more than 80% in all patients.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85782" y="2918132"/>
            <a:ext cx="7772400" cy="18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Monotype Sorts" charset="2"/>
              <a:buChar char="l"/>
              <a:defRPr sz="1800" b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8000"/>
              <a:buFont typeface="Monotype Sorts" charset="2"/>
              <a:buChar char="l"/>
              <a:defRPr sz="1800" b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b="0" kern="0" dirty="0">
                <a:latin typeface="Arial Regular"/>
                <a:cs typeface="Arial" panose="020B0604020202020204" pitchFamily="34" charset="0"/>
              </a:rPr>
              <a:t>16% of high NUTRIC Score patients received more than 80% of prescribed amount.</a:t>
            </a:r>
          </a:p>
          <a:p>
            <a:pPr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0" kern="0" dirty="0">
                <a:latin typeface="Arial Regular"/>
                <a:cs typeface="Arial" panose="020B0604020202020204" pitchFamily="34" charset="0"/>
              </a:rPr>
              <a:t>7% (16 sites) managed to provide more than 80% of prescribed amounts to high-risk patients.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178" y="924250"/>
            <a:ext cx="212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  <a:latin typeface="Arial Regular"/>
                <a:cs typeface="Arial" panose="020B0604020202020204" pitchFamily="34" charset="0"/>
              </a:rPr>
              <a:t>In all comers: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860" y="2429712"/>
            <a:ext cx="400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2"/>
                </a:solidFill>
                <a:latin typeface="Arial Regular"/>
                <a:cs typeface="Arial" panose="020B0604020202020204" pitchFamily="34" charset="0"/>
              </a:rPr>
              <a:t>In High NUTRIC patients: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178" y="114300"/>
            <a:ext cx="7085472" cy="857250"/>
          </a:xfrm>
        </p:spPr>
        <p:txBody>
          <a:bodyPr/>
          <a:lstStyle/>
          <a:p>
            <a:r>
              <a:rPr lang="en-CA" altLang="en-US" sz="2400" dirty="0">
                <a:latin typeface="Arial Regular"/>
              </a:rPr>
              <a:t>Current Practice Results of 2014 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5613" y="4473141"/>
            <a:ext cx="6360030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  <a:latin typeface="Arial Regular"/>
                <a:cs typeface="Arial" panose="020B0604020202020204" pitchFamily="34" charset="0"/>
              </a:rPr>
              <a:t>Performance in ‘all’ patients same as High NUTRIC patients</a:t>
            </a:r>
          </a:p>
        </p:txBody>
      </p:sp>
    </p:spTree>
    <p:extLst>
      <p:ext uri="{BB962C8B-B14F-4D97-AF65-F5344CB8AC3E}">
        <p14:creationId xmlns:p14="http://schemas.microsoft.com/office/powerpoint/2010/main" val="17930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86100" y="1828799"/>
            <a:ext cx="4689175" cy="1676401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</a:rPr>
              <a:t>Is current practice providing adequate amounts of protein to critically ill patients? Particularly to ‘high-risk patients?</a:t>
            </a:r>
            <a:endParaRPr lang="en-CA" sz="28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bean ma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401" y="1184272"/>
            <a:ext cx="1398917" cy="30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4"/>
          <p:cNvGrpSpPr>
            <a:grpSpLocks noChangeAspect="1"/>
          </p:cNvGrpSpPr>
          <p:nvPr/>
        </p:nvGrpSpPr>
        <p:grpSpPr bwMode="auto">
          <a:xfrm>
            <a:off x="2147299" y="852339"/>
            <a:ext cx="4901804" cy="3767435"/>
            <a:chOff x="90" y="-31"/>
            <a:chExt cx="5490" cy="4219"/>
          </a:xfrm>
        </p:grpSpPr>
        <p:sp>
          <p:nvSpPr>
            <p:cNvPr id="7577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" y="68"/>
              <a:ext cx="5490" cy="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169992" name="Group 8"/>
            <p:cNvGrpSpPr>
              <a:grpSpLocks/>
            </p:cNvGrpSpPr>
            <p:nvPr/>
          </p:nvGrpSpPr>
          <p:grpSpPr bwMode="auto">
            <a:xfrm>
              <a:off x="1347" y="-31"/>
              <a:ext cx="1407" cy="1100"/>
              <a:chOff x="1347" y="-31"/>
              <a:chExt cx="1407" cy="1100"/>
            </a:xfrm>
          </p:grpSpPr>
          <p:sp>
            <p:nvSpPr>
              <p:cNvPr id="75782" name="Freeform 6"/>
              <p:cNvSpPr>
                <a:spLocks/>
              </p:cNvSpPr>
              <p:nvPr/>
            </p:nvSpPr>
            <p:spPr bwMode="auto">
              <a:xfrm>
                <a:off x="1347" y="-31"/>
                <a:ext cx="1407" cy="1100"/>
              </a:xfrm>
              <a:custGeom>
                <a:avLst/>
                <a:gdLst/>
                <a:ahLst/>
                <a:cxnLst>
                  <a:cxn ang="0">
                    <a:pos x="503" y="0"/>
                  </a:cxn>
                  <a:cxn ang="0">
                    <a:pos x="0" y="435"/>
                  </a:cxn>
                  <a:cxn ang="0">
                    <a:pos x="503" y="870"/>
                  </a:cxn>
                  <a:cxn ang="0">
                    <a:pos x="1006" y="435"/>
                  </a:cxn>
                  <a:cxn ang="0">
                    <a:pos x="503" y="0"/>
                  </a:cxn>
                </a:cxnLst>
                <a:rect l="0" t="0" r="r" b="b"/>
                <a:pathLst>
                  <a:path w="1006" h="870">
                    <a:moveTo>
                      <a:pt x="503" y="0"/>
                    </a:moveTo>
                    <a:lnTo>
                      <a:pt x="0" y="435"/>
                    </a:lnTo>
                    <a:lnTo>
                      <a:pt x="503" y="870"/>
                    </a:lnTo>
                    <a:lnTo>
                      <a:pt x="1006" y="435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/>
            </p:nvSpPr>
            <p:spPr bwMode="auto">
              <a:xfrm>
                <a:off x="1347" y="-31"/>
                <a:ext cx="1407" cy="1070"/>
              </a:xfrm>
              <a:custGeom>
                <a:avLst/>
                <a:gdLst/>
                <a:ahLst/>
                <a:cxnLst>
                  <a:cxn ang="0">
                    <a:pos x="503" y="0"/>
                  </a:cxn>
                  <a:cxn ang="0">
                    <a:pos x="0" y="435"/>
                  </a:cxn>
                  <a:cxn ang="0">
                    <a:pos x="503" y="870"/>
                  </a:cxn>
                  <a:cxn ang="0">
                    <a:pos x="1006" y="435"/>
                  </a:cxn>
                  <a:cxn ang="0">
                    <a:pos x="503" y="0"/>
                  </a:cxn>
                </a:cxnLst>
                <a:rect l="0" t="0" r="r" b="b"/>
                <a:pathLst>
                  <a:path w="1006" h="870">
                    <a:moveTo>
                      <a:pt x="503" y="0"/>
                    </a:moveTo>
                    <a:lnTo>
                      <a:pt x="0" y="435"/>
                    </a:lnTo>
                    <a:lnTo>
                      <a:pt x="503" y="870"/>
                    </a:lnTo>
                    <a:lnTo>
                      <a:pt x="1006" y="435"/>
                    </a:lnTo>
                    <a:lnTo>
                      <a:pt x="503" y="0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69993" name="Group 11"/>
            <p:cNvGrpSpPr>
              <a:grpSpLocks/>
            </p:cNvGrpSpPr>
            <p:nvPr/>
          </p:nvGrpSpPr>
          <p:grpSpPr bwMode="auto">
            <a:xfrm>
              <a:off x="311" y="795"/>
              <a:ext cx="783" cy="277"/>
              <a:chOff x="311" y="795"/>
              <a:chExt cx="783" cy="277"/>
            </a:xfrm>
          </p:grpSpPr>
          <p:sp>
            <p:nvSpPr>
              <p:cNvPr id="75785" name="Rectangle 9"/>
              <p:cNvSpPr>
                <a:spLocks noChangeArrowheads="1"/>
              </p:cNvSpPr>
              <p:nvPr/>
            </p:nvSpPr>
            <p:spPr bwMode="auto">
              <a:xfrm>
                <a:off x="313" y="795"/>
                <a:ext cx="781" cy="277"/>
              </a:xfrm>
              <a:prstGeom prst="rect">
                <a:avLst/>
              </a:prstGeom>
              <a:solidFill>
                <a:srgbClr val="24D6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75786" name="Rectangle 10"/>
              <p:cNvSpPr>
                <a:spLocks noChangeArrowheads="1"/>
              </p:cNvSpPr>
              <p:nvPr/>
            </p:nvSpPr>
            <p:spPr bwMode="auto">
              <a:xfrm>
                <a:off x="311" y="795"/>
                <a:ext cx="781" cy="277"/>
              </a:xfrm>
              <a:prstGeom prst="rect">
                <a:avLst/>
              </a:prstGeom>
              <a:solidFill>
                <a:schemeClr val="accent1"/>
              </a:solidFill>
              <a:ln w="174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69994" name="Group 14"/>
            <p:cNvGrpSpPr>
              <a:grpSpLocks/>
            </p:cNvGrpSpPr>
            <p:nvPr/>
          </p:nvGrpSpPr>
          <p:grpSpPr bwMode="auto">
            <a:xfrm>
              <a:off x="2692" y="795"/>
              <a:ext cx="961" cy="870"/>
              <a:chOff x="2692" y="795"/>
              <a:chExt cx="961" cy="870"/>
            </a:xfrm>
          </p:grpSpPr>
          <p:sp>
            <p:nvSpPr>
              <p:cNvPr id="75788" name="Freeform 12"/>
              <p:cNvSpPr>
                <a:spLocks/>
              </p:cNvSpPr>
              <p:nvPr/>
            </p:nvSpPr>
            <p:spPr bwMode="auto">
              <a:xfrm>
                <a:off x="2692" y="795"/>
                <a:ext cx="961" cy="873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0" y="435"/>
                  </a:cxn>
                  <a:cxn ang="0">
                    <a:pos x="480" y="870"/>
                  </a:cxn>
                  <a:cxn ang="0">
                    <a:pos x="961" y="435"/>
                  </a:cxn>
                  <a:cxn ang="0">
                    <a:pos x="480" y="0"/>
                  </a:cxn>
                </a:cxnLst>
                <a:rect l="0" t="0" r="r" b="b"/>
                <a:pathLst>
                  <a:path w="961" h="870">
                    <a:moveTo>
                      <a:pt x="480" y="0"/>
                    </a:moveTo>
                    <a:lnTo>
                      <a:pt x="0" y="435"/>
                    </a:lnTo>
                    <a:lnTo>
                      <a:pt x="480" y="870"/>
                    </a:lnTo>
                    <a:lnTo>
                      <a:pt x="961" y="435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/>
            </p:nvSpPr>
            <p:spPr bwMode="auto">
              <a:xfrm>
                <a:off x="2692" y="795"/>
                <a:ext cx="961" cy="873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0" y="435"/>
                  </a:cxn>
                  <a:cxn ang="0">
                    <a:pos x="480" y="870"/>
                  </a:cxn>
                  <a:cxn ang="0">
                    <a:pos x="961" y="435"/>
                  </a:cxn>
                  <a:cxn ang="0">
                    <a:pos x="480" y="0"/>
                  </a:cxn>
                </a:cxnLst>
                <a:rect l="0" t="0" r="r" b="b"/>
                <a:pathLst>
                  <a:path w="961" h="870">
                    <a:moveTo>
                      <a:pt x="480" y="0"/>
                    </a:moveTo>
                    <a:lnTo>
                      <a:pt x="0" y="435"/>
                    </a:lnTo>
                    <a:lnTo>
                      <a:pt x="480" y="870"/>
                    </a:lnTo>
                    <a:lnTo>
                      <a:pt x="961" y="435"/>
                    </a:lnTo>
                    <a:lnTo>
                      <a:pt x="480" y="0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69995" name="Group 17"/>
            <p:cNvGrpSpPr>
              <a:grpSpLocks/>
            </p:cNvGrpSpPr>
            <p:nvPr/>
          </p:nvGrpSpPr>
          <p:grpSpPr bwMode="auto">
            <a:xfrm>
              <a:off x="1457" y="1390"/>
              <a:ext cx="778" cy="275"/>
              <a:chOff x="1457" y="1390"/>
              <a:chExt cx="778" cy="275"/>
            </a:xfrm>
          </p:grpSpPr>
          <p:sp>
            <p:nvSpPr>
              <p:cNvPr id="75791" name="Rectangle 15"/>
              <p:cNvSpPr>
                <a:spLocks noChangeArrowheads="1"/>
              </p:cNvSpPr>
              <p:nvPr/>
            </p:nvSpPr>
            <p:spPr bwMode="auto">
              <a:xfrm>
                <a:off x="1457" y="1392"/>
                <a:ext cx="781" cy="275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792" name="Rectangle 16"/>
              <p:cNvSpPr>
                <a:spLocks noChangeArrowheads="1"/>
              </p:cNvSpPr>
              <p:nvPr/>
            </p:nvSpPr>
            <p:spPr bwMode="auto">
              <a:xfrm>
                <a:off x="1457" y="1392"/>
                <a:ext cx="781" cy="2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69996" name="Group 20"/>
            <p:cNvGrpSpPr>
              <a:grpSpLocks/>
            </p:cNvGrpSpPr>
            <p:nvPr/>
          </p:nvGrpSpPr>
          <p:grpSpPr bwMode="auto">
            <a:xfrm>
              <a:off x="3672" y="1848"/>
              <a:ext cx="1908" cy="369"/>
              <a:chOff x="3672" y="1848"/>
              <a:chExt cx="1908" cy="369"/>
            </a:xfrm>
          </p:grpSpPr>
          <p:sp>
            <p:nvSpPr>
              <p:cNvPr id="75794" name="Rectangle 18"/>
              <p:cNvSpPr>
                <a:spLocks noChangeArrowheads="1"/>
              </p:cNvSpPr>
              <p:nvPr/>
            </p:nvSpPr>
            <p:spPr bwMode="auto">
              <a:xfrm>
                <a:off x="3672" y="1848"/>
                <a:ext cx="1908" cy="36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/>
            </p:nvSpPr>
            <p:spPr bwMode="auto">
              <a:xfrm>
                <a:off x="3672" y="1848"/>
                <a:ext cx="1908" cy="36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69997" name="Group 23"/>
            <p:cNvGrpSpPr>
              <a:grpSpLocks/>
            </p:cNvGrpSpPr>
            <p:nvPr/>
          </p:nvGrpSpPr>
          <p:grpSpPr bwMode="auto">
            <a:xfrm>
              <a:off x="1111" y="1848"/>
              <a:ext cx="1670" cy="732"/>
              <a:chOff x="1111" y="1848"/>
              <a:chExt cx="1670" cy="732"/>
            </a:xfrm>
          </p:grpSpPr>
          <p:sp>
            <p:nvSpPr>
              <p:cNvPr id="75797" name="Rectangle 21"/>
              <p:cNvSpPr>
                <a:spLocks noChangeArrowheads="1"/>
              </p:cNvSpPr>
              <p:nvPr/>
            </p:nvSpPr>
            <p:spPr bwMode="auto">
              <a:xfrm>
                <a:off x="1111" y="1848"/>
                <a:ext cx="1670" cy="73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/>
            </p:nvSpPr>
            <p:spPr bwMode="auto">
              <a:xfrm>
                <a:off x="1111" y="1848"/>
                <a:ext cx="1670" cy="73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69998" name="Group 26"/>
            <p:cNvGrpSpPr>
              <a:grpSpLocks/>
            </p:cNvGrpSpPr>
            <p:nvPr/>
          </p:nvGrpSpPr>
          <p:grpSpPr bwMode="auto">
            <a:xfrm>
              <a:off x="1261" y="2763"/>
              <a:ext cx="1288" cy="880"/>
              <a:chOff x="1261" y="2763"/>
              <a:chExt cx="1288" cy="880"/>
            </a:xfrm>
          </p:grpSpPr>
          <p:sp>
            <p:nvSpPr>
              <p:cNvPr id="75800" name="Freeform 24"/>
              <p:cNvSpPr>
                <a:spLocks/>
              </p:cNvSpPr>
              <p:nvPr/>
            </p:nvSpPr>
            <p:spPr bwMode="auto">
              <a:xfrm>
                <a:off x="1277" y="2763"/>
                <a:ext cx="1263" cy="880"/>
              </a:xfrm>
              <a:custGeom>
                <a:avLst/>
                <a:gdLst/>
                <a:ahLst/>
                <a:cxnLst>
                  <a:cxn ang="0">
                    <a:pos x="503" y="0"/>
                  </a:cxn>
                  <a:cxn ang="0">
                    <a:pos x="0" y="440"/>
                  </a:cxn>
                  <a:cxn ang="0">
                    <a:pos x="503" y="880"/>
                  </a:cxn>
                  <a:cxn ang="0">
                    <a:pos x="1006" y="440"/>
                  </a:cxn>
                  <a:cxn ang="0">
                    <a:pos x="503" y="0"/>
                  </a:cxn>
                </a:cxnLst>
                <a:rect l="0" t="0" r="r" b="b"/>
                <a:pathLst>
                  <a:path w="1006" h="880">
                    <a:moveTo>
                      <a:pt x="503" y="0"/>
                    </a:moveTo>
                    <a:lnTo>
                      <a:pt x="0" y="440"/>
                    </a:lnTo>
                    <a:lnTo>
                      <a:pt x="503" y="880"/>
                    </a:lnTo>
                    <a:lnTo>
                      <a:pt x="1006" y="440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801" name="Freeform 25"/>
              <p:cNvSpPr>
                <a:spLocks/>
              </p:cNvSpPr>
              <p:nvPr/>
            </p:nvSpPr>
            <p:spPr bwMode="auto">
              <a:xfrm>
                <a:off x="1261" y="2763"/>
                <a:ext cx="1288" cy="880"/>
              </a:xfrm>
              <a:custGeom>
                <a:avLst/>
                <a:gdLst/>
                <a:ahLst/>
                <a:cxnLst>
                  <a:cxn ang="0">
                    <a:pos x="503" y="0"/>
                  </a:cxn>
                  <a:cxn ang="0">
                    <a:pos x="0" y="440"/>
                  </a:cxn>
                  <a:cxn ang="0">
                    <a:pos x="503" y="880"/>
                  </a:cxn>
                  <a:cxn ang="0">
                    <a:pos x="1006" y="440"/>
                  </a:cxn>
                  <a:cxn ang="0">
                    <a:pos x="503" y="0"/>
                  </a:cxn>
                </a:cxnLst>
                <a:rect l="0" t="0" r="r" b="b"/>
                <a:pathLst>
                  <a:path w="1006" h="880">
                    <a:moveTo>
                      <a:pt x="503" y="0"/>
                    </a:moveTo>
                    <a:lnTo>
                      <a:pt x="0" y="440"/>
                    </a:lnTo>
                    <a:lnTo>
                      <a:pt x="503" y="880"/>
                    </a:lnTo>
                    <a:lnTo>
                      <a:pt x="1006" y="440"/>
                    </a:lnTo>
                    <a:lnTo>
                      <a:pt x="503" y="0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69999" name="Group 29"/>
            <p:cNvGrpSpPr>
              <a:grpSpLocks/>
            </p:cNvGrpSpPr>
            <p:nvPr/>
          </p:nvGrpSpPr>
          <p:grpSpPr bwMode="auto">
            <a:xfrm>
              <a:off x="2237" y="3496"/>
              <a:ext cx="1856" cy="369"/>
              <a:chOff x="2237" y="3496"/>
              <a:chExt cx="1856" cy="369"/>
            </a:xfrm>
          </p:grpSpPr>
          <p:sp>
            <p:nvSpPr>
              <p:cNvPr id="75803" name="Rectangle 27"/>
              <p:cNvSpPr>
                <a:spLocks noChangeArrowheads="1"/>
              </p:cNvSpPr>
              <p:nvPr/>
            </p:nvSpPr>
            <p:spPr bwMode="auto">
              <a:xfrm>
                <a:off x="2237" y="3496"/>
                <a:ext cx="1856" cy="369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/>
            </p:nvSpPr>
            <p:spPr bwMode="auto">
              <a:xfrm>
                <a:off x="2237" y="3496"/>
                <a:ext cx="1848" cy="36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75806" name="Rectangle 30"/>
            <p:cNvSpPr>
              <a:spLocks noChangeArrowheads="1"/>
            </p:cNvSpPr>
            <p:nvPr/>
          </p:nvSpPr>
          <p:spPr bwMode="auto">
            <a:xfrm>
              <a:off x="1657" y="412"/>
              <a:ext cx="761" cy="15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End of day 3: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07" name="Rectangle 31"/>
            <p:cNvSpPr>
              <a:spLocks noChangeArrowheads="1"/>
            </p:cNvSpPr>
            <p:nvPr/>
          </p:nvSpPr>
          <p:spPr bwMode="auto">
            <a:xfrm>
              <a:off x="1634" y="561"/>
              <a:ext cx="7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&gt;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>
              <a:off x="1634" y="687"/>
              <a:ext cx="57" cy="0"/>
            </a:xfrm>
            <a:prstGeom prst="line">
              <a:avLst/>
            </a:prstGeom>
            <a:noFill/>
            <a:ln w="17463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09" name="Rectangle 33"/>
            <p:cNvSpPr>
              <a:spLocks noChangeArrowheads="1"/>
            </p:cNvSpPr>
            <p:nvPr/>
          </p:nvSpPr>
          <p:spPr bwMode="auto">
            <a:xfrm>
              <a:off x="1692" y="561"/>
              <a:ext cx="790" cy="15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 80% of goal?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10" name="Rectangle 34"/>
            <p:cNvSpPr>
              <a:spLocks noChangeArrowheads="1"/>
            </p:cNvSpPr>
            <p:nvPr/>
          </p:nvSpPr>
          <p:spPr bwMode="auto">
            <a:xfrm>
              <a:off x="467" y="871"/>
              <a:ext cx="485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cs typeface="Arial" pitchFamily="34" charset="0"/>
                </a:rPr>
                <a:t>Carry on!</a:t>
              </a:r>
              <a:endParaRPr lang="en-US" sz="101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11" name="Rectangle 35"/>
            <p:cNvSpPr>
              <a:spLocks noChangeArrowheads="1"/>
            </p:cNvSpPr>
            <p:nvPr/>
          </p:nvSpPr>
          <p:spPr bwMode="auto">
            <a:xfrm>
              <a:off x="2860" y="1114"/>
              <a:ext cx="668" cy="15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High risk?*</a:t>
              </a:r>
            </a:p>
          </p:txBody>
        </p:sp>
        <p:sp>
          <p:nvSpPr>
            <p:cNvPr id="75812" name="Rectangle 36"/>
            <p:cNvSpPr>
              <a:spLocks noChangeArrowheads="1"/>
            </p:cNvSpPr>
            <p:nvPr/>
          </p:nvSpPr>
          <p:spPr bwMode="auto">
            <a:xfrm>
              <a:off x="1794" y="1465"/>
              <a:ext cx="2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Yes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grpSp>
          <p:nvGrpSpPr>
            <p:cNvPr id="170007" name="Group 39"/>
            <p:cNvGrpSpPr>
              <a:grpSpLocks/>
            </p:cNvGrpSpPr>
            <p:nvPr/>
          </p:nvGrpSpPr>
          <p:grpSpPr bwMode="auto">
            <a:xfrm>
              <a:off x="4110" y="1390"/>
              <a:ext cx="778" cy="275"/>
              <a:chOff x="4110" y="1390"/>
              <a:chExt cx="778" cy="275"/>
            </a:xfrm>
          </p:grpSpPr>
          <p:sp>
            <p:nvSpPr>
              <p:cNvPr id="75813" name="Rectangle 37"/>
              <p:cNvSpPr>
                <a:spLocks noChangeArrowheads="1"/>
              </p:cNvSpPr>
              <p:nvPr/>
            </p:nvSpPr>
            <p:spPr bwMode="auto">
              <a:xfrm>
                <a:off x="4110" y="1392"/>
                <a:ext cx="776" cy="275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/>
            </p:nvSpPr>
            <p:spPr bwMode="auto">
              <a:xfrm>
                <a:off x="4110" y="1392"/>
                <a:ext cx="776" cy="2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75816" name="Rectangle 40"/>
            <p:cNvSpPr>
              <a:spLocks noChangeArrowheads="1"/>
            </p:cNvSpPr>
            <p:nvPr/>
          </p:nvSpPr>
          <p:spPr bwMode="auto">
            <a:xfrm>
              <a:off x="4448" y="1465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No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grpSp>
          <p:nvGrpSpPr>
            <p:cNvPr id="170009" name="Group 43"/>
            <p:cNvGrpSpPr>
              <a:grpSpLocks/>
            </p:cNvGrpSpPr>
            <p:nvPr/>
          </p:nvGrpSpPr>
          <p:grpSpPr bwMode="auto">
            <a:xfrm>
              <a:off x="173" y="3511"/>
              <a:ext cx="1243" cy="355"/>
              <a:chOff x="173" y="3511"/>
              <a:chExt cx="1243" cy="355"/>
            </a:xfrm>
          </p:grpSpPr>
          <p:sp>
            <p:nvSpPr>
              <p:cNvPr id="75817" name="Rectangle 41"/>
              <p:cNvSpPr>
                <a:spLocks noChangeArrowheads="1"/>
              </p:cNvSpPr>
              <p:nvPr/>
            </p:nvSpPr>
            <p:spPr bwMode="auto">
              <a:xfrm>
                <a:off x="173" y="3511"/>
                <a:ext cx="1232" cy="35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/>
            </p:nvSpPr>
            <p:spPr bwMode="auto">
              <a:xfrm>
                <a:off x="173" y="3511"/>
                <a:ext cx="1243" cy="35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en-CA" sz="1013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75820" name="Rectangle 44"/>
            <p:cNvSpPr>
              <a:spLocks noChangeArrowheads="1"/>
            </p:cNvSpPr>
            <p:nvPr/>
          </p:nvSpPr>
          <p:spPr bwMode="auto">
            <a:xfrm>
              <a:off x="479" y="3548"/>
              <a:ext cx="553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Consider 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21" name="Rectangle 45"/>
            <p:cNvSpPr>
              <a:spLocks noChangeArrowheads="1"/>
            </p:cNvSpPr>
            <p:nvPr/>
          </p:nvSpPr>
          <p:spPr bwMode="auto">
            <a:xfrm>
              <a:off x="273" y="3696"/>
              <a:ext cx="1048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supplemental PN</a:t>
              </a:r>
              <a:endParaRPr lang="en-US" sz="1013" b="1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22" name="Rectangle 46"/>
            <p:cNvSpPr>
              <a:spLocks noChangeArrowheads="1"/>
            </p:cNvSpPr>
            <p:nvPr/>
          </p:nvSpPr>
          <p:spPr bwMode="auto">
            <a:xfrm>
              <a:off x="3693" y="1877"/>
              <a:ext cx="1788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Good job! Continue monitoring 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23" name="Rectangle 47"/>
            <p:cNvSpPr>
              <a:spLocks noChangeArrowheads="1"/>
            </p:cNvSpPr>
            <p:nvPr/>
          </p:nvSpPr>
          <p:spPr bwMode="auto">
            <a:xfrm>
              <a:off x="3945" y="2025"/>
              <a:ext cx="1192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anose="020B0604020202020204" pitchFamily="34" charset="0"/>
                </a:rPr>
                <a:t>nutritional adequacy!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24" name="Freeform 48"/>
            <p:cNvSpPr>
              <a:spLocks noEditPoints="1"/>
            </p:cNvSpPr>
            <p:nvPr/>
          </p:nvSpPr>
          <p:spPr bwMode="auto">
            <a:xfrm>
              <a:off x="675" y="537"/>
              <a:ext cx="788" cy="257"/>
            </a:xfrm>
            <a:custGeom>
              <a:avLst/>
              <a:gdLst/>
              <a:ahLst/>
              <a:cxnLst>
                <a:cxn ang="0">
                  <a:pos x="1093" y="16"/>
                </a:cxn>
                <a:cxn ang="0">
                  <a:pos x="37" y="16"/>
                </a:cxn>
                <a:cxn ang="0">
                  <a:pos x="45" y="8"/>
                </a:cxn>
                <a:cxn ang="0">
                  <a:pos x="45" y="344"/>
                </a:cxn>
                <a:cxn ang="0">
                  <a:pos x="37" y="352"/>
                </a:cxn>
                <a:cxn ang="0">
                  <a:pos x="29" y="344"/>
                </a:cxn>
                <a:cxn ang="0">
                  <a:pos x="29" y="8"/>
                </a:cxn>
                <a:cxn ang="0">
                  <a:pos x="37" y="0"/>
                </a:cxn>
                <a:cxn ang="0">
                  <a:pos x="1093" y="0"/>
                </a:cxn>
                <a:cxn ang="0">
                  <a:pos x="1101" y="8"/>
                </a:cxn>
                <a:cxn ang="0">
                  <a:pos x="1093" y="16"/>
                </a:cxn>
                <a:cxn ang="0">
                  <a:pos x="72" y="300"/>
                </a:cxn>
                <a:cxn ang="0">
                  <a:pos x="37" y="360"/>
                </a:cxn>
                <a:cxn ang="0">
                  <a:pos x="3" y="300"/>
                </a:cxn>
                <a:cxn ang="0">
                  <a:pos x="5" y="290"/>
                </a:cxn>
                <a:cxn ang="0">
                  <a:pos x="16" y="292"/>
                </a:cxn>
                <a:cxn ang="0">
                  <a:pos x="44" y="340"/>
                </a:cxn>
                <a:cxn ang="0">
                  <a:pos x="31" y="340"/>
                </a:cxn>
                <a:cxn ang="0">
                  <a:pos x="59" y="292"/>
                </a:cxn>
                <a:cxn ang="0">
                  <a:pos x="69" y="290"/>
                </a:cxn>
                <a:cxn ang="0">
                  <a:pos x="72" y="300"/>
                </a:cxn>
              </a:cxnLst>
              <a:rect l="0" t="0" r="r" b="b"/>
              <a:pathLst>
                <a:path w="1101" h="360">
                  <a:moveTo>
                    <a:pt x="1093" y="16"/>
                  </a:moveTo>
                  <a:lnTo>
                    <a:pt x="37" y="16"/>
                  </a:lnTo>
                  <a:lnTo>
                    <a:pt x="45" y="8"/>
                  </a:lnTo>
                  <a:lnTo>
                    <a:pt x="45" y="344"/>
                  </a:lnTo>
                  <a:cubicBezTo>
                    <a:pt x="45" y="349"/>
                    <a:pt x="42" y="352"/>
                    <a:pt x="37" y="352"/>
                  </a:cubicBezTo>
                  <a:cubicBezTo>
                    <a:pt x="33" y="352"/>
                    <a:pt x="29" y="349"/>
                    <a:pt x="29" y="344"/>
                  </a:cubicBezTo>
                  <a:lnTo>
                    <a:pt x="29" y="8"/>
                  </a:lnTo>
                  <a:cubicBezTo>
                    <a:pt x="29" y="4"/>
                    <a:pt x="33" y="0"/>
                    <a:pt x="37" y="0"/>
                  </a:cubicBezTo>
                  <a:lnTo>
                    <a:pt x="1093" y="0"/>
                  </a:lnTo>
                  <a:cubicBezTo>
                    <a:pt x="1098" y="0"/>
                    <a:pt x="1101" y="4"/>
                    <a:pt x="1101" y="8"/>
                  </a:cubicBezTo>
                  <a:cubicBezTo>
                    <a:pt x="1101" y="13"/>
                    <a:pt x="1098" y="16"/>
                    <a:pt x="1093" y="16"/>
                  </a:cubicBezTo>
                  <a:close/>
                  <a:moveTo>
                    <a:pt x="72" y="300"/>
                  </a:moveTo>
                  <a:lnTo>
                    <a:pt x="37" y="360"/>
                  </a:lnTo>
                  <a:lnTo>
                    <a:pt x="3" y="300"/>
                  </a:lnTo>
                  <a:cubicBezTo>
                    <a:pt x="0" y="297"/>
                    <a:pt x="2" y="292"/>
                    <a:pt x="5" y="290"/>
                  </a:cubicBezTo>
                  <a:cubicBezTo>
                    <a:pt x="9" y="287"/>
                    <a:pt x="14" y="289"/>
                    <a:pt x="16" y="292"/>
                  </a:cubicBezTo>
                  <a:lnTo>
                    <a:pt x="44" y="340"/>
                  </a:lnTo>
                  <a:lnTo>
                    <a:pt x="31" y="340"/>
                  </a:lnTo>
                  <a:lnTo>
                    <a:pt x="59" y="292"/>
                  </a:lnTo>
                  <a:cubicBezTo>
                    <a:pt x="61" y="289"/>
                    <a:pt x="66" y="287"/>
                    <a:pt x="69" y="290"/>
                  </a:cubicBezTo>
                  <a:cubicBezTo>
                    <a:pt x="73" y="292"/>
                    <a:pt x="75" y="297"/>
                    <a:pt x="72" y="300"/>
                  </a:cubicBez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25" name="Freeform 49"/>
            <p:cNvSpPr>
              <a:spLocks noEditPoints="1"/>
            </p:cNvSpPr>
            <p:nvPr/>
          </p:nvSpPr>
          <p:spPr bwMode="auto">
            <a:xfrm>
              <a:off x="2540" y="553"/>
              <a:ext cx="660" cy="2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64" y="0"/>
                </a:cxn>
                <a:cxn ang="0">
                  <a:pos x="1072" y="8"/>
                </a:cxn>
                <a:cxn ang="0">
                  <a:pos x="1072" y="322"/>
                </a:cxn>
                <a:cxn ang="0">
                  <a:pos x="1064" y="330"/>
                </a:cxn>
                <a:cxn ang="0">
                  <a:pos x="1056" y="322"/>
                </a:cxn>
                <a:cxn ang="0">
                  <a:pos x="1056" y="8"/>
                </a:cxn>
                <a:cxn ang="0">
                  <a:pos x="1064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99" y="278"/>
                </a:cxn>
                <a:cxn ang="0">
                  <a:pos x="1064" y="338"/>
                </a:cxn>
                <a:cxn ang="0">
                  <a:pos x="1030" y="278"/>
                </a:cxn>
                <a:cxn ang="0">
                  <a:pos x="1032" y="268"/>
                </a:cxn>
                <a:cxn ang="0">
                  <a:pos x="1043" y="270"/>
                </a:cxn>
                <a:cxn ang="0">
                  <a:pos x="1071" y="318"/>
                </a:cxn>
                <a:cxn ang="0">
                  <a:pos x="1058" y="318"/>
                </a:cxn>
                <a:cxn ang="0">
                  <a:pos x="1086" y="270"/>
                </a:cxn>
                <a:cxn ang="0">
                  <a:pos x="1096" y="268"/>
                </a:cxn>
                <a:cxn ang="0">
                  <a:pos x="1099" y="278"/>
                </a:cxn>
              </a:cxnLst>
              <a:rect l="0" t="0" r="r" b="b"/>
              <a:pathLst>
                <a:path w="1102" h="338">
                  <a:moveTo>
                    <a:pt x="8" y="0"/>
                  </a:moveTo>
                  <a:lnTo>
                    <a:pt x="1064" y="0"/>
                  </a:lnTo>
                  <a:cubicBezTo>
                    <a:pt x="1069" y="0"/>
                    <a:pt x="1072" y="3"/>
                    <a:pt x="1072" y="8"/>
                  </a:cubicBezTo>
                  <a:lnTo>
                    <a:pt x="1072" y="322"/>
                  </a:lnTo>
                  <a:cubicBezTo>
                    <a:pt x="1072" y="327"/>
                    <a:pt x="1069" y="330"/>
                    <a:pt x="1064" y="330"/>
                  </a:cubicBezTo>
                  <a:cubicBezTo>
                    <a:pt x="1060" y="330"/>
                    <a:pt x="1056" y="327"/>
                    <a:pt x="1056" y="322"/>
                  </a:cubicBezTo>
                  <a:lnTo>
                    <a:pt x="1056" y="8"/>
                  </a:lnTo>
                  <a:lnTo>
                    <a:pt x="1064" y="16"/>
                  </a:ln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1099" y="278"/>
                  </a:moveTo>
                  <a:lnTo>
                    <a:pt x="1064" y="338"/>
                  </a:lnTo>
                  <a:lnTo>
                    <a:pt x="1030" y="278"/>
                  </a:lnTo>
                  <a:cubicBezTo>
                    <a:pt x="1027" y="275"/>
                    <a:pt x="1029" y="270"/>
                    <a:pt x="1032" y="268"/>
                  </a:cubicBezTo>
                  <a:cubicBezTo>
                    <a:pt x="1036" y="265"/>
                    <a:pt x="1041" y="267"/>
                    <a:pt x="1043" y="270"/>
                  </a:cubicBezTo>
                  <a:lnTo>
                    <a:pt x="1071" y="318"/>
                  </a:lnTo>
                  <a:lnTo>
                    <a:pt x="1058" y="318"/>
                  </a:lnTo>
                  <a:lnTo>
                    <a:pt x="1086" y="270"/>
                  </a:lnTo>
                  <a:cubicBezTo>
                    <a:pt x="1088" y="267"/>
                    <a:pt x="1093" y="265"/>
                    <a:pt x="1096" y="268"/>
                  </a:cubicBezTo>
                  <a:cubicBezTo>
                    <a:pt x="1100" y="270"/>
                    <a:pt x="1102" y="275"/>
                    <a:pt x="1099" y="278"/>
                  </a:cubicBez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26" name="Freeform 50"/>
            <p:cNvSpPr>
              <a:spLocks noEditPoints="1"/>
            </p:cNvSpPr>
            <p:nvPr/>
          </p:nvSpPr>
          <p:spPr bwMode="auto">
            <a:xfrm>
              <a:off x="1820" y="1224"/>
              <a:ext cx="880" cy="167"/>
            </a:xfrm>
            <a:custGeom>
              <a:avLst/>
              <a:gdLst/>
              <a:ahLst/>
              <a:cxnLst>
                <a:cxn ang="0">
                  <a:pos x="1221" y="16"/>
                </a:cxn>
                <a:cxn ang="0">
                  <a:pos x="37" y="16"/>
                </a:cxn>
                <a:cxn ang="0">
                  <a:pos x="45" y="8"/>
                </a:cxn>
                <a:cxn ang="0">
                  <a:pos x="45" y="216"/>
                </a:cxn>
                <a:cxn ang="0">
                  <a:pos x="37" y="224"/>
                </a:cxn>
                <a:cxn ang="0">
                  <a:pos x="29" y="216"/>
                </a:cxn>
                <a:cxn ang="0">
                  <a:pos x="29" y="8"/>
                </a:cxn>
                <a:cxn ang="0">
                  <a:pos x="37" y="0"/>
                </a:cxn>
                <a:cxn ang="0">
                  <a:pos x="1221" y="0"/>
                </a:cxn>
                <a:cxn ang="0">
                  <a:pos x="1229" y="8"/>
                </a:cxn>
                <a:cxn ang="0">
                  <a:pos x="1221" y="16"/>
                </a:cxn>
                <a:cxn ang="0">
                  <a:pos x="72" y="172"/>
                </a:cxn>
                <a:cxn ang="0">
                  <a:pos x="37" y="232"/>
                </a:cxn>
                <a:cxn ang="0">
                  <a:pos x="3" y="172"/>
                </a:cxn>
                <a:cxn ang="0">
                  <a:pos x="5" y="162"/>
                </a:cxn>
                <a:cxn ang="0">
                  <a:pos x="16" y="164"/>
                </a:cxn>
                <a:cxn ang="0">
                  <a:pos x="44" y="212"/>
                </a:cxn>
                <a:cxn ang="0">
                  <a:pos x="31" y="212"/>
                </a:cxn>
                <a:cxn ang="0">
                  <a:pos x="59" y="164"/>
                </a:cxn>
                <a:cxn ang="0">
                  <a:pos x="69" y="162"/>
                </a:cxn>
                <a:cxn ang="0">
                  <a:pos x="72" y="172"/>
                </a:cxn>
              </a:cxnLst>
              <a:rect l="0" t="0" r="r" b="b"/>
              <a:pathLst>
                <a:path w="1229" h="232">
                  <a:moveTo>
                    <a:pt x="1221" y="16"/>
                  </a:moveTo>
                  <a:lnTo>
                    <a:pt x="37" y="16"/>
                  </a:lnTo>
                  <a:lnTo>
                    <a:pt x="45" y="8"/>
                  </a:lnTo>
                  <a:lnTo>
                    <a:pt x="45" y="216"/>
                  </a:lnTo>
                  <a:cubicBezTo>
                    <a:pt x="45" y="221"/>
                    <a:pt x="42" y="224"/>
                    <a:pt x="37" y="224"/>
                  </a:cubicBezTo>
                  <a:cubicBezTo>
                    <a:pt x="33" y="224"/>
                    <a:pt x="29" y="221"/>
                    <a:pt x="29" y="216"/>
                  </a:cubicBezTo>
                  <a:lnTo>
                    <a:pt x="29" y="8"/>
                  </a:lnTo>
                  <a:cubicBezTo>
                    <a:pt x="29" y="4"/>
                    <a:pt x="33" y="0"/>
                    <a:pt x="37" y="0"/>
                  </a:cubicBezTo>
                  <a:lnTo>
                    <a:pt x="1221" y="0"/>
                  </a:lnTo>
                  <a:cubicBezTo>
                    <a:pt x="1226" y="0"/>
                    <a:pt x="1229" y="4"/>
                    <a:pt x="1229" y="8"/>
                  </a:cubicBezTo>
                  <a:cubicBezTo>
                    <a:pt x="1229" y="13"/>
                    <a:pt x="1226" y="16"/>
                    <a:pt x="1221" y="16"/>
                  </a:cubicBezTo>
                  <a:close/>
                  <a:moveTo>
                    <a:pt x="72" y="172"/>
                  </a:moveTo>
                  <a:lnTo>
                    <a:pt x="37" y="232"/>
                  </a:lnTo>
                  <a:lnTo>
                    <a:pt x="3" y="172"/>
                  </a:lnTo>
                  <a:cubicBezTo>
                    <a:pt x="0" y="169"/>
                    <a:pt x="2" y="164"/>
                    <a:pt x="5" y="162"/>
                  </a:cubicBezTo>
                  <a:cubicBezTo>
                    <a:pt x="9" y="159"/>
                    <a:pt x="14" y="161"/>
                    <a:pt x="16" y="164"/>
                  </a:cubicBezTo>
                  <a:lnTo>
                    <a:pt x="44" y="212"/>
                  </a:lnTo>
                  <a:lnTo>
                    <a:pt x="31" y="212"/>
                  </a:lnTo>
                  <a:lnTo>
                    <a:pt x="59" y="164"/>
                  </a:lnTo>
                  <a:cubicBezTo>
                    <a:pt x="61" y="161"/>
                    <a:pt x="66" y="159"/>
                    <a:pt x="69" y="162"/>
                  </a:cubicBezTo>
                  <a:cubicBezTo>
                    <a:pt x="73" y="164"/>
                    <a:pt x="75" y="169"/>
                    <a:pt x="72" y="172"/>
                  </a:cubicBez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27" name="Freeform 51"/>
            <p:cNvSpPr>
              <a:spLocks noEditPoints="1"/>
            </p:cNvSpPr>
            <p:nvPr/>
          </p:nvSpPr>
          <p:spPr bwMode="auto">
            <a:xfrm>
              <a:off x="3646" y="1224"/>
              <a:ext cx="880" cy="16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92" y="0"/>
                </a:cxn>
                <a:cxn ang="0">
                  <a:pos x="1200" y="8"/>
                </a:cxn>
                <a:cxn ang="0">
                  <a:pos x="1200" y="216"/>
                </a:cxn>
                <a:cxn ang="0">
                  <a:pos x="1192" y="224"/>
                </a:cxn>
                <a:cxn ang="0">
                  <a:pos x="1184" y="216"/>
                </a:cxn>
                <a:cxn ang="0">
                  <a:pos x="1184" y="8"/>
                </a:cxn>
                <a:cxn ang="0">
                  <a:pos x="1192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227" y="172"/>
                </a:cxn>
                <a:cxn ang="0">
                  <a:pos x="1192" y="232"/>
                </a:cxn>
                <a:cxn ang="0">
                  <a:pos x="1158" y="172"/>
                </a:cxn>
                <a:cxn ang="0">
                  <a:pos x="1160" y="162"/>
                </a:cxn>
                <a:cxn ang="0">
                  <a:pos x="1171" y="164"/>
                </a:cxn>
                <a:cxn ang="0">
                  <a:pos x="1199" y="212"/>
                </a:cxn>
                <a:cxn ang="0">
                  <a:pos x="1186" y="212"/>
                </a:cxn>
                <a:cxn ang="0">
                  <a:pos x="1214" y="164"/>
                </a:cxn>
                <a:cxn ang="0">
                  <a:pos x="1224" y="162"/>
                </a:cxn>
                <a:cxn ang="0">
                  <a:pos x="1227" y="172"/>
                </a:cxn>
              </a:cxnLst>
              <a:rect l="0" t="0" r="r" b="b"/>
              <a:pathLst>
                <a:path w="1230" h="232">
                  <a:moveTo>
                    <a:pt x="8" y="0"/>
                  </a:moveTo>
                  <a:lnTo>
                    <a:pt x="1192" y="0"/>
                  </a:lnTo>
                  <a:cubicBezTo>
                    <a:pt x="1197" y="0"/>
                    <a:pt x="1200" y="4"/>
                    <a:pt x="1200" y="8"/>
                  </a:cubicBezTo>
                  <a:lnTo>
                    <a:pt x="1200" y="216"/>
                  </a:lnTo>
                  <a:cubicBezTo>
                    <a:pt x="1200" y="221"/>
                    <a:pt x="1197" y="224"/>
                    <a:pt x="1192" y="224"/>
                  </a:cubicBezTo>
                  <a:cubicBezTo>
                    <a:pt x="1188" y="224"/>
                    <a:pt x="1184" y="221"/>
                    <a:pt x="1184" y="216"/>
                  </a:cubicBezTo>
                  <a:lnTo>
                    <a:pt x="1184" y="8"/>
                  </a:lnTo>
                  <a:lnTo>
                    <a:pt x="1192" y="16"/>
                  </a:ln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227" y="172"/>
                  </a:moveTo>
                  <a:lnTo>
                    <a:pt x="1192" y="232"/>
                  </a:lnTo>
                  <a:lnTo>
                    <a:pt x="1158" y="172"/>
                  </a:lnTo>
                  <a:cubicBezTo>
                    <a:pt x="1155" y="169"/>
                    <a:pt x="1157" y="164"/>
                    <a:pt x="1160" y="162"/>
                  </a:cubicBezTo>
                  <a:cubicBezTo>
                    <a:pt x="1164" y="159"/>
                    <a:pt x="1169" y="161"/>
                    <a:pt x="1171" y="164"/>
                  </a:cubicBezTo>
                  <a:lnTo>
                    <a:pt x="1199" y="212"/>
                  </a:lnTo>
                  <a:lnTo>
                    <a:pt x="1186" y="212"/>
                  </a:lnTo>
                  <a:lnTo>
                    <a:pt x="1214" y="164"/>
                  </a:lnTo>
                  <a:cubicBezTo>
                    <a:pt x="1216" y="161"/>
                    <a:pt x="1221" y="159"/>
                    <a:pt x="1224" y="162"/>
                  </a:cubicBezTo>
                  <a:cubicBezTo>
                    <a:pt x="1228" y="164"/>
                    <a:pt x="1230" y="169"/>
                    <a:pt x="1227" y="172"/>
                  </a:cubicBez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28" name="Freeform 52"/>
            <p:cNvSpPr>
              <a:spLocks noEditPoints="1"/>
            </p:cNvSpPr>
            <p:nvPr/>
          </p:nvSpPr>
          <p:spPr bwMode="auto">
            <a:xfrm>
              <a:off x="4472" y="1659"/>
              <a:ext cx="53" cy="189"/>
            </a:xfrm>
            <a:custGeom>
              <a:avLst/>
              <a:gdLst/>
              <a:ahLst/>
              <a:cxnLst>
                <a:cxn ang="0">
                  <a:pos x="46" y="8"/>
                </a:cxn>
                <a:cxn ang="0">
                  <a:pos x="46" y="136"/>
                </a:cxn>
                <a:cxn ang="0">
                  <a:pos x="38" y="144"/>
                </a:cxn>
                <a:cxn ang="0">
                  <a:pos x="37" y="144"/>
                </a:cxn>
                <a:cxn ang="0">
                  <a:pos x="45" y="136"/>
                </a:cxn>
                <a:cxn ang="0">
                  <a:pos x="45" y="248"/>
                </a:cxn>
                <a:cxn ang="0">
                  <a:pos x="37" y="256"/>
                </a:cxn>
                <a:cxn ang="0">
                  <a:pos x="29" y="248"/>
                </a:cxn>
                <a:cxn ang="0">
                  <a:pos x="29" y="136"/>
                </a:cxn>
                <a:cxn ang="0">
                  <a:pos x="37" y="128"/>
                </a:cxn>
                <a:cxn ang="0">
                  <a:pos x="38" y="128"/>
                </a:cxn>
                <a:cxn ang="0">
                  <a:pos x="30" y="136"/>
                </a:cxn>
                <a:cxn ang="0">
                  <a:pos x="30" y="8"/>
                </a:cxn>
                <a:cxn ang="0">
                  <a:pos x="38" y="0"/>
                </a:cxn>
                <a:cxn ang="0">
                  <a:pos x="46" y="8"/>
                </a:cxn>
                <a:cxn ang="0">
                  <a:pos x="72" y="204"/>
                </a:cxn>
                <a:cxn ang="0">
                  <a:pos x="37" y="264"/>
                </a:cxn>
                <a:cxn ang="0">
                  <a:pos x="2" y="204"/>
                </a:cxn>
                <a:cxn ang="0">
                  <a:pos x="5" y="194"/>
                </a:cxn>
                <a:cxn ang="0">
                  <a:pos x="16" y="196"/>
                </a:cxn>
                <a:cxn ang="0">
                  <a:pos x="44" y="244"/>
                </a:cxn>
                <a:cxn ang="0">
                  <a:pos x="30" y="244"/>
                </a:cxn>
                <a:cxn ang="0">
                  <a:pos x="58" y="196"/>
                </a:cxn>
                <a:cxn ang="0">
                  <a:pos x="69" y="194"/>
                </a:cxn>
                <a:cxn ang="0">
                  <a:pos x="72" y="204"/>
                </a:cxn>
              </a:cxnLst>
              <a:rect l="0" t="0" r="r" b="b"/>
              <a:pathLst>
                <a:path w="74" h="264">
                  <a:moveTo>
                    <a:pt x="46" y="8"/>
                  </a:moveTo>
                  <a:lnTo>
                    <a:pt x="46" y="136"/>
                  </a:lnTo>
                  <a:cubicBezTo>
                    <a:pt x="46" y="141"/>
                    <a:pt x="43" y="144"/>
                    <a:pt x="38" y="144"/>
                  </a:cubicBezTo>
                  <a:lnTo>
                    <a:pt x="37" y="144"/>
                  </a:lnTo>
                  <a:lnTo>
                    <a:pt x="45" y="136"/>
                  </a:lnTo>
                  <a:lnTo>
                    <a:pt x="45" y="248"/>
                  </a:lnTo>
                  <a:cubicBezTo>
                    <a:pt x="45" y="253"/>
                    <a:pt x="42" y="256"/>
                    <a:pt x="37" y="256"/>
                  </a:cubicBezTo>
                  <a:cubicBezTo>
                    <a:pt x="33" y="256"/>
                    <a:pt x="29" y="253"/>
                    <a:pt x="29" y="248"/>
                  </a:cubicBezTo>
                  <a:lnTo>
                    <a:pt x="29" y="136"/>
                  </a:lnTo>
                  <a:cubicBezTo>
                    <a:pt x="29" y="132"/>
                    <a:pt x="33" y="128"/>
                    <a:pt x="37" y="128"/>
                  </a:cubicBezTo>
                  <a:lnTo>
                    <a:pt x="38" y="128"/>
                  </a:lnTo>
                  <a:lnTo>
                    <a:pt x="30" y="136"/>
                  </a:lnTo>
                  <a:lnTo>
                    <a:pt x="30" y="8"/>
                  </a:lnTo>
                  <a:cubicBezTo>
                    <a:pt x="30" y="4"/>
                    <a:pt x="34" y="0"/>
                    <a:pt x="38" y="0"/>
                  </a:cubicBezTo>
                  <a:cubicBezTo>
                    <a:pt x="43" y="0"/>
                    <a:pt x="46" y="4"/>
                    <a:pt x="46" y="8"/>
                  </a:cubicBezTo>
                  <a:close/>
                  <a:moveTo>
                    <a:pt x="72" y="204"/>
                  </a:moveTo>
                  <a:lnTo>
                    <a:pt x="37" y="264"/>
                  </a:lnTo>
                  <a:lnTo>
                    <a:pt x="2" y="204"/>
                  </a:lnTo>
                  <a:cubicBezTo>
                    <a:pt x="0" y="201"/>
                    <a:pt x="1" y="196"/>
                    <a:pt x="5" y="194"/>
                  </a:cubicBezTo>
                  <a:cubicBezTo>
                    <a:pt x="9" y="191"/>
                    <a:pt x="14" y="193"/>
                    <a:pt x="16" y="196"/>
                  </a:cubicBezTo>
                  <a:lnTo>
                    <a:pt x="44" y="244"/>
                  </a:lnTo>
                  <a:lnTo>
                    <a:pt x="30" y="244"/>
                  </a:lnTo>
                  <a:lnTo>
                    <a:pt x="58" y="196"/>
                  </a:lnTo>
                  <a:cubicBezTo>
                    <a:pt x="60" y="193"/>
                    <a:pt x="65" y="191"/>
                    <a:pt x="69" y="194"/>
                  </a:cubicBezTo>
                  <a:cubicBezTo>
                    <a:pt x="73" y="196"/>
                    <a:pt x="74" y="201"/>
                    <a:pt x="72" y="204"/>
                  </a:cubicBez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29" name="Freeform 53"/>
            <p:cNvSpPr>
              <a:spLocks noEditPoints="1"/>
            </p:cNvSpPr>
            <p:nvPr/>
          </p:nvSpPr>
          <p:spPr bwMode="auto">
            <a:xfrm>
              <a:off x="1816" y="1659"/>
              <a:ext cx="56" cy="189"/>
            </a:xfrm>
            <a:custGeom>
              <a:avLst/>
              <a:gdLst/>
              <a:ahLst/>
              <a:cxnLst>
                <a:cxn ang="0">
                  <a:pos x="49" y="8"/>
                </a:cxn>
                <a:cxn ang="0">
                  <a:pos x="49" y="136"/>
                </a:cxn>
                <a:cxn ang="0">
                  <a:pos x="41" y="144"/>
                </a:cxn>
                <a:cxn ang="0">
                  <a:pos x="37" y="144"/>
                </a:cxn>
                <a:cxn ang="0">
                  <a:pos x="45" y="136"/>
                </a:cxn>
                <a:cxn ang="0">
                  <a:pos x="45" y="248"/>
                </a:cxn>
                <a:cxn ang="0">
                  <a:pos x="37" y="256"/>
                </a:cxn>
                <a:cxn ang="0">
                  <a:pos x="29" y="248"/>
                </a:cxn>
                <a:cxn ang="0">
                  <a:pos x="29" y="136"/>
                </a:cxn>
                <a:cxn ang="0">
                  <a:pos x="37" y="128"/>
                </a:cxn>
                <a:cxn ang="0">
                  <a:pos x="41" y="128"/>
                </a:cxn>
                <a:cxn ang="0">
                  <a:pos x="33" y="136"/>
                </a:cxn>
                <a:cxn ang="0">
                  <a:pos x="33" y="8"/>
                </a:cxn>
                <a:cxn ang="0">
                  <a:pos x="41" y="0"/>
                </a:cxn>
                <a:cxn ang="0">
                  <a:pos x="49" y="8"/>
                </a:cxn>
                <a:cxn ang="0">
                  <a:pos x="72" y="204"/>
                </a:cxn>
                <a:cxn ang="0">
                  <a:pos x="37" y="264"/>
                </a:cxn>
                <a:cxn ang="0">
                  <a:pos x="3" y="204"/>
                </a:cxn>
                <a:cxn ang="0">
                  <a:pos x="5" y="194"/>
                </a:cxn>
                <a:cxn ang="0">
                  <a:pos x="16" y="196"/>
                </a:cxn>
                <a:cxn ang="0">
                  <a:pos x="44" y="244"/>
                </a:cxn>
                <a:cxn ang="0">
                  <a:pos x="31" y="244"/>
                </a:cxn>
                <a:cxn ang="0">
                  <a:pos x="59" y="196"/>
                </a:cxn>
                <a:cxn ang="0">
                  <a:pos x="69" y="194"/>
                </a:cxn>
                <a:cxn ang="0">
                  <a:pos x="72" y="204"/>
                </a:cxn>
              </a:cxnLst>
              <a:rect l="0" t="0" r="r" b="b"/>
              <a:pathLst>
                <a:path w="75" h="264">
                  <a:moveTo>
                    <a:pt x="49" y="8"/>
                  </a:moveTo>
                  <a:lnTo>
                    <a:pt x="49" y="136"/>
                  </a:lnTo>
                  <a:cubicBezTo>
                    <a:pt x="49" y="141"/>
                    <a:pt x="46" y="144"/>
                    <a:pt x="41" y="144"/>
                  </a:cubicBezTo>
                  <a:lnTo>
                    <a:pt x="37" y="144"/>
                  </a:lnTo>
                  <a:lnTo>
                    <a:pt x="45" y="136"/>
                  </a:lnTo>
                  <a:lnTo>
                    <a:pt x="45" y="248"/>
                  </a:lnTo>
                  <a:cubicBezTo>
                    <a:pt x="45" y="253"/>
                    <a:pt x="42" y="256"/>
                    <a:pt x="37" y="256"/>
                  </a:cubicBezTo>
                  <a:cubicBezTo>
                    <a:pt x="33" y="256"/>
                    <a:pt x="29" y="253"/>
                    <a:pt x="29" y="248"/>
                  </a:cubicBezTo>
                  <a:lnTo>
                    <a:pt x="29" y="136"/>
                  </a:lnTo>
                  <a:cubicBezTo>
                    <a:pt x="29" y="132"/>
                    <a:pt x="33" y="128"/>
                    <a:pt x="37" y="128"/>
                  </a:cubicBezTo>
                  <a:lnTo>
                    <a:pt x="41" y="128"/>
                  </a:lnTo>
                  <a:lnTo>
                    <a:pt x="33" y="136"/>
                  </a:lnTo>
                  <a:lnTo>
                    <a:pt x="33" y="8"/>
                  </a:lnTo>
                  <a:cubicBezTo>
                    <a:pt x="33" y="4"/>
                    <a:pt x="37" y="0"/>
                    <a:pt x="41" y="0"/>
                  </a:cubicBezTo>
                  <a:cubicBezTo>
                    <a:pt x="46" y="0"/>
                    <a:pt x="49" y="4"/>
                    <a:pt x="49" y="8"/>
                  </a:cubicBezTo>
                  <a:close/>
                  <a:moveTo>
                    <a:pt x="72" y="204"/>
                  </a:moveTo>
                  <a:lnTo>
                    <a:pt x="37" y="264"/>
                  </a:lnTo>
                  <a:lnTo>
                    <a:pt x="3" y="204"/>
                  </a:lnTo>
                  <a:cubicBezTo>
                    <a:pt x="0" y="201"/>
                    <a:pt x="2" y="196"/>
                    <a:pt x="5" y="194"/>
                  </a:cubicBezTo>
                  <a:cubicBezTo>
                    <a:pt x="9" y="191"/>
                    <a:pt x="14" y="193"/>
                    <a:pt x="16" y="196"/>
                  </a:cubicBezTo>
                  <a:lnTo>
                    <a:pt x="44" y="244"/>
                  </a:lnTo>
                  <a:lnTo>
                    <a:pt x="31" y="244"/>
                  </a:lnTo>
                  <a:lnTo>
                    <a:pt x="59" y="196"/>
                  </a:lnTo>
                  <a:cubicBezTo>
                    <a:pt x="61" y="193"/>
                    <a:pt x="66" y="191"/>
                    <a:pt x="69" y="194"/>
                  </a:cubicBezTo>
                  <a:cubicBezTo>
                    <a:pt x="73" y="196"/>
                    <a:pt x="75" y="201"/>
                    <a:pt x="72" y="204"/>
                  </a:cubicBez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30" name="Freeform 54"/>
            <p:cNvSpPr>
              <a:spLocks noEditPoints="1"/>
            </p:cNvSpPr>
            <p:nvPr/>
          </p:nvSpPr>
          <p:spPr bwMode="auto">
            <a:xfrm>
              <a:off x="1820" y="2575"/>
              <a:ext cx="52" cy="188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136"/>
                </a:cxn>
                <a:cxn ang="0">
                  <a:pos x="34" y="128"/>
                </a:cxn>
                <a:cxn ang="0">
                  <a:pos x="37" y="128"/>
                </a:cxn>
                <a:cxn ang="0">
                  <a:pos x="45" y="136"/>
                </a:cxn>
                <a:cxn ang="0">
                  <a:pos x="45" y="248"/>
                </a:cxn>
                <a:cxn ang="0">
                  <a:pos x="37" y="256"/>
                </a:cxn>
                <a:cxn ang="0">
                  <a:pos x="29" y="248"/>
                </a:cxn>
                <a:cxn ang="0">
                  <a:pos x="29" y="136"/>
                </a:cxn>
                <a:cxn ang="0">
                  <a:pos x="37" y="144"/>
                </a:cxn>
                <a:cxn ang="0">
                  <a:pos x="34" y="144"/>
                </a:cxn>
                <a:cxn ang="0">
                  <a:pos x="26" y="136"/>
                </a:cxn>
                <a:cxn ang="0">
                  <a:pos x="26" y="8"/>
                </a:cxn>
                <a:cxn ang="0">
                  <a:pos x="34" y="0"/>
                </a:cxn>
                <a:cxn ang="0">
                  <a:pos x="42" y="8"/>
                </a:cxn>
                <a:cxn ang="0">
                  <a:pos x="72" y="204"/>
                </a:cxn>
                <a:cxn ang="0">
                  <a:pos x="37" y="264"/>
                </a:cxn>
                <a:cxn ang="0">
                  <a:pos x="2" y="204"/>
                </a:cxn>
                <a:cxn ang="0">
                  <a:pos x="5" y="194"/>
                </a:cxn>
                <a:cxn ang="0">
                  <a:pos x="16" y="196"/>
                </a:cxn>
                <a:cxn ang="0">
                  <a:pos x="44" y="244"/>
                </a:cxn>
                <a:cxn ang="0">
                  <a:pos x="30" y="244"/>
                </a:cxn>
                <a:cxn ang="0">
                  <a:pos x="58" y="196"/>
                </a:cxn>
                <a:cxn ang="0">
                  <a:pos x="69" y="194"/>
                </a:cxn>
                <a:cxn ang="0">
                  <a:pos x="72" y="204"/>
                </a:cxn>
              </a:cxnLst>
              <a:rect l="0" t="0" r="r" b="b"/>
              <a:pathLst>
                <a:path w="74" h="264">
                  <a:moveTo>
                    <a:pt x="42" y="8"/>
                  </a:moveTo>
                  <a:lnTo>
                    <a:pt x="42" y="136"/>
                  </a:lnTo>
                  <a:lnTo>
                    <a:pt x="34" y="128"/>
                  </a:lnTo>
                  <a:lnTo>
                    <a:pt x="37" y="128"/>
                  </a:lnTo>
                  <a:cubicBezTo>
                    <a:pt x="42" y="128"/>
                    <a:pt x="45" y="132"/>
                    <a:pt x="45" y="136"/>
                  </a:cubicBezTo>
                  <a:lnTo>
                    <a:pt x="45" y="248"/>
                  </a:lnTo>
                  <a:cubicBezTo>
                    <a:pt x="45" y="253"/>
                    <a:pt x="42" y="256"/>
                    <a:pt x="37" y="256"/>
                  </a:cubicBezTo>
                  <a:cubicBezTo>
                    <a:pt x="33" y="256"/>
                    <a:pt x="29" y="253"/>
                    <a:pt x="29" y="248"/>
                  </a:cubicBezTo>
                  <a:lnTo>
                    <a:pt x="29" y="136"/>
                  </a:lnTo>
                  <a:lnTo>
                    <a:pt x="37" y="144"/>
                  </a:lnTo>
                  <a:lnTo>
                    <a:pt x="34" y="144"/>
                  </a:lnTo>
                  <a:cubicBezTo>
                    <a:pt x="30" y="144"/>
                    <a:pt x="26" y="141"/>
                    <a:pt x="26" y="136"/>
                  </a:cubicBezTo>
                  <a:lnTo>
                    <a:pt x="26" y="8"/>
                  </a:lnTo>
                  <a:cubicBezTo>
                    <a:pt x="26" y="4"/>
                    <a:pt x="30" y="0"/>
                    <a:pt x="34" y="0"/>
                  </a:cubicBezTo>
                  <a:cubicBezTo>
                    <a:pt x="39" y="0"/>
                    <a:pt x="42" y="4"/>
                    <a:pt x="42" y="8"/>
                  </a:cubicBezTo>
                  <a:close/>
                  <a:moveTo>
                    <a:pt x="72" y="204"/>
                  </a:moveTo>
                  <a:lnTo>
                    <a:pt x="37" y="264"/>
                  </a:lnTo>
                  <a:lnTo>
                    <a:pt x="2" y="204"/>
                  </a:lnTo>
                  <a:cubicBezTo>
                    <a:pt x="0" y="201"/>
                    <a:pt x="1" y="196"/>
                    <a:pt x="5" y="194"/>
                  </a:cubicBezTo>
                  <a:cubicBezTo>
                    <a:pt x="9" y="191"/>
                    <a:pt x="14" y="193"/>
                    <a:pt x="16" y="196"/>
                  </a:cubicBezTo>
                  <a:lnTo>
                    <a:pt x="44" y="244"/>
                  </a:lnTo>
                  <a:lnTo>
                    <a:pt x="30" y="244"/>
                  </a:lnTo>
                  <a:lnTo>
                    <a:pt x="58" y="196"/>
                  </a:lnTo>
                  <a:cubicBezTo>
                    <a:pt x="60" y="193"/>
                    <a:pt x="65" y="191"/>
                    <a:pt x="69" y="194"/>
                  </a:cubicBezTo>
                  <a:cubicBezTo>
                    <a:pt x="73" y="196"/>
                    <a:pt x="74" y="201"/>
                    <a:pt x="72" y="204"/>
                  </a:cubicBez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31" name="Freeform 55"/>
            <p:cNvSpPr>
              <a:spLocks noEditPoints="1"/>
            </p:cNvSpPr>
            <p:nvPr/>
          </p:nvSpPr>
          <p:spPr bwMode="auto">
            <a:xfrm>
              <a:off x="675" y="3197"/>
              <a:ext cx="611" cy="313"/>
            </a:xfrm>
            <a:custGeom>
              <a:avLst/>
              <a:gdLst/>
              <a:ahLst/>
              <a:cxnLst>
                <a:cxn ang="0">
                  <a:pos x="932" y="16"/>
                </a:cxn>
                <a:cxn ang="0">
                  <a:pos x="37" y="16"/>
                </a:cxn>
                <a:cxn ang="0">
                  <a:pos x="45" y="8"/>
                </a:cxn>
                <a:cxn ang="0">
                  <a:pos x="45" y="423"/>
                </a:cxn>
                <a:cxn ang="0">
                  <a:pos x="37" y="431"/>
                </a:cxn>
                <a:cxn ang="0">
                  <a:pos x="29" y="423"/>
                </a:cxn>
                <a:cxn ang="0">
                  <a:pos x="29" y="8"/>
                </a:cxn>
                <a:cxn ang="0">
                  <a:pos x="37" y="0"/>
                </a:cxn>
                <a:cxn ang="0">
                  <a:pos x="932" y="0"/>
                </a:cxn>
                <a:cxn ang="0">
                  <a:pos x="940" y="8"/>
                </a:cxn>
                <a:cxn ang="0">
                  <a:pos x="932" y="16"/>
                </a:cxn>
                <a:cxn ang="0">
                  <a:pos x="72" y="379"/>
                </a:cxn>
                <a:cxn ang="0">
                  <a:pos x="37" y="439"/>
                </a:cxn>
                <a:cxn ang="0">
                  <a:pos x="3" y="379"/>
                </a:cxn>
                <a:cxn ang="0">
                  <a:pos x="5" y="368"/>
                </a:cxn>
                <a:cxn ang="0">
                  <a:pos x="16" y="371"/>
                </a:cxn>
                <a:cxn ang="0">
                  <a:pos x="44" y="419"/>
                </a:cxn>
                <a:cxn ang="0">
                  <a:pos x="31" y="419"/>
                </a:cxn>
                <a:cxn ang="0">
                  <a:pos x="59" y="371"/>
                </a:cxn>
                <a:cxn ang="0">
                  <a:pos x="69" y="368"/>
                </a:cxn>
                <a:cxn ang="0">
                  <a:pos x="72" y="379"/>
                </a:cxn>
              </a:cxnLst>
              <a:rect l="0" t="0" r="r" b="b"/>
              <a:pathLst>
                <a:path w="940" h="439">
                  <a:moveTo>
                    <a:pt x="932" y="16"/>
                  </a:moveTo>
                  <a:lnTo>
                    <a:pt x="37" y="16"/>
                  </a:lnTo>
                  <a:lnTo>
                    <a:pt x="45" y="8"/>
                  </a:lnTo>
                  <a:lnTo>
                    <a:pt x="45" y="423"/>
                  </a:lnTo>
                  <a:cubicBezTo>
                    <a:pt x="45" y="427"/>
                    <a:pt x="42" y="431"/>
                    <a:pt x="37" y="431"/>
                  </a:cubicBezTo>
                  <a:cubicBezTo>
                    <a:pt x="33" y="431"/>
                    <a:pt x="29" y="427"/>
                    <a:pt x="29" y="423"/>
                  </a:cubicBezTo>
                  <a:lnTo>
                    <a:pt x="29" y="8"/>
                  </a:lnTo>
                  <a:cubicBezTo>
                    <a:pt x="29" y="4"/>
                    <a:pt x="33" y="0"/>
                    <a:pt x="37" y="0"/>
                  </a:cubicBezTo>
                  <a:lnTo>
                    <a:pt x="932" y="0"/>
                  </a:lnTo>
                  <a:cubicBezTo>
                    <a:pt x="937" y="0"/>
                    <a:pt x="940" y="4"/>
                    <a:pt x="940" y="8"/>
                  </a:cubicBezTo>
                  <a:cubicBezTo>
                    <a:pt x="940" y="13"/>
                    <a:pt x="937" y="16"/>
                    <a:pt x="932" y="16"/>
                  </a:cubicBezTo>
                  <a:close/>
                  <a:moveTo>
                    <a:pt x="72" y="379"/>
                  </a:moveTo>
                  <a:lnTo>
                    <a:pt x="37" y="439"/>
                  </a:lnTo>
                  <a:lnTo>
                    <a:pt x="3" y="379"/>
                  </a:lnTo>
                  <a:cubicBezTo>
                    <a:pt x="0" y="375"/>
                    <a:pt x="2" y="370"/>
                    <a:pt x="5" y="368"/>
                  </a:cubicBezTo>
                  <a:cubicBezTo>
                    <a:pt x="9" y="366"/>
                    <a:pt x="14" y="367"/>
                    <a:pt x="16" y="371"/>
                  </a:cubicBezTo>
                  <a:lnTo>
                    <a:pt x="44" y="419"/>
                  </a:lnTo>
                  <a:lnTo>
                    <a:pt x="31" y="419"/>
                  </a:lnTo>
                  <a:lnTo>
                    <a:pt x="59" y="371"/>
                  </a:lnTo>
                  <a:cubicBezTo>
                    <a:pt x="61" y="367"/>
                    <a:pt x="66" y="366"/>
                    <a:pt x="69" y="368"/>
                  </a:cubicBezTo>
                  <a:cubicBezTo>
                    <a:pt x="73" y="370"/>
                    <a:pt x="75" y="375"/>
                    <a:pt x="72" y="379"/>
                  </a:cubicBez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32" name="Freeform 56"/>
            <p:cNvSpPr>
              <a:spLocks noEditPoints="1"/>
            </p:cNvSpPr>
            <p:nvPr/>
          </p:nvSpPr>
          <p:spPr bwMode="auto">
            <a:xfrm>
              <a:off x="2482" y="3197"/>
              <a:ext cx="603" cy="29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01" y="0"/>
                </a:cxn>
                <a:cxn ang="0">
                  <a:pos x="1009" y="8"/>
                </a:cxn>
                <a:cxn ang="0">
                  <a:pos x="1009" y="401"/>
                </a:cxn>
                <a:cxn ang="0">
                  <a:pos x="1001" y="409"/>
                </a:cxn>
                <a:cxn ang="0">
                  <a:pos x="993" y="401"/>
                </a:cxn>
                <a:cxn ang="0">
                  <a:pos x="993" y="8"/>
                </a:cxn>
                <a:cxn ang="0">
                  <a:pos x="1001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036" y="357"/>
                </a:cxn>
                <a:cxn ang="0">
                  <a:pos x="1001" y="417"/>
                </a:cxn>
                <a:cxn ang="0">
                  <a:pos x="967" y="357"/>
                </a:cxn>
                <a:cxn ang="0">
                  <a:pos x="969" y="347"/>
                </a:cxn>
                <a:cxn ang="0">
                  <a:pos x="980" y="349"/>
                </a:cxn>
                <a:cxn ang="0">
                  <a:pos x="1008" y="397"/>
                </a:cxn>
                <a:cxn ang="0">
                  <a:pos x="995" y="397"/>
                </a:cxn>
                <a:cxn ang="0">
                  <a:pos x="1023" y="349"/>
                </a:cxn>
                <a:cxn ang="0">
                  <a:pos x="1033" y="347"/>
                </a:cxn>
                <a:cxn ang="0">
                  <a:pos x="1036" y="357"/>
                </a:cxn>
              </a:cxnLst>
              <a:rect l="0" t="0" r="r" b="b"/>
              <a:pathLst>
                <a:path w="1039" h="417">
                  <a:moveTo>
                    <a:pt x="8" y="0"/>
                  </a:moveTo>
                  <a:lnTo>
                    <a:pt x="1001" y="0"/>
                  </a:lnTo>
                  <a:cubicBezTo>
                    <a:pt x="1006" y="0"/>
                    <a:pt x="1009" y="4"/>
                    <a:pt x="1009" y="8"/>
                  </a:cubicBezTo>
                  <a:lnTo>
                    <a:pt x="1009" y="401"/>
                  </a:lnTo>
                  <a:cubicBezTo>
                    <a:pt x="1009" y="406"/>
                    <a:pt x="1006" y="409"/>
                    <a:pt x="1001" y="409"/>
                  </a:cubicBezTo>
                  <a:cubicBezTo>
                    <a:pt x="997" y="409"/>
                    <a:pt x="993" y="406"/>
                    <a:pt x="993" y="401"/>
                  </a:cubicBezTo>
                  <a:lnTo>
                    <a:pt x="993" y="8"/>
                  </a:lnTo>
                  <a:lnTo>
                    <a:pt x="1001" y="16"/>
                  </a:ln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036" y="357"/>
                  </a:moveTo>
                  <a:lnTo>
                    <a:pt x="1001" y="417"/>
                  </a:lnTo>
                  <a:lnTo>
                    <a:pt x="967" y="357"/>
                  </a:lnTo>
                  <a:cubicBezTo>
                    <a:pt x="964" y="354"/>
                    <a:pt x="966" y="349"/>
                    <a:pt x="969" y="347"/>
                  </a:cubicBezTo>
                  <a:cubicBezTo>
                    <a:pt x="973" y="344"/>
                    <a:pt x="978" y="346"/>
                    <a:pt x="980" y="349"/>
                  </a:cubicBezTo>
                  <a:lnTo>
                    <a:pt x="1008" y="397"/>
                  </a:lnTo>
                  <a:lnTo>
                    <a:pt x="995" y="397"/>
                  </a:lnTo>
                  <a:lnTo>
                    <a:pt x="1023" y="349"/>
                  </a:lnTo>
                  <a:cubicBezTo>
                    <a:pt x="1025" y="346"/>
                    <a:pt x="1030" y="344"/>
                    <a:pt x="1033" y="347"/>
                  </a:cubicBezTo>
                  <a:cubicBezTo>
                    <a:pt x="1037" y="349"/>
                    <a:pt x="1039" y="354"/>
                    <a:pt x="1036" y="357"/>
                  </a:cubicBezTo>
                  <a:close/>
                </a:path>
              </a:pathLst>
            </a:custGeom>
            <a:solidFill>
              <a:srgbClr val="000000"/>
            </a:solidFill>
            <a:ln w="174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33" name="Rectangle 57"/>
            <p:cNvSpPr>
              <a:spLocks noChangeArrowheads="1"/>
            </p:cNvSpPr>
            <p:nvPr/>
          </p:nvSpPr>
          <p:spPr bwMode="auto">
            <a:xfrm>
              <a:off x="1314" y="1923"/>
              <a:ext cx="1063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Maximize EN with 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34" name="Rectangle 58"/>
            <p:cNvSpPr>
              <a:spLocks noChangeArrowheads="1"/>
            </p:cNvSpPr>
            <p:nvPr/>
          </p:nvSpPr>
          <p:spPr bwMode="auto">
            <a:xfrm>
              <a:off x="1314" y="2071"/>
              <a:ext cx="102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Wingdings" pitchFamily="2" charset="2"/>
                  <a:cs typeface="Arial" pitchFamily="34" charset="0"/>
                </a:rPr>
                <a:t>ü</a:t>
              </a:r>
              <a:endParaRPr lang="en-US" sz="101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35" name="Rectangle 59"/>
            <p:cNvSpPr>
              <a:spLocks noChangeArrowheads="1"/>
            </p:cNvSpPr>
            <p:nvPr/>
          </p:nvSpPr>
          <p:spPr bwMode="auto">
            <a:xfrm>
              <a:off x="1405" y="2071"/>
              <a:ext cx="912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motility agents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36" name="Rectangle 60"/>
            <p:cNvSpPr>
              <a:spLocks noChangeArrowheads="1"/>
            </p:cNvSpPr>
            <p:nvPr/>
          </p:nvSpPr>
          <p:spPr bwMode="auto">
            <a:xfrm>
              <a:off x="1314" y="2209"/>
              <a:ext cx="102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Wingdings" pitchFamily="2" charset="2"/>
                  <a:cs typeface="Arial" pitchFamily="34" charset="0"/>
                </a:rPr>
                <a:t>ü</a:t>
              </a:r>
              <a:endParaRPr lang="en-US" sz="101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37" name="Rectangle 61"/>
            <p:cNvSpPr>
              <a:spLocks noChangeArrowheads="1"/>
            </p:cNvSpPr>
            <p:nvPr/>
          </p:nvSpPr>
          <p:spPr bwMode="auto">
            <a:xfrm>
              <a:off x="1405" y="2209"/>
              <a:ext cx="1228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small bowel feeding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38" name="Rectangle 62"/>
            <p:cNvSpPr>
              <a:spLocks noChangeArrowheads="1"/>
            </p:cNvSpPr>
            <p:nvPr/>
          </p:nvSpPr>
          <p:spPr bwMode="auto">
            <a:xfrm>
              <a:off x="1314" y="2357"/>
              <a:ext cx="102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Wingdings" pitchFamily="2" charset="2"/>
                  <a:cs typeface="Arial" pitchFamily="34" charset="0"/>
                </a:rPr>
                <a:t>ü</a:t>
              </a:r>
              <a:endParaRPr lang="en-US" sz="101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39" name="Rectangle 63"/>
            <p:cNvSpPr>
              <a:spLocks noChangeArrowheads="1"/>
            </p:cNvSpPr>
            <p:nvPr/>
          </p:nvSpPr>
          <p:spPr bwMode="auto">
            <a:xfrm>
              <a:off x="1405" y="2357"/>
              <a:ext cx="1271" cy="1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protein supplements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40" name="Rectangle 64"/>
            <p:cNvSpPr>
              <a:spLocks noChangeArrowheads="1"/>
            </p:cNvSpPr>
            <p:nvPr/>
          </p:nvSpPr>
          <p:spPr bwMode="auto">
            <a:xfrm>
              <a:off x="1524" y="3024"/>
              <a:ext cx="761" cy="15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End of day 4: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41" name="Rectangle 65"/>
            <p:cNvSpPr>
              <a:spLocks noChangeArrowheads="1"/>
            </p:cNvSpPr>
            <p:nvPr/>
          </p:nvSpPr>
          <p:spPr bwMode="auto">
            <a:xfrm>
              <a:off x="1624" y="3171"/>
              <a:ext cx="610" cy="15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Tolerating 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42" name="Rectangle 66"/>
            <p:cNvSpPr>
              <a:spLocks noChangeArrowheads="1"/>
            </p:cNvSpPr>
            <p:nvPr/>
          </p:nvSpPr>
          <p:spPr bwMode="auto">
            <a:xfrm>
              <a:off x="1616" y="3319"/>
              <a:ext cx="215" cy="15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EN 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43" name="Rectangle 67"/>
            <p:cNvSpPr>
              <a:spLocks noChangeArrowheads="1"/>
            </p:cNvSpPr>
            <p:nvPr/>
          </p:nvSpPr>
          <p:spPr bwMode="auto">
            <a:xfrm>
              <a:off x="1794" y="3319"/>
              <a:ext cx="65" cy="15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cs typeface="Arial" pitchFamily="34" charset="0"/>
                </a:rPr>
                <a:t>&gt;</a:t>
              </a:r>
              <a:endParaRPr lang="en-US" sz="101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44" name="Line 68"/>
            <p:cNvSpPr>
              <a:spLocks noChangeShapeType="1"/>
            </p:cNvSpPr>
            <p:nvPr/>
          </p:nvSpPr>
          <p:spPr bwMode="auto">
            <a:xfrm>
              <a:off x="1794" y="3444"/>
              <a:ext cx="57" cy="1"/>
            </a:xfrm>
            <a:prstGeom prst="line">
              <a:avLst/>
            </a:prstGeom>
            <a:noFill/>
            <a:ln w="17463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en-CA" sz="1013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845" name="Rectangle 69"/>
            <p:cNvSpPr>
              <a:spLocks noChangeArrowheads="1"/>
            </p:cNvSpPr>
            <p:nvPr/>
          </p:nvSpPr>
          <p:spPr bwMode="auto">
            <a:xfrm>
              <a:off x="1852" y="3319"/>
              <a:ext cx="330" cy="15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80%?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46" name="Rectangle 70"/>
            <p:cNvSpPr>
              <a:spLocks noChangeArrowheads="1"/>
            </p:cNvSpPr>
            <p:nvPr/>
          </p:nvSpPr>
          <p:spPr bwMode="auto">
            <a:xfrm>
              <a:off x="971" y="367"/>
              <a:ext cx="18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  <a:cs typeface="Arial" pitchFamily="34" charset="0"/>
                </a:rPr>
                <a:t>YES</a:t>
              </a:r>
              <a:endParaRPr lang="en-US" sz="1013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47" name="Rectangle 71"/>
            <p:cNvSpPr>
              <a:spLocks noChangeArrowheads="1"/>
            </p:cNvSpPr>
            <p:nvPr/>
          </p:nvSpPr>
          <p:spPr bwMode="auto">
            <a:xfrm>
              <a:off x="2846" y="367"/>
              <a:ext cx="1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  <a:cs typeface="Arial" pitchFamily="34" charset="0"/>
                </a:rPr>
                <a:t>NO</a:t>
              </a:r>
              <a:endParaRPr lang="en-US" sz="1013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48" name="Rectangle 72"/>
            <p:cNvSpPr>
              <a:spLocks noChangeArrowheads="1"/>
            </p:cNvSpPr>
            <p:nvPr/>
          </p:nvSpPr>
          <p:spPr bwMode="auto">
            <a:xfrm>
              <a:off x="2596" y="3021"/>
              <a:ext cx="18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  <a:cs typeface="Arial" pitchFamily="34" charset="0"/>
                </a:rPr>
                <a:t>YES</a:t>
              </a:r>
              <a:endParaRPr lang="en-US" sz="1013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49" name="Rectangle 73"/>
            <p:cNvSpPr>
              <a:spLocks noChangeArrowheads="1"/>
            </p:cNvSpPr>
            <p:nvPr/>
          </p:nvSpPr>
          <p:spPr bwMode="auto">
            <a:xfrm>
              <a:off x="879" y="3021"/>
              <a:ext cx="1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>
                  <a:solidFill>
                    <a:srgbClr val="000000"/>
                  </a:solidFill>
                  <a:cs typeface="Arial" pitchFamily="34" charset="0"/>
                </a:rPr>
                <a:t>NO</a:t>
              </a:r>
              <a:endParaRPr lang="en-US" sz="1013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54" name="Rectangle 78"/>
            <p:cNvSpPr>
              <a:spLocks noChangeArrowheads="1"/>
            </p:cNvSpPr>
            <p:nvPr/>
          </p:nvSpPr>
          <p:spPr bwMode="auto">
            <a:xfrm>
              <a:off x="4046" y="3181"/>
              <a:ext cx="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55" name="Rectangle 79"/>
            <p:cNvSpPr>
              <a:spLocks noChangeArrowheads="1"/>
            </p:cNvSpPr>
            <p:nvPr/>
          </p:nvSpPr>
          <p:spPr bwMode="auto">
            <a:xfrm>
              <a:off x="4093" y="3181"/>
              <a:ext cx="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57" name="Rectangle 81"/>
            <p:cNvSpPr>
              <a:spLocks noChangeArrowheads="1"/>
            </p:cNvSpPr>
            <p:nvPr/>
          </p:nvSpPr>
          <p:spPr bwMode="auto">
            <a:xfrm>
              <a:off x="4895" y="3181"/>
              <a:ext cx="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59" name="Rectangle 83"/>
            <p:cNvSpPr>
              <a:spLocks noChangeArrowheads="1"/>
            </p:cNvSpPr>
            <p:nvPr/>
          </p:nvSpPr>
          <p:spPr bwMode="auto">
            <a:xfrm>
              <a:off x="4997" y="3331"/>
              <a:ext cx="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63" name="Rectangle 87"/>
            <p:cNvSpPr>
              <a:spLocks noChangeArrowheads="1"/>
            </p:cNvSpPr>
            <p:nvPr/>
          </p:nvSpPr>
          <p:spPr bwMode="auto">
            <a:xfrm>
              <a:off x="4046" y="3479"/>
              <a:ext cx="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69" name="Rectangle 93"/>
            <p:cNvSpPr>
              <a:spLocks noChangeArrowheads="1"/>
            </p:cNvSpPr>
            <p:nvPr/>
          </p:nvSpPr>
          <p:spPr bwMode="auto">
            <a:xfrm>
              <a:off x="5100" y="3616"/>
              <a:ext cx="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71" name="Rectangle 95"/>
            <p:cNvSpPr>
              <a:spLocks noChangeArrowheads="1"/>
            </p:cNvSpPr>
            <p:nvPr/>
          </p:nvSpPr>
          <p:spPr bwMode="auto">
            <a:xfrm>
              <a:off x="4046" y="3765"/>
              <a:ext cx="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73" name="Rectangle 97"/>
            <p:cNvSpPr>
              <a:spLocks noChangeArrowheads="1"/>
            </p:cNvSpPr>
            <p:nvPr/>
          </p:nvSpPr>
          <p:spPr bwMode="auto">
            <a:xfrm>
              <a:off x="4871" y="3765"/>
              <a:ext cx="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76" name="Rectangle 100"/>
            <p:cNvSpPr>
              <a:spLocks noChangeArrowheads="1"/>
            </p:cNvSpPr>
            <p:nvPr/>
          </p:nvSpPr>
          <p:spPr bwMode="auto">
            <a:xfrm>
              <a:off x="4997" y="3915"/>
              <a:ext cx="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78" name="Rectangle 102"/>
            <p:cNvSpPr>
              <a:spLocks noChangeArrowheads="1"/>
            </p:cNvSpPr>
            <p:nvPr/>
          </p:nvSpPr>
          <p:spPr bwMode="auto">
            <a:xfrm>
              <a:off x="5055" y="3915"/>
              <a:ext cx="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75882" name="Rectangle 106"/>
            <p:cNvSpPr>
              <a:spLocks noChangeArrowheads="1"/>
            </p:cNvSpPr>
            <p:nvPr/>
          </p:nvSpPr>
          <p:spPr bwMode="auto">
            <a:xfrm>
              <a:off x="2276" y="3525"/>
              <a:ext cx="1788" cy="1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Good job! Continue monitoring 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  <p:sp>
          <p:nvSpPr>
            <p:cNvPr id="75883" name="Rectangle 107"/>
            <p:cNvSpPr>
              <a:spLocks noChangeArrowheads="1"/>
            </p:cNvSpPr>
            <p:nvPr/>
          </p:nvSpPr>
          <p:spPr bwMode="auto">
            <a:xfrm>
              <a:off x="2526" y="3673"/>
              <a:ext cx="1192" cy="15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chemeClr val="bg1"/>
                  </a:solidFill>
                  <a:latin typeface="Arial Regular"/>
                  <a:cs typeface="Arial" pitchFamily="34" charset="0"/>
                </a:rPr>
                <a:t>nutritional adequacy!</a:t>
              </a:r>
              <a:endParaRPr lang="en-US" sz="1013" dirty="0">
                <a:solidFill>
                  <a:schemeClr val="bg1"/>
                </a:solidFill>
                <a:latin typeface="Arial Regular"/>
                <a:cs typeface="Arial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659797" y="1037966"/>
            <a:ext cx="458444" cy="24820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013" b="1" dirty="0">
                <a:solidFill>
                  <a:schemeClr val="bg1"/>
                </a:solidFill>
                <a:latin typeface="Arial Regular"/>
                <a:cs typeface="Arial" charset="0"/>
              </a:rPr>
              <a:t>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70248"/>
            <a:ext cx="7953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b="1" dirty="0">
                <a:solidFill>
                  <a:schemeClr val="bg1"/>
                </a:solidFill>
                <a:latin typeface="Arial Regular"/>
                <a:cs typeface="Arial" charset="0"/>
              </a:rPr>
              <a:t>Start PEP </a:t>
            </a:r>
            <a:r>
              <a:rPr lang="en-CA" sz="2400" b="1" dirty="0" err="1">
                <a:solidFill>
                  <a:schemeClr val="bg1"/>
                </a:solidFill>
                <a:latin typeface="Arial Regular"/>
                <a:cs typeface="Arial" charset="0"/>
              </a:rPr>
              <a:t>uP</a:t>
            </a:r>
            <a:r>
              <a:rPr lang="en-CA" sz="2400" b="1" dirty="0">
                <a:solidFill>
                  <a:schemeClr val="bg1"/>
                </a:solidFill>
                <a:latin typeface="Arial Regular"/>
                <a:cs typeface="Arial" charset="0"/>
              </a:rPr>
              <a:t> Protocol in all Patients within 24-48 hrs of Admission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0631" y="4627961"/>
            <a:ext cx="3569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dirty="0">
                <a:solidFill>
                  <a:srgbClr val="44546A"/>
                </a:solidFill>
                <a:cs typeface="Arial" charset="0"/>
              </a:rPr>
              <a:t>Heyland, Right here, Right now!</a:t>
            </a:r>
          </a:p>
        </p:txBody>
      </p:sp>
    </p:spTree>
    <p:extLst>
      <p:ext uri="{BB962C8B-B14F-4D97-AF65-F5344CB8AC3E}">
        <p14:creationId xmlns:p14="http://schemas.microsoft.com/office/powerpoint/2010/main" val="21613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142874" y="25597"/>
            <a:ext cx="7686675" cy="857250"/>
          </a:xfrm>
        </p:spPr>
        <p:txBody>
          <a:bodyPr/>
          <a:lstStyle/>
          <a:p>
            <a:r>
              <a:rPr lang="en-CA" altLang="en-US" sz="2400" dirty="0">
                <a:latin typeface="Arial Regular"/>
              </a:rPr>
              <a:t>Who might benefit the most from nutrition therapy?</a:t>
            </a:r>
            <a:endParaRPr lang="en-CA" altLang="en-US" dirty="0">
              <a:latin typeface="Arial Regular"/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96491" y="975122"/>
            <a:ext cx="6115050" cy="3371850"/>
          </a:xfrm>
        </p:spPr>
        <p:txBody>
          <a:bodyPr/>
          <a:lstStyle/>
          <a:p>
            <a:r>
              <a:rPr lang="en-CA" altLang="en-US" dirty="0"/>
              <a:t>Clinical</a:t>
            </a:r>
          </a:p>
          <a:p>
            <a:pPr lvl="1"/>
            <a:r>
              <a:rPr lang="en-CA" altLang="en-US" dirty="0"/>
              <a:t>BMI</a:t>
            </a:r>
          </a:p>
          <a:p>
            <a:pPr lvl="1"/>
            <a:r>
              <a:rPr lang="en-CA" altLang="en-US" dirty="0"/>
              <a:t>Projected long length of stay</a:t>
            </a:r>
          </a:p>
          <a:p>
            <a:pPr lvl="1"/>
            <a:r>
              <a:rPr lang="en-CA" altLang="en-US" dirty="0"/>
              <a:t>Nutritional history variables</a:t>
            </a:r>
          </a:p>
          <a:p>
            <a:r>
              <a:rPr lang="en-CA" altLang="en-US" dirty="0"/>
              <a:t>High NUTRIC Score</a:t>
            </a:r>
          </a:p>
          <a:p>
            <a:r>
              <a:rPr lang="en-CA" altLang="en-US" dirty="0"/>
              <a:t>Low NUTRIC with risk factors</a:t>
            </a:r>
          </a:p>
          <a:p>
            <a:r>
              <a:rPr lang="en-CA" altLang="en-US" dirty="0"/>
              <a:t>Sarcopenia</a:t>
            </a:r>
          </a:p>
          <a:p>
            <a:pPr lvl="1"/>
            <a:r>
              <a:rPr lang="en-CA" altLang="en-US" dirty="0"/>
              <a:t>CT vs. bedside US</a:t>
            </a:r>
          </a:p>
          <a:p>
            <a:pPr lvl="1"/>
            <a:r>
              <a:rPr lang="en-CA" altLang="en-US" dirty="0"/>
              <a:t>Frailty measures</a:t>
            </a:r>
          </a:p>
          <a:p>
            <a:r>
              <a:rPr lang="en-CA" altLang="en-US" dirty="0"/>
              <a:t>Others?</a:t>
            </a:r>
          </a:p>
        </p:txBody>
      </p:sp>
      <p:pic>
        <p:nvPicPr>
          <p:cNvPr id="4" name="Picture 2" descr="Muscle 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9" b="23534"/>
          <a:stretch>
            <a:fillRect/>
          </a:stretch>
        </p:blipFill>
        <p:spPr bwMode="auto">
          <a:xfrm>
            <a:off x="5325070" y="1759150"/>
            <a:ext cx="1976438" cy="15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9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960" y="2395500"/>
            <a:ext cx="5829300" cy="18242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Point prevalence survey of nutrition practices in ICU’s around the world conducted Jan. 27, 2007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Enrolled 2772 patients from 158 ICU’s over 5 continents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Included ventilated adult patients who remained in ICU </a:t>
            </a:r>
            <a:r>
              <a:rPr lang="en-US" altLang="en-US" dirty="0">
                <a:cs typeface="Arial" panose="020B0604020202020204" pitchFamily="34" charset="0"/>
              </a:rPr>
              <a:t>&gt;72 hours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7" y="0"/>
            <a:ext cx="6787295" cy="193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724" y="4378523"/>
            <a:ext cx="7911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Alberda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 et al.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Intensive Care Med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2009;35(10):1728-37.</a:t>
            </a:r>
          </a:p>
        </p:txBody>
      </p:sp>
    </p:spTree>
    <p:extLst>
      <p:ext uri="{BB962C8B-B14F-4D97-AF65-F5344CB8AC3E}">
        <p14:creationId xmlns:p14="http://schemas.microsoft.com/office/powerpoint/2010/main" val="32452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343400" y="4457698"/>
            <a:ext cx="457200" cy="365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4" y="256854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Regular"/>
              </a:rPr>
              <a:t>Relationship of Protein/Caloric Intake, 60 day Mortality and BMI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624476150"/>
              </p:ext>
            </p:extLst>
          </p:nvPr>
        </p:nvGraphicFramePr>
        <p:xfrm>
          <a:off x="638174" y="957942"/>
          <a:ext cx="8324851" cy="386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08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7" y="946548"/>
            <a:ext cx="5843588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242031" y="4608186"/>
            <a:ext cx="4316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dirty="0" err="1">
                <a:latin typeface="Arial Regular"/>
              </a:rPr>
              <a:t>Faisy</a:t>
            </a:r>
            <a:r>
              <a:rPr lang="en-CA" altLang="en-US" sz="1200" dirty="0">
                <a:latin typeface="Arial Regular"/>
              </a:rPr>
              <a:t> C et al. </a:t>
            </a:r>
            <a:r>
              <a:rPr lang="en-CA" altLang="en-US" sz="1200" i="1" dirty="0">
                <a:latin typeface="Arial Regular"/>
              </a:rPr>
              <a:t>Br J </a:t>
            </a:r>
            <a:r>
              <a:rPr lang="en-CA" altLang="en-US" sz="1200" i="1" dirty="0" err="1">
                <a:latin typeface="Arial Regular"/>
              </a:rPr>
              <a:t>Nutr</a:t>
            </a:r>
            <a:r>
              <a:rPr lang="en-CA" altLang="en-US" sz="1200" i="1" dirty="0">
                <a:latin typeface="Arial Regular"/>
              </a:rPr>
              <a:t>.</a:t>
            </a:r>
            <a:r>
              <a:rPr lang="en-CA" altLang="en-US" sz="1200" dirty="0">
                <a:latin typeface="Arial Regular"/>
              </a:rPr>
              <a:t> 2009;101(7):1079-1087.</a:t>
            </a: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70" y="1568054"/>
            <a:ext cx="3836195" cy="290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7"/>
          <p:cNvSpPr txBox="1">
            <a:spLocks noChangeArrowheads="1"/>
          </p:cNvSpPr>
          <p:nvPr/>
        </p:nvSpPr>
        <p:spPr bwMode="auto">
          <a:xfrm>
            <a:off x="107157" y="280130"/>
            <a:ext cx="8525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000" b="1" dirty="0">
                <a:solidFill>
                  <a:schemeClr val="bg1"/>
                </a:solidFill>
                <a:latin typeface="Arial Regular"/>
              </a:rPr>
              <a:t>Mechanically </a:t>
            </a:r>
            <a:r>
              <a:rPr lang="en-CA" altLang="en-US" sz="2000" b="1" dirty="0" err="1">
                <a:solidFill>
                  <a:schemeClr val="bg1"/>
                </a:solidFill>
                <a:latin typeface="Arial Regular"/>
              </a:rPr>
              <a:t>Vent’d</a:t>
            </a:r>
            <a:r>
              <a:rPr lang="en-CA" altLang="en-US" sz="2000" b="1" dirty="0">
                <a:solidFill>
                  <a:schemeClr val="bg1"/>
                </a:solidFill>
                <a:latin typeface="Arial Regular"/>
              </a:rPr>
              <a:t> Patients &gt;7 days (average ICU LOS 28 days)</a:t>
            </a:r>
          </a:p>
        </p:txBody>
      </p:sp>
    </p:spTree>
    <p:extLst>
      <p:ext uri="{BB962C8B-B14F-4D97-AF65-F5344CB8AC3E}">
        <p14:creationId xmlns:p14="http://schemas.microsoft.com/office/powerpoint/2010/main" val="37270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4"/>
          <p:cNvSpPr txBox="1">
            <a:spLocks noChangeArrowheads="1"/>
          </p:cNvSpPr>
          <p:nvPr/>
        </p:nvSpPr>
        <p:spPr bwMode="auto">
          <a:xfrm>
            <a:off x="305382" y="69060"/>
            <a:ext cx="86086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dirty="0">
                <a:solidFill>
                  <a:schemeClr val="bg1"/>
                </a:solidFill>
                <a:latin typeface="Arial Regular"/>
                <a:cs typeface="Arial" panose="020B0604020202020204" pitchFamily="34" charset="0"/>
              </a:rPr>
              <a:t>How do we figure out who will benefit the most from nutrition therapy?</a:t>
            </a:r>
          </a:p>
        </p:txBody>
      </p:sp>
      <p:pic>
        <p:nvPicPr>
          <p:cNvPr id="9" name="Picture 8" descr="Chubby-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3651" y="1321195"/>
            <a:ext cx="4910235" cy="302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63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1|14.3"/>
</p:tagLst>
</file>

<file path=ppt/theme/theme1.xml><?xml version="1.0" encoding="utf-8"?>
<a:theme xmlns:a="http://schemas.openxmlformats.org/drawingml/2006/main" name="CNW 2017 Slide Template">
  <a:themeElements>
    <a:clrScheme name="Custom 103">
      <a:dk1>
        <a:srgbClr val="0C2A40"/>
      </a:dk1>
      <a:lt1>
        <a:srgbClr val="FFFFFF"/>
      </a:lt1>
      <a:dk2>
        <a:srgbClr val="0C2A40"/>
      </a:dk2>
      <a:lt2>
        <a:srgbClr val="FFFFFF"/>
      </a:lt2>
      <a:accent1>
        <a:srgbClr val="106041"/>
      </a:accent1>
      <a:accent2>
        <a:srgbClr val="113F66"/>
      </a:accent2>
      <a:accent3>
        <a:srgbClr val="0096FF"/>
      </a:accent3>
      <a:accent4>
        <a:srgbClr val="4E8F00"/>
      </a:accent4>
      <a:accent5>
        <a:srgbClr val="0432FF"/>
      </a:accent5>
      <a:accent6>
        <a:srgbClr val="005392"/>
      </a:accent6>
      <a:hlink>
        <a:srgbClr val="0C2A40"/>
      </a:hlink>
      <a:folHlink>
        <a:srgbClr val="0C2A4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NW 2017 Slide Template.pptx" id="{533B3A1E-8ED6-974D-BB28-589AF02066E8}" vid="{E9D4DDB8-C0F4-9741-BDB9-282F7D59D9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0000"/>
    </a:accent1>
    <a:accent2>
      <a:srgbClr val="00FFFF"/>
    </a:accent2>
    <a:accent3>
      <a:srgbClr val="AAAAFF"/>
    </a:accent3>
    <a:accent4>
      <a:srgbClr val="DADADA"/>
    </a:accent4>
    <a:accent5>
      <a:srgbClr val="FFA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CNW 2017 Slide Template</Template>
  <TotalTime>1482</TotalTime>
  <Words>4160</Words>
  <Application>Microsoft Office PowerPoint</Application>
  <PresentationFormat>On-screen Show (16:9)</PresentationFormat>
  <Paragraphs>918</Paragraphs>
  <Slides>53</Slides>
  <Notes>17</Notes>
  <HiddenSlides>6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MS PGothic</vt:lpstr>
      <vt:lpstr>MS PGothic</vt:lpstr>
      <vt:lpstr>SimSun</vt:lpstr>
      <vt:lpstr>.AppleSystemUIFont</vt:lpstr>
      <vt:lpstr>Arial</vt:lpstr>
      <vt:lpstr>Arial Narrow</vt:lpstr>
      <vt:lpstr>Arial Regular</vt:lpstr>
      <vt:lpstr>Avenir Next Condensed</vt:lpstr>
      <vt:lpstr>Britannic Bold</vt:lpstr>
      <vt:lpstr>Calibri</vt:lpstr>
      <vt:lpstr>Gill Sans Light</vt:lpstr>
      <vt:lpstr>MS Mincho</vt:lpstr>
      <vt:lpstr>Tahoma</vt:lpstr>
      <vt:lpstr>Times New Roman</vt:lpstr>
      <vt:lpstr>Wingdings</vt:lpstr>
      <vt:lpstr>CNW 2017 Slide Template</vt:lpstr>
      <vt:lpstr>Document</vt:lpstr>
      <vt:lpstr>PowerPoint Presentation</vt:lpstr>
      <vt:lpstr>Nutrition Risk Assessment in  Critically Ill Patients!</vt:lpstr>
      <vt:lpstr>ICU patients are not all created equal…should we expect the impact of nutrition therapy to be the same across all patients?</vt:lpstr>
      <vt:lpstr>PowerPoint Presentation</vt:lpstr>
      <vt:lpstr>Who might benefit the most from nutrition therapy?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Subjective global assessment?</vt:lpstr>
      <vt:lpstr>PowerPoint Presentation</vt:lpstr>
      <vt:lpstr>PowerPoint Presentation</vt:lpstr>
      <vt:lpstr>PowerPoint Presentation</vt:lpstr>
      <vt:lpstr>PowerPoint Presentation</vt:lpstr>
      <vt:lpstr>The Development of the NUTrition Risk in the Critically Ill Score (NUTRIC Score)</vt:lpstr>
      <vt:lpstr>What are the nutritional risk factors associated with clinical outcomes? (validation of our candidate variables)</vt:lpstr>
      <vt:lpstr>The Development of the NUTrition Risk in the Critically Ill Score (NUTRIC Score)  </vt:lpstr>
      <vt:lpstr>The Validation of the NUTrition Risk in the Critically Ill Score (NUTRIC Score)  </vt:lpstr>
      <vt:lpstr>The Validation of the NUTrition Risk in the Critically Ill Score (NUTRIC Score) </vt:lpstr>
      <vt:lpstr>The Validation of the NUTrition Risk in the Critically Ill Score (NUTRIC Score)  </vt:lpstr>
      <vt:lpstr>Further Validation of the “Modified NUTRIC” Nutritional Risk Assessment Tool </vt:lpstr>
      <vt:lpstr>NUTRIC Score Performs the Same Whether Patient had EFI or Not</vt:lpstr>
      <vt:lpstr>Validation of NUTRIC Score in Large International Database   &gt;2800 patients from &gt;200 ICUs</vt:lpstr>
      <vt:lpstr>The Validation of the NUTrition Risk in the Critically Ill Score (NUTRIC Score)  </vt:lpstr>
      <vt:lpstr>Results of TOP UP Pilot Trial A RCT of supplemental PN in low and high BMI ICU patients</vt:lpstr>
      <vt:lpstr>PowerPoint Presentation</vt:lpstr>
      <vt:lpstr>Are all low NUTRIC score patients the same?  The Impact of Optimal Nutrition Intake in Low NUTRIC Patient Subgroups</vt:lpstr>
      <vt:lpstr>Are all low NUTRIC score patients the same?  The Impact of Optimal Nutrition Intake in Low NUTRIC Patient Subgroups</vt:lpstr>
      <vt:lpstr>Association Between Nutrition Intake and SF-36 by Baseline NUTRIC Score in Patients Ventilated in ICU for &gt; 8 Days </vt:lpstr>
      <vt:lpstr>PowerPoint Presentation</vt:lpstr>
      <vt:lpstr>Do all ICU patients benefit the same from the point of view of their physical recovery?</vt:lpstr>
      <vt:lpstr>Who might benefit the most from nutrition therapy?</vt:lpstr>
      <vt:lpstr>PowerPoint Presentation</vt:lpstr>
      <vt:lpstr>Skeletal Muscle is Related to Mortality in Critical Illness</vt:lpstr>
      <vt:lpstr>ICU Expedient Method</vt:lpstr>
      <vt:lpstr>VALIDation of bedside Ultrasound of Muscle layer thickness of the quadriceps in the critically ill patient: The VALIDUM Study </vt:lpstr>
      <vt:lpstr>Study Design and Population</vt:lpstr>
      <vt:lpstr>Participant Characteristics (n=149)</vt:lpstr>
      <vt:lpstr>Reliability Results</vt:lpstr>
      <vt:lpstr>Descriptive Summary of CT Skeletal Muscle Mass and QMLT by Sex and Age</vt:lpstr>
      <vt:lpstr>Association Between CT Skeletal Muscle CSA and US QMLT</vt:lpstr>
      <vt:lpstr>Ability of QMLT to Predict Low CT Skeletal Muscle Index and CSA by Logistic Regression</vt:lpstr>
      <vt:lpstr>Relationship between Sarcopenia and Frailty</vt:lpstr>
      <vt:lpstr>Clinical Frailty Scale</vt:lpstr>
      <vt:lpstr>PowerPoint Presentation</vt:lpstr>
      <vt:lpstr>Current Practice Results of 2014 INS</vt:lpstr>
      <vt:lpstr>Current Practice Results of 2014 INS</vt:lpstr>
      <vt:lpstr>Current Practice Results of 2014 INS</vt:lpstr>
      <vt:lpstr>Is current practice providing adequate amounts of protein to critically ill patients? Particularly to ‘high-risk patients?</vt:lpstr>
      <vt:lpstr>PowerPoint Presentation</vt:lpstr>
      <vt:lpstr>Who might benefit the most from nutrition therapy?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Laurie Morgan-Ross</dc:creator>
  <cp:keywords/>
  <dc:description/>
  <cp:lastModifiedBy>Daren Heyland</cp:lastModifiedBy>
  <cp:revision>200</cp:revision>
  <dcterms:created xsi:type="dcterms:W3CDTF">2016-04-06T17:05:16Z</dcterms:created>
  <dcterms:modified xsi:type="dcterms:W3CDTF">2017-02-20T04:24:03Z</dcterms:modified>
  <cp:category/>
</cp:coreProperties>
</file>