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09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6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06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9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3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1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60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38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7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34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2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42FB6-0075-004B-A63B-1896317FB041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9A4E-13B9-1840-BB79-21FD801C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1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064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007877"/>
            <a:ext cx="8458200" cy="3338971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charset="0"/>
              <a:buNone/>
            </a:pPr>
            <a:r>
              <a:rPr lang="en-US" sz="35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TROPHIC  FEEDING:  </a:t>
            </a:r>
          </a:p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Start </a:t>
            </a: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 semi-elemental formula</a:t>
            </a:r>
            <a:endParaRPr lang="en-US" sz="3500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at </a:t>
            </a: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10 mL/h. </a:t>
            </a:r>
          </a:p>
          <a:p>
            <a:pPr algn="ctr" eaLnBrk="1" hangingPunct="1">
              <a:buFont typeface="Wingdings 2" charset="0"/>
              <a:buNone/>
            </a:pPr>
            <a:endParaRPr lang="en-US" sz="3500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2500" b="1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Do not </a:t>
            </a:r>
            <a:r>
              <a:rPr lang="en-US" sz="2500" b="1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monitor</a:t>
            </a:r>
          </a:p>
          <a:p>
            <a:pPr algn="ctr" eaLnBrk="1" hangingPunct="1">
              <a:buFont typeface="Wingdings 2" charset="0"/>
              <a:buNone/>
            </a:pPr>
            <a:r>
              <a:rPr lang="en-US" sz="2500" b="1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500" b="1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gastric residual volumes.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5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0924"/>
            <a:ext cx="8229600" cy="45720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DON</a:t>
            </a:r>
            <a:r>
              <a:rPr lang="en-CA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 FORGET </a:t>
            </a:r>
          </a:p>
          <a:p>
            <a:pPr algn="ctr" eaLnBrk="1" hangingPunct="1">
              <a:buFont typeface="Wingdings 2" charset="0"/>
              <a:buNone/>
            </a:pPr>
            <a:r>
              <a:rPr lang="en-US" altLang="ja-JP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to </a:t>
            </a:r>
            <a:r>
              <a:rPr lang="en-US" altLang="ja-JP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use the Gastric Feeding Flow Chart </a:t>
            </a:r>
            <a:r>
              <a:rPr lang="en-US" altLang="ja-JP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to help follow the protocol for gastric residual volumes!</a:t>
            </a:r>
            <a:endParaRPr lang="en-US" sz="3500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9321"/>
            <a:ext cx="8229600" cy="143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US" sz="40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Volume-Based Feeding: </a:t>
            </a:r>
          </a:p>
          <a:p>
            <a:pPr>
              <a:buFont typeface="Wingdings 2" charset="0"/>
              <a:buNone/>
            </a:pPr>
            <a:endParaRPr lang="en-US" sz="3000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>
              <a:buFont typeface="Wingdings 2" charset="0"/>
              <a:buNone/>
            </a:pPr>
            <a:r>
              <a:rPr lang="en-US" sz="30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Remember not to reduce rate of enteral feeding unless the gastric residual volume is &gt;300 ml</a:t>
            </a:r>
            <a:endParaRPr lang="en-US" sz="3000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599" y="2564089"/>
            <a:ext cx="5580441" cy="1927779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 2" charset="0"/>
              <a:buNone/>
            </a:pP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All patients </a:t>
            </a:r>
            <a:r>
              <a:rPr lang="en-US" sz="3500" u="sng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start </a:t>
            </a: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on</a:t>
            </a:r>
          </a:p>
          <a:p>
            <a:pPr algn="ctr" eaLnBrk="1" hangingPunct="1">
              <a:buFont typeface="Wingdings 2" charset="0"/>
              <a:buNone/>
            </a:pPr>
            <a:r>
              <a:rPr lang="en-US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5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 semi-elemental formula</a:t>
            </a:r>
            <a:endParaRPr lang="en-US" sz="3500" b="1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2600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(may reassess if needed) </a:t>
            </a:r>
            <a:endParaRPr lang="en-US" sz="2600" i="1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pic>
        <p:nvPicPr>
          <p:cNvPr id="9" name="Picture 8" descr="3300521_Pep1,5_Van_Tetra_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938" y="1950613"/>
            <a:ext cx="1708650" cy="3395812"/>
          </a:xfrm>
          <a:prstGeom prst="rect">
            <a:avLst/>
          </a:prstGeom>
        </p:spPr>
      </p:pic>
      <p:pic>
        <p:nvPicPr>
          <p:cNvPr id="9220" name="Picture 4" descr="http://totalcarerx.com/images/thumbs/0192156.jpe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322002" y="2127357"/>
            <a:ext cx="126873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4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92473"/>
            <a:ext cx="8229600" cy="28801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endParaRPr lang="en-US" sz="5400" dirty="0">
              <a:solidFill>
                <a:srgbClr val="000076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5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LOOSE STOOLS?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endParaRPr lang="en-US" sz="3500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5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Don</a:t>
            </a:r>
            <a:r>
              <a:rPr lang="en-CA" sz="35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altLang="ja-JP" sz="35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 forget to use the study </a:t>
            </a:r>
            <a:r>
              <a:rPr lang="en-US" altLang="ja-JP" sz="3500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altLang="ja-JP" sz="3500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altLang="ja-JP" sz="3500" i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diarrhea </a:t>
            </a:r>
            <a:r>
              <a:rPr lang="en-US" altLang="ja-JP" sz="35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guideline </a:t>
            </a:r>
            <a:endParaRPr lang="en-US" sz="3500" i="1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2716"/>
            <a:ext cx="8229600" cy="178197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8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All patients start on </a:t>
            </a:r>
            <a:endParaRPr lang="en-US" sz="3800" b="1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8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Metoclopramide</a:t>
            </a:r>
            <a:r>
              <a:rPr lang="en-US" sz="38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…</a:t>
            </a:r>
          </a:p>
          <a:p>
            <a:pPr algn="ctr" eaLnBrk="1" hangingPunct="1">
              <a:lnSpc>
                <a:spcPct val="140000"/>
              </a:lnSpc>
              <a:buFont typeface="Wingdings 2" charset="0"/>
              <a:buNone/>
            </a:pP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5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but reassess the need daily!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3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pic>
        <p:nvPicPr>
          <p:cNvPr id="9" name="Picture 8" descr="1633_Beneprotei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6346" y="3543659"/>
            <a:ext cx="2657653" cy="19926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073" y="1828800"/>
            <a:ext cx="7481455" cy="3282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0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AVOID THE PROTEIN DEFICIT!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0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All </a:t>
            </a:r>
            <a:r>
              <a:rPr lang="en-US" sz="30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patients start </a:t>
            </a:r>
            <a:endParaRPr lang="en-US" sz="3000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000" dirty="0" err="1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Beneprotein</a:t>
            </a:r>
            <a:r>
              <a:rPr lang="en-US" sz="3000" baseline="300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®</a:t>
            </a:r>
            <a:r>
              <a:rPr lang="en-US" sz="30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30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on Day 1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endParaRPr lang="en-US" sz="3000" dirty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0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2 packets mixed in 120 ml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sz="3000" i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 sterile water bid</a:t>
            </a:r>
          </a:p>
        </p:txBody>
      </p:sp>
    </p:spTree>
    <p:extLst>
      <p:ext uri="{BB962C8B-B14F-4D97-AF65-F5344CB8AC3E}">
        <p14:creationId xmlns:p14="http://schemas.microsoft.com/office/powerpoint/2010/main" xmlns="" val="6153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2475"/>
            <a:ext cx="8229600" cy="241493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Spread the good news!</a:t>
            </a:r>
          </a:p>
          <a:p>
            <a:pPr algn="ctr" eaLnBrk="1" hangingPunct="1">
              <a:buFont typeface="Wingdings 2" charset="0"/>
              <a:buNone/>
            </a:pP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Report on nutritional adequacy </a:t>
            </a:r>
            <a:endParaRPr lang="en-US" sz="3500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at </a:t>
            </a: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rounds each day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65252_161722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282" y="3371180"/>
            <a:ext cx="3490395" cy="23207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260956"/>
            <a:ext cx="8229600" cy="2160561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charset="0"/>
              <a:buNone/>
            </a:pPr>
            <a:r>
              <a:rPr lang="en-US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Remember </a:t>
            </a:r>
            <a:r>
              <a:rPr lang="en-US" sz="3500" b="1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to </a:t>
            </a:r>
            <a:r>
              <a:rPr lang="en-US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fill in the reason </a:t>
            </a:r>
            <a:endParaRPr lang="en-US" sz="3500" b="1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for </a:t>
            </a: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NPO status </a:t>
            </a:r>
            <a:endParaRPr lang="en-US" sz="3500" dirty="0" smtClean="0">
              <a:solidFill>
                <a:srgbClr val="000076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sz="3500" dirty="0" smtClean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on </a:t>
            </a:r>
            <a:r>
              <a:rPr lang="en-US" sz="3500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the </a:t>
            </a:r>
            <a:r>
              <a:rPr lang="en-US" sz="3500" b="1" dirty="0">
                <a:solidFill>
                  <a:srgbClr val="000076"/>
                </a:solidFill>
                <a:latin typeface="Arial"/>
                <a:ea typeface="ＭＳ Ｐゴシック" charset="0"/>
                <a:cs typeface="Arial"/>
              </a:rPr>
              <a:t>enteral order form</a:t>
            </a:r>
          </a:p>
        </p:txBody>
      </p:sp>
    </p:spTree>
    <p:extLst>
      <p:ext uri="{BB962C8B-B14F-4D97-AF65-F5344CB8AC3E}">
        <p14:creationId xmlns:p14="http://schemas.microsoft.com/office/powerpoint/2010/main" xmlns="" val="35160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DIO MANAGER C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7658" y="3141375"/>
            <a:ext cx="1647090" cy="165039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64676"/>
            <a:ext cx="8229600" cy="2743135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2" charset="2"/>
              <a:buNone/>
              <a:defRPr/>
            </a:pPr>
            <a:r>
              <a:rPr lang="en-US" sz="3000" b="1" dirty="0" smtClean="0">
                <a:solidFill>
                  <a:srgbClr val="000076"/>
                </a:solidFill>
                <a:latin typeface="Arial"/>
                <a:cs typeface="Arial"/>
              </a:rPr>
              <a:t>Good enteral feeding practice </a:t>
            </a:r>
          </a:p>
          <a:p>
            <a:pPr algn="ctr" eaLnBrk="1" hangingPunct="1">
              <a:buFont typeface="Wingdings 2" charset="2"/>
              <a:buNone/>
              <a:defRPr/>
            </a:pP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means </a:t>
            </a:r>
            <a:r>
              <a:rPr lang="en-US" sz="3000" b="1" dirty="0" smtClean="0">
                <a:solidFill>
                  <a:srgbClr val="000076"/>
                </a:solidFill>
                <a:latin typeface="Arial"/>
                <a:cs typeface="Arial"/>
              </a:rPr>
              <a:t>thinking ahead</a:t>
            </a: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!</a:t>
            </a:r>
          </a:p>
          <a:p>
            <a:pPr lvl="8" algn="ctr">
              <a:defRPr/>
            </a:pPr>
            <a:endParaRPr lang="en-US" sz="3000" dirty="0" smtClean="0">
              <a:solidFill>
                <a:srgbClr val="000076"/>
              </a:solidFill>
              <a:latin typeface="Arial"/>
              <a:cs typeface="Arial"/>
            </a:endParaRPr>
          </a:p>
          <a:p>
            <a:pPr algn="ctr" eaLnBrk="1" hangingPunct="1">
              <a:buFont typeface="Wingdings 2" charset="2"/>
              <a:buNone/>
              <a:defRPr/>
            </a:pP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DON’T FORGET </a:t>
            </a:r>
          </a:p>
          <a:p>
            <a:pPr algn="ctr" eaLnBrk="1" hangingPunct="1">
              <a:buFont typeface="Wingdings 2" charset="2"/>
              <a:buNone/>
              <a:defRPr/>
            </a:pP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to </a:t>
            </a:r>
            <a:r>
              <a:rPr lang="en-US" sz="3000" b="1" dirty="0" smtClean="0">
                <a:solidFill>
                  <a:srgbClr val="000076"/>
                </a:solidFill>
                <a:latin typeface="Arial"/>
                <a:cs typeface="Arial"/>
              </a:rPr>
              <a:t>account for held hours</a:t>
            </a: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 </a:t>
            </a:r>
          </a:p>
          <a:p>
            <a:pPr algn="ctr" eaLnBrk="1" hangingPunct="1">
              <a:buFont typeface="Wingdings 2" charset="2"/>
              <a:buNone/>
              <a:defRPr/>
            </a:pPr>
            <a:r>
              <a:rPr lang="en-US" sz="3000" dirty="0" smtClean="0">
                <a:solidFill>
                  <a:srgbClr val="000076"/>
                </a:solidFill>
                <a:latin typeface="Arial"/>
                <a:cs typeface="Arial"/>
              </a:rPr>
              <a:t>in your feeding rate calculation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5926"/>
            <a:ext cx="9144000" cy="1210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82B402"/>
                </a:solidFill>
                <a:latin typeface="Arial"/>
                <a:cs typeface="Arial"/>
              </a:rPr>
              <a:t>PEPuP</a:t>
            </a:r>
            <a:r>
              <a:rPr lang="en-US" sz="6000" b="1" dirty="0" smtClean="0">
                <a:solidFill>
                  <a:srgbClr val="82B402"/>
                </a:solidFill>
                <a:latin typeface="Arial"/>
                <a:cs typeface="Arial"/>
              </a:rPr>
              <a:t> POINTERS</a:t>
            </a:r>
            <a:endParaRPr lang="en-US" sz="6000" b="1" dirty="0">
              <a:solidFill>
                <a:srgbClr val="82B40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188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S&amp;S Diseno Grafico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  Esclusa</dc:creator>
  <cp:lastModifiedBy>Owner</cp:lastModifiedBy>
  <cp:revision>13</cp:revision>
  <dcterms:created xsi:type="dcterms:W3CDTF">2012-09-21T14:35:23Z</dcterms:created>
  <dcterms:modified xsi:type="dcterms:W3CDTF">2014-05-28T12:28:15Z</dcterms:modified>
</cp:coreProperties>
</file>