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98" r:id="rId3"/>
    <p:sldId id="297" r:id="rId4"/>
    <p:sldId id="296" r:id="rId5"/>
    <p:sldId id="259" r:id="rId6"/>
    <p:sldId id="260" r:id="rId7"/>
    <p:sldId id="261" r:id="rId8"/>
    <p:sldId id="262" r:id="rId9"/>
    <p:sldId id="299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79" r:id="rId28"/>
    <p:sldId id="281" r:id="rId29"/>
    <p:sldId id="282" r:id="rId30"/>
    <p:sldId id="283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5" r:id="rId40"/>
    <p:sldId id="293" r:id="rId41"/>
    <p:sldId id="29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B04"/>
    <a:srgbClr val="29C6D8"/>
    <a:srgbClr val="82B402"/>
    <a:srgbClr val="173C9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9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8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63F3B-4D8B-D346-9645-72BBF27D37C5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48C5D-2C95-1F47-9F57-B8551E70B7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03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8C5D-2C95-1F47-9F57-B8551E70B7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966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48C5D-2C95-1F47-9F57-B8551E70B7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742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480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002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119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679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016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531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876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133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993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931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087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F7F29-E6FB-DD41-A778-465DBAB10B0E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C9856-86D9-0849-B45D-F9203B281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303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720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9162"/>
            <a:ext cx="8229600" cy="1673466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MAIN FEATURES </a:t>
            </a:r>
            <a:b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82B402"/>
                </a:solidFill>
                <a:latin typeface="Arial"/>
                <a:cs typeface="Arial"/>
              </a:rPr>
              <a:t>OF THE PEP </a:t>
            </a:r>
            <a:r>
              <a:rPr lang="en-US" sz="3200" dirty="0" err="1" smtClean="0">
                <a:solidFill>
                  <a:srgbClr val="82B402"/>
                </a:solidFill>
                <a:latin typeface="Arial"/>
                <a:cs typeface="Arial"/>
              </a:rPr>
              <a:t>uP</a:t>
            </a:r>
            <a:r>
              <a:rPr lang="en-US" sz="3200" dirty="0" smtClean="0">
                <a:solidFill>
                  <a:srgbClr val="82B402"/>
                </a:solidFill>
                <a:latin typeface="Arial"/>
                <a:cs typeface="Arial"/>
              </a:rPr>
              <a:t> PROTOCOL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1922628"/>
            <a:ext cx="7753917" cy="30729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buClr>
                <a:srgbClr val="173C90"/>
              </a:buClr>
              <a:buSzPct val="120000"/>
            </a:pPr>
            <a:r>
              <a:rPr lang="en-US" sz="2400" dirty="0" smtClean="0">
                <a:solidFill>
                  <a:srgbClr val="173C90"/>
                </a:solidFill>
                <a:latin typeface="Arial" charset="0"/>
              </a:rPr>
              <a:t>All patients will receive </a:t>
            </a:r>
            <a:r>
              <a:rPr lang="en-US" sz="2400" b="1" dirty="0" smtClean="0">
                <a:solidFill>
                  <a:srgbClr val="173C90"/>
                </a:solidFill>
                <a:latin typeface="Arial" charset="0"/>
              </a:rPr>
              <a:t>a semi-elemental formula </a:t>
            </a:r>
            <a:r>
              <a:rPr lang="en-US" sz="2400" dirty="0" smtClean="0">
                <a:solidFill>
                  <a:srgbClr val="173C90"/>
                </a:solidFill>
                <a:latin typeface="Arial" charset="0"/>
              </a:rPr>
              <a:t>initially </a:t>
            </a:r>
            <a:endParaRPr lang="en-US" sz="2400" dirty="0" smtClean="0">
              <a:solidFill>
                <a:srgbClr val="173C9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2400"/>
              </a:spcBef>
              <a:buClr>
                <a:srgbClr val="173C90"/>
              </a:buClr>
              <a:buSzPct val="120000"/>
            </a:pPr>
            <a:r>
              <a:rPr lang="en-US" sz="2400" dirty="0" smtClean="0">
                <a:solidFill>
                  <a:srgbClr val="173C90"/>
                </a:solidFill>
                <a:latin typeface="Arial" charset="0"/>
              </a:rPr>
              <a:t>All patients will start on </a:t>
            </a:r>
            <a:r>
              <a:rPr lang="en-US" sz="2400" b="1" dirty="0" err="1" smtClean="0">
                <a:solidFill>
                  <a:srgbClr val="173C90"/>
                </a:solidFill>
                <a:latin typeface="Arial" charset="0"/>
              </a:rPr>
              <a:t>Beneprotein</a:t>
            </a:r>
            <a:r>
              <a:rPr lang="en-US" sz="2400" b="1" baseline="30000" dirty="0" smtClean="0">
                <a:solidFill>
                  <a:srgbClr val="173C90"/>
                </a:solidFill>
                <a:latin typeface="Arial" charset="0"/>
              </a:rPr>
              <a:t>®</a:t>
            </a:r>
          </a:p>
          <a:p>
            <a:pPr lvl="1">
              <a:lnSpc>
                <a:spcPct val="0"/>
              </a:lnSpc>
              <a:spcBef>
                <a:spcPts val="2400"/>
              </a:spcBef>
              <a:buSzPct val="100000"/>
              <a:buFont typeface="Lucida Grande"/>
              <a:buChar char="-"/>
            </a:pPr>
            <a:r>
              <a:rPr lang="en-US" sz="1800" dirty="0">
                <a:solidFill>
                  <a:srgbClr val="173C90"/>
                </a:solidFill>
                <a:latin typeface="Arial" charset="0"/>
              </a:rPr>
              <a:t>2 packets (14 g) mixed in 120ml water administered bid via NG </a:t>
            </a:r>
          </a:p>
          <a:p>
            <a:pPr>
              <a:lnSpc>
                <a:spcPct val="90000"/>
              </a:lnSpc>
              <a:spcBef>
                <a:spcPts val="2400"/>
              </a:spcBef>
              <a:buClr>
                <a:srgbClr val="173C90"/>
              </a:buClr>
              <a:buSzPct val="120000"/>
            </a:pP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All patients will be given metoclopramide </a:t>
            </a:r>
            <a:br>
              <a:rPr lang="en-US" sz="2200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on </a:t>
            </a:r>
            <a:r>
              <a:rPr lang="en-US" sz="2200" b="1" dirty="0">
                <a:solidFill>
                  <a:srgbClr val="173C90"/>
                </a:solidFill>
                <a:latin typeface="Arial" charset="0"/>
              </a:rPr>
              <a:t>d</a:t>
            </a:r>
            <a:r>
              <a:rPr lang="en-US" sz="2200" b="1" dirty="0" smtClean="0">
                <a:solidFill>
                  <a:srgbClr val="173C90"/>
                </a:solidFill>
                <a:latin typeface="Arial" charset="0"/>
              </a:rPr>
              <a:t>ay 1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of enteral feeding </a:t>
            </a:r>
          </a:p>
          <a:p>
            <a:pPr lvl="1">
              <a:lnSpc>
                <a:spcPct val="0"/>
              </a:lnSpc>
              <a:spcBef>
                <a:spcPts val="2400"/>
              </a:spcBef>
              <a:buSzPct val="100000"/>
              <a:buFont typeface="Lucida Grande"/>
              <a:buChar char="-"/>
            </a:pPr>
            <a:r>
              <a:rPr lang="en-US" sz="1800" dirty="0" smtClean="0">
                <a:solidFill>
                  <a:srgbClr val="173C90"/>
                </a:solidFill>
                <a:latin typeface="Arial" charset="0"/>
              </a:rPr>
              <a:t>1</a:t>
            </a:r>
            <a:r>
              <a:rPr lang="pt-BR" sz="1800" dirty="0" smtClean="0">
                <a:solidFill>
                  <a:srgbClr val="173C90"/>
                </a:solidFill>
                <a:latin typeface="Arial" charset="0"/>
              </a:rPr>
              <a:t>0 mg IV </a:t>
            </a:r>
            <a:r>
              <a:rPr lang="pt-BR" sz="1800" dirty="0" err="1" smtClean="0">
                <a:solidFill>
                  <a:srgbClr val="173C90"/>
                </a:solidFill>
                <a:latin typeface="Arial" charset="0"/>
              </a:rPr>
              <a:t>q</a:t>
            </a:r>
            <a:r>
              <a:rPr lang="pt-BR" sz="1800" dirty="0" smtClean="0">
                <a:solidFill>
                  <a:srgbClr val="173C90"/>
                </a:solidFill>
                <a:latin typeface="Arial" charset="0"/>
              </a:rPr>
              <a:t> 6h </a:t>
            </a:r>
          </a:p>
          <a:p>
            <a:pPr marL="1371600" lvl="3" indent="0">
              <a:lnSpc>
                <a:spcPct val="90000"/>
              </a:lnSpc>
              <a:spcBef>
                <a:spcPts val="2400"/>
              </a:spcBef>
              <a:buSzPct val="120000"/>
              <a:buNone/>
            </a:pPr>
            <a:endParaRPr lang="en-CA" sz="300" dirty="0" smtClean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4850505"/>
            <a:ext cx="683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>
                <a:solidFill>
                  <a:srgbClr val="29C6D8"/>
                </a:solidFill>
                <a:latin typeface="Arial" charset="0"/>
              </a:rPr>
              <a:t>* Reassess formula, protein supplement, and motility agent daily</a:t>
            </a:r>
            <a:endParaRPr lang="en-US" i="1" dirty="0" smtClean="0">
              <a:solidFill>
                <a:srgbClr val="29C6D8"/>
              </a:solidFill>
              <a:latin typeface="Arial" charset="0"/>
            </a:endParaRPr>
          </a:p>
          <a:p>
            <a:endParaRPr lang="en-US" dirty="0">
              <a:solidFill>
                <a:srgbClr val="29C6D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974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49162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GET PEPPED UP!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382722" y="1165469"/>
            <a:ext cx="7549002" cy="626222"/>
          </a:xfrm>
          <a:prstGeom prst="roundRect">
            <a:avLst/>
          </a:prstGeom>
          <a:solidFill>
            <a:srgbClr val="29C6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199" y="1314990"/>
            <a:ext cx="8229601" cy="446016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100" b="1" dirty="0" smtClean="0">
                <a:solidFill>
                  <a:schemeClr val="bg1"/>
                </a:solidFill>
                <a:latin typeface="Arial" charset="0"/>
              </a:rPr>
              <a:t>OPTION 1: </a:t>
            </a:r>
            <a:r>
              <a:rPr lang="en-US" sz="3100" dirty="0" smtClean="0">
                <a:solidFill>
                  <a:schemeClr val="bg1"/>
                </a:solidFill>
                <a:latin typeface="Arial" charset="0"/>
                <a:cs typeface="Times New Roman" charset="0"/>
              </a:rPr>
              <a:t>Begin Volume-Based feeds</a:t>
            </a:r>
          </a:p>
          <a:p>
            <a:pPr marL="0" indent="0">
              <a:lnSpc>
                <a:spcPct val="90000"/>
              </a:lnSpc>
              <a:buNone/>
            </a:pPr>
            <a:endParaRPr lang="en-US" sz="3400" b="1" dirty="0" smtClean="0">
              <a:solidFill>
                <a:srgbClr val="173C90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24 hour period begins at XX:XX h daily </a:t>
            </a: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tabLst>
                <a:tab pos="-457200" algn="l"/>
                <a:tab pos="0" algn="l"/>
                <a:tab pos="2495550" algn="l"/>
              </a:tabLst>
            </a:pP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Patients receive </a:t>
            </a:r>
            <a:r>
              <a:rPr lang="en-US" sz="2800" b="1" dirty="0" smtClean="0">
                <a:solidFill>
                  <a:srgbClr val="173C90"/>
                </a:solidFill>
                <a:latin typeface="Arial" charset="0"/>
              </a:rPr>
              <a:t>a semi-elemental formula </a:t>
            </a: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initially  </a:t>
            </a:r>
            <a:endParaRPr lang="en-US" sz="2600" dirty="0" smtClean="0">
              <a:solidFill>
                <a:srgbClr val="173C90"/>
              </a:solidFill>
              <a:latin typeface="Arial" charset="0"/>
              <a:cs typeface="Times New Roman" charset="0"/>
            </a:endParaRP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tabLst>
                <a:tab pos="-457200" algn="l"/>
                <a:tab pos="0" algn="l"/>
                <a:tab pos="2495550" algn="l"/>
              </a:tabLst>
            </a:pPr>
            <a:r>
              <a:rPr lang="en-US" sz="2600" b="1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Day 1: </a:t>
            </a: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start feeding at 25 mL/</a:t>
            </a:r>
            <a:r>
              <a:rPr lang="en-US" sz="2600" dirty="0" err="1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hr</a:t>
            </a:r>
            <a:endParaRPr lang="en-US" sz="2600" dirty="0" smtClean="0">
              <a:solidFill>
                <a:srgbClr val="173C90"/>
              </a:solidFill>
              <a:latin typeface="Arial" charset="0"/>
              <a:cs typeface="Times New Roman" charset="0"/>
            </a:endParaRP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tabLst>
                <a:tab pos="-457200" algn="l"/>
                <a:tab pos="0" algn="l"/>
                <a:tab pos="2495550" algn="l"/>
              </a:tabLst>
            </a:pPr>
            <a:r>
              <a:rPr lang="en-US" sz="2600" b="1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Day 2: </a:t>
            </a: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Feeding rate determined by 24hr target volume</a:t>
            </a:r>
          </a:p>
          <a:p>
            <a:pPr marL="285750" indent="-285750">
              <a:spcBef>
                <a:spcPts val="1800"/>
              </a:spcBef>
              <a:tabLst>
                <a:tab pos="-457200" algn="l"/>
                <a:tab pos="0" algn="l"/>
                <a:tab pos="2495550" algn="l"/>
              </a:tabLst>
            </a:pP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Consult dietitian to calculate 24hr target volume </a:t>
            </a:r>
            <a:b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</a:b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(if RD not available, use weight based goal until patient assessed)</a:t>
            </a: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tabLst>
                <a:tab pos="-457200" algn="l"/>
                <a:tab pos="0" algn="l"/>
                <a:tab pos="2495550" algn="l"/>
              </a:tabLst>
            </a:pP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Determine hourly rate as per Volume Based Feeding Schedule</a:t>
            </a:r>
          </a:p>
          <a:p>
            <a:pPr marL="285750" indent="-285750">
              <a:spcBef>
                <a:spcPts val="1800"/>
              </a:spcBef>
              <a:tabLst>
                <a:tab pos="-457200" algn="l"/>
                <a:tab pos="0" algn="l"/>
                <a:tab pos="2495550" algn="l"/>
              </a:tabLst>
            </a:pP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Monitor gastric residual volumes as per Gastric Feeding Flowchart </a:t>
            </a:r>
            <a:b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</a:br>
            <a:r>
              <a:rPr lang="en-US" sz="2600" dirty="0" smtClean="0">
                <a:solidFill>
                  <a:srgbClr val="173C90"/>
                </a:solidFill>
                <a:latin typeface="Arial" charset="0"/>
                <a:cs typeface="Times New Roman" charset="0"/>
              </a:rPr>
              <a:t>and Volume Based Feeding Schedule</a:t>
            </a:r>
            <a:endParaRPr lang="en-US" sz="2600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5443" y="2609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7399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63194"/>
            <a:ext cx="8229600" cy="110765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500" b="1" dirty="0" smtClean="0">
                <a:solidFill>
                  <a:srgbClr val="82B402"/>
                </a:solidFill>
                <a:latin typeface="Arial"/>
                <a:cs typeface="Arial"/>
              </a:rPr>
              <a:t>WHAT IS VOLUME BASED FEEDING?</a:t>
            </a:r>
            <a:endParaRPr lang="en-US" sz="35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0482" y="1304628"/>
            <a:ext cx="5942464" cy="39569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2200"/>
              </a:spcBef>
            </a:pP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Based on a 24 hour volume total rather than an hourly rate</a:t>
            </a:r>
          </a:p>
          <a:p>
            <a:pPr>
              <a:lnSpc>
                <a:spcPct val="80000"/>
              </a:lnSpc>
              <a:spcBef>
                <a:spcPts val="2200"/>
              </a:spcBef>
            </a:pP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Initial infusion rate is determined by dividing the total by 24</a:t>
            </a:r>
          </a:p>
          <a:p>
            <a:pPr>
              <a:lnSpc>
                <a:spcPct val="80000"/>
              </a:lnSpc>
              <a:spcBef>
                <a:spcPts val="2200"/>
              </a:spcBef>
            </a:pP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Hourly rate may be changed during the day due to interruptions (i.e. tests, surgery)</a:t>
            </a:r>
            <a:br>
              <a:rPr lang="en-US" sz="2200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to achieve the 24 hour volume total</a:t>
            </a:r>
          </a:p>
          <a:p>
            <a:pPr>
              <a:lnSpc>
                <a:spcPct val="80000"/>
              </a:lnSpc>
              <a:spcBef>
                <a:spcPts val="2200"/>
              </a:spcBef>
            </a:pP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During daily rounds, nursing report will include the percentage of feeds the patient received the previous day</a:t>
            </a:r>
          </a:p>
          <a:p>
            <a:pPr>
              <a:lnSpc>
                <a:spcPct val="80000"/>
              </a:lnSpc>
              <a:spcBef>
                <a:spcPts val="2200"/>
              </a:spcBef>
            </a:pPr>
            <a:r>
              <a:rPr lang="en-US" sz="2200" b="1" dirty="0" smtClean="0">
                <a:solidFill>
                  <a:srgbClr val="82B402"/>
                </a:solidFill>
                <a:latin typeface="Arial" charset="0"/>
              </a:rPr>
              <a:t>GOAL: </a:t>
            </a:r>
            <a:r>
              <a:rPr lang="en-US" sz="2200" dirty="0" smtClean="0">
                <a:solidFill>
                  <a:srgbClr val="82B402"/>
                </a:solidFill>
                <a:latin typeface="Arial" charset="0"/>
              </a:rPr>
              <a:t>to improve nutrition in ICU patients </a:t>
            </a:r>
          </a:p>
          <a:p>
            <a:pPr marL="1371600" lvl="3" indent="0">
              <a:lnSpc>
                <a:spcPct val="80000"/>
              </a:lnSpc>
              <a:spcBef>
                <a:spcPts val="2400"/>
              </a:spcBef>
              <a:buSzPct val="120000"/>
              <a:buNone/>
            </a:pPr>
            <a:endParaRPr lang="en-CA" sz="2200" dirty="0" smtClean="0">
              <a:latin typeface="Arial" charset="0"/>
            </a:endParaRPr>
          </a:p>
        </p:txBody>
      </p:sp>
      <p:pic>
        <p:nvPicPr>
          <p:cNvPr id="9" name="Picture 8" descr="475px-24_horas_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4454"/>
            <a:ext cx="2043282" cy="17507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3729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9162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GET PEPPED UP!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078562" y="1165469"/>
            <a:ext cx="7549002" cy="626222"/>
          </a:xfrm>
          <a:prstGeom prst="roundRect">
            <a:avLst/>
          </a:prstGeom>
          <a:solidFill>
            <a:srgbClr val="29C6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199" y="1281745"/>
            <a:ext cx="6159565" cy="276262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OPTION 2: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cs typeface="Times New Roman" charset="0"/>
              </a:rPr>
              <a:t>Trophic feeds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b="1" dirty="0" smtClean="0">
              <a:solidFill>
                <a:srgbClr val="173C90"/>
              </a:solidFill>
              <a:latin typeface="Arial" charset="0"/>
            </a:endParaRPr>
          </a:p>
          <a:p>
            <a:pPr marL="457200" indent="-457200">
              <a:tabLst>
                <a:tab pos="-457200" algn="l"/>
                <a:tab pos="2495550" algn="l"/>
              </a:tabLst>
            </a:pPr>
            <a: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Begin </a:t>
            </a:r>
            <a:r>
              <a:rPr lang="en-US" sz="2000" b="1" dirty="0" smtClean="0">
                <a:solidFill>
                  <a:srgbClr val="173C90"/>
                </a:solidFill>
                <a:latin typeface="Arial" charset="0"/>
              </a:rPr>
              <a:t>a semi-elemental formula </a:t>
            </a:r>
            <a: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at </a:t>
            </a:r>
            <a: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10 mL/h </a:t>
            </a:r>
            <a:b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</a:br>
            <a: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after initial tube placement confirmed</a:t>
            </a:r>
          </a:p>
          <a:p>
            <a:pPr marL="457200" indent="-457200">
              <a:tabLst>
                <a:tab pos="-457200" algn="l"/>
                <a:tab pos="2495550" algn="l"/>
              </a:tabLst>
            </a:pPr>
            <a: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Do not monitor gastric residual volumes</a:t>
            </a:r>
          </a:p>
          <a:p>
            <a:pPr marL="457200" indent="-457200">
              <a:tabLst>
                <a:tab pos="-457200" algn="l"/>
                <a:tab pos="2495550" algn="l"/>
              </a:tabLst>
            </a:pPr>
            <a: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Reassess ability to transition to </a:t>
            </a:r>
            <a:b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</a:br>
            <a: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Volume-Based feeds next day</a:t>
            </a:r>
            <a:endParaRPr lang="en-US" sz="2000" dirty="0">
              <a:solidFill>
                <a:srgbClr val="173C9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70440" y="4907117"/>
            <a:ext cx="3172149" cy="415769"/>
          </a:xfrm>
          <a:prstGeom prst="roundRect">
            <a:avLst/>
          </a:prstGeom>
          <a:solidFill>
            <a:srgbClr val="29C6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70440" y="4762064"/>
            <a:ext cx="2550420" cy="693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2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tsp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per hour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70440" y="2909091"/>
            <a:ext cx="2927560" cy="1852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70440" y="1966237"/>
            <a:ext cx="2927560" cy="1852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475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9162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GET PEPPED UP!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078562" y="1165469"/>
            <a:ext cx="7549002" cy="626222"/>
          </a:xfrm>
          <a:prstGeom prst="roundRect">
            <a:avLst/>
          </a:prstGeom>
          <a:solidFill>
            <a:srgbClr val="29C6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1308341"/>
            <a:ext cx="7145396" cy="364833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OPTION 2: </a:t>
            </a:r>
            <a:r>
              <a:rPr lang="en-US" sz="2600" dirty="0">
                <a:solidFill>
                  <a:schemeClr val="bg1"/>
                </a:solidFill>
                <a:latin typeface="Arial" charset="0"/>
                <a:cs typeface="Times New Roman" charset="0"/>
              </a:rPr>
              <a:t>Trophic feeds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b="1" dirty="0" smtClean="0">
              <a:solidFill>
                <a:srgbClr val="173C90"/>
              </a:solidFill>
              <a:latin typeface="Arial" charset="0"/>
            </a:endParaRPr>
          </a:p>
          <a:p>
            <a:pPr>
              <a:lnSpc>
                <a:spcPct val="120000"/>
              </a:lnSpc>
              <a:buNone/>
              <a:tabLst>
                <a:tab pos="-457200" algn="l"/>
                <a:tab pos="276225" algn="l"/>
                <a:tab pos="381000" algn="l"/>
                <a:tab pos="552450" algn="l"/>
                <a:tab pos="2495550" algn="l"/>
              </a:tabLst>
            </a:pPr>
            <a:r>
              <a:rPr lang="en-US" sz="2300" b="1" dirty="0">
                <a:solidFill>
                  <a:srgbClr val="173C90"/>
                </a:solidFill>
                <a:latin typeface="Arial" charset="0"/>
                <a:cs typeface="Arial" charset="0"/>
              </a:rPr>
              <a:t>Intended for patient who is: </a:t>
            </a:r>
          </a:p>
          <a:p>
            <a:pPr>
              <a:buClr>
                <a:srgbClr val="173C90"/>
              </a:buClr>
              <a:tabLst>
                <a:tab pos="-457200" algn="l"/>
                <a:tab pos="276225" algn="l"/>
                <a:tab pos="381000" algn="l"/>
                <a:tab pos="552450" algn="l"/>
                <a:tab pos="2495550" algn="l"/>
              </a:tabLst>
            </a:pPr>
            <a:r>
              <a:rPr lang="en-US" sz="2300" dirty="0">
                <a:solidFill>
                  <a:srgbClr val="173C90"/>
                </a:solidFill>
                <a:latin typeface="Arial" charset="0"/>
                <a:cs typeface="Arial" charset="0"/>
              </a:rPr>
              <a:t>On vasopressors (regardless of dose) as long as they are adequately resuscitated</a:t>
            </a:r>
            <a:endParaRPr lang="en-US" sz="2300" i="1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>
              <a:buClr>
                <a:srgbClr val="173C90"/>
              </a:buClr>
              <a:tabLst>
                <a:tab pos="-457200" algn="l"/>
                <a:tab pos="276225" algn="l"/>
                <a:tab pos="381000" algn="l"/>
                <a:tab pos="552450" algn="l"/>
                <a:tab pos="2495550" algn="l"/>
              </a:tabLst>
            </a:pPr>
            <a:r>
              <a:rPr lang="en-US" sz="2300" i="1" dirty="0">
                <a:solidFill>
                  <a:srgbClr val="173C90"/>
                </a:solidFill>
                <a:latin typeface="Arial" charset="0"/>
                <a:cs typeface="Arial" charset="0"/>
              </a:rPr>
              <a:t>	</a:t>
            </a:r>
            <a:r>
              <a:rPr lang="en-US" sz="2300" dirty="0">
                <a:solidFill>
                  <a:srgbClr val="173C90"/>
                </a:solidFill>
                <a:latin typeface="Arial" charset="0"/>
                <a:cs typeface="Arial" charset="0"/>
              </a:rPr>
              <a:t>Not suitable for high volume enteral feeding: </a:t>
            </a:r>
          </a:p>
          <a:p>
            <a:pPr lvl="1">
              <a:tabLst>
                <a:tab pos="-457200" algn="l"/>
                <a:tab pos="276225" algn="l"/>
                <a:tab pos="381000" algn="l"/>
                <a:tab pos="552450" algn="l"/>
                <a:tab pos="2495550" algn="l"/>
              </a:tabLst>
            </a:pPr>
            <a:r>
              <a:rPr lang="en-US" sz="2300" dirty="0">
                <a:solidFill>
                  <a:srgbClr val="173C90"/>
                </a:solidFill>
                <a:latin typeface="Arial" charset="0"/>
                <a:cs typeface="Arial" charset="0"/>
              </a:rPr>
              <a:t>Ruptured AAA</a:t>
            </a:r>
          </a:p>
          <a:p>
            <a:pPr lvl="1">
              <a:tabLst>
                <a:tab pos="-457200" algn="l"/>
                <a:tab pos="276225" algn="l"/>
                <a:tab pos="381000" algn="l"/>
                <a:tab pos="552450" algn="l"/>
                <a:tab pos="2495550" algn="l"/>
              </a:tabLst>
            </a:pPr>
            <a:r>
              <a:rPr lang="en-US" sz="2300" dirty="0">
                <a:solidFill>
                  <a:srgbClr val="173C90"/>
                </a:solidFill>
                <a:latin typeface="Arial" charset="0"/>
                <a:cs typeface="Arial" charset="0"/>
              </a:rPr>
              <a:t>Surgically placed </a:t>
            </a:r>
            <a:r>
              <a:rPr lang="en-US" sz="2300" dirty="0" err="1">
                <a:solidFill>
                  <a:srgbClr val="173C90"/>
                </a:solidFill>
                <a:latin typeface="Arial" charset="0"/>
                <a:cs typeface="Arial" charset="0"/>
              </a:rPr>
              <a:t>jejunostomy</a:t>
            </a:r>
            <a:endParaRPr lang="en-US" sz="2300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lvl="1">
              <a:tabLst>
                <a:tab pos="-457200" algn="l"/>
                <a:tab pos="276225" algn="l"/>
                <a:tab pos="381000" algn="l"/>
                <a:tab pos="552450" algn="l"/>
                <a:tab pos="2495550" algn="l"/>
              </a:tabLst>
            </a:pPr>
            <a:r>
              <a:rPr lang="en-US" sz="2300" dirty="0">
                <a:solidFill>
                  <a:srgbClr val="173C90"/>
                </a:solidFill>
                <a:latin typeface="Arial" charset="0"/>
                <a:cs typeface="Arial" charset="0"/>
              </a:rPr>
              <a:t>Upper intestinal anastomosis</a:t>
            </a:r>
          </a:p>
          <a:p>
            <a:pPr lvl="1">
              <a:tabLst>
                <a:tab pos="-457200" algn="l"/>
                <a:tab pos="276225" algn="l"/>
                <a:tab pos="381000" algn="l"/>
                <a:tab pos="552450" algn="l"/>
                <a:tab pos="2495550" algn="l"/>
              </a:tabLst>
            </a:pPr>
            <a:r>
              <a:rPr lang="en-US" sz="2300" dirty="0">
                <a:solidFill>
                  <a:srgbClr val="173C90"/>
                </a:solidFill>
                <a:latin typeface="Arial" charset="0"/>
                <a:cs typeface="Arial" charset="0"/>
              </a:rPr>
              <a:t>Impending intubation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12165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078562" y="1165469"/>
            <a:ext cx="7549002" cy="626222"/>
          </a:xfrm>
          <a:prstGeom prst="roundRect">
            <a:avLst/>
          </a:prstGeom>
          <a:solidFill>
            <a:srgbClr val="29C6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8" y="1281745"/>
            <a:ext cx="7713503" cy="276262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OPTION 3: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cs typeface="Times New Roman" charset="0"/>
              </a:rPr>
              <a:t>NPO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b="1" dirty="0" smtClean="0">
              <a:solidFill>
                <a:srgbClr val="173C90"/>
              </a:solidFill>
              <a:latin typeface="Arial" charset="0"/>
            </a:endParaRPr>
          </a:p>
          <a:p>
            <a:pPr>
              <a:buClr>
                <a:srgbClr val="173C90"/>
              </a:buClr>
              <a:defRPr/>
            </a:pPr>
            <a:r>
              <a:rPr lang="en-US" sz="2000" b="1" dirty="0">
                <a:solidFill>
                  <a:srgbClr val="173C90"/>
                </a:solidFill>
                <a:latin typeface="AriEL"/>
                <a:cs typeface="AriEL"/>
              </a:rPr>
              <a:t>Only</a:t>
            </a:r>
            <a:r>
              <a:rPr lang="en-US" sz="2000" i="1" dirty="0">
                <a:solidFill>
                  <a:srgbClr val="173C90"/>
                </a:solidFill>
                <a:latin typeface="AriEL"/>
                <a:cs typeface="AriEL"/>
              </a:rPr>
              <a:t> </a:t>
            </a:r>
            <a:r>
              <a:rPr lang="en-US" sz="2000" dirty="0">
                <a:solidFill>
                  <a:srgbClr val="173C90"/>
                </a:solidFill>
                <a:latin typeface="AriEL"/>
                <a:cs typeface="AriEL"/>
              </a:rPr>
              <a:t>if contraindication to EN present: bowel perforation</a:t>
            </a:r>
            <a:r>
              <a:rPr lang="en-US" sz="2000" dirty="0" smtClean="0">
                <a:solidFill>
                  <a:srgbClr val="173C90"/>
                </a:solidFill>
                <a:latin typeface="AriEL"/>
                <a:cs typeface="AriEL"/>
              </a:rPr>
              <a:t>,</a:t>
            </a:r>
            <a:br>
              <a:rPr lang="en-US" sz="2000" dirty="0" smtClean="0">
                <a:solidFill>
                  <a:srgbClr val="173C90"/>
                </a:solidFill>
                <a:latin typeface="AriEL"/>
                <a:cs typeface="AriEL"/>
              </a:rPr>
            </a:br>
            <a:r>
              <a:rPr lang="en-US" sz="2000" dirty="0" smtClean="0">
                <a:solidFill>
                  <a:srgbClr val="173C90"/>
                </a:solidFill>
                <a:latin typeface="AriEL"/>
                <a:cs typeface="AriEL"/>
              </a:rPr>
              <a:t>bowel </a:t>
            </a:r>
            <a:r>
              <a:rPr lang="en-US" sz="2000" dirty="0">
                <a:solidFill>
                  <a:srgbClr val="173C90"/>
                </a:solidFill>
                <a:latin typeface="AriEL"/>
                <a:cs typeface="AriEL"/>
              </a:rPr>
              <a:t>obstruction, proximal high output fistula.  </a:t>
            </a:r>
          </a:p>
          <a:p>
            <a:pPr>
              <a:buClr>
                <a:srgbClr val="173C90"/>
              </a:buClr>
              <a:defRPr/>
            </a:pPr>
            <a:r>
              <a:rPr lang="en-US" sz="2000" b="1" dirty="0">
                <a:solidFill>
                  <a:srgbClr val="173C90"/>
                </a:solidFill>
                <a:latin typeface="AriEL"/>
                <a:cs typeface="AriEL"/>
              </a:rPr>
              <a:t>Recent operation and high NG output </a:t>
            </a:r>
            <a:r>
              <a:rPr lang="en-US" sz="2000" b="1" dirty="0" smtClean="0">
                <a:solidFill>
                  <a:srgbClr val="173C90"/>
                </a:solidFill>
                <a:latin typeface="AriEL"/>
                <a:cs typeface="AriEL"/>
              </a:rPr>
              <a:t/>
            </a:r>
            <a:br>
              <a:rPr lang="en-US" sz="2000" b="1" dirty="0" smtClean="0">
                <a:solidFill>
                  <a:srgbClr val="173C90"/>
                </a:solidFill>
                <a:latin typeface="AriEL"/>
                <a:cs typeface="AriEL"/>
              </a:rPr>
            </a:br>
            <a:r>
              <a:rPr lang="en-US" sz="2000" b="1" dirty="0" smtClean="0">
                <a:solidFill>
                  <a:srgbClr val="173C90"/>
                </a:solidFill>
                <a:latin typeface="AriEL"/>
                <a:cs typeface="AriEL"/>
              </a:rPr>
              <a:t>are </a:t>
            </a:r>
            <a:r>
              <a:rPr lang="en-US" sz="2000" b="1" dirty="0">
                <a:solidFill>
                  <a:srgbClr val="173C90"/>
                </a:solidFill>
                <a:latin typeface="AriEL"/>
                <a:cs typeface="AriEL"/>
              </a:rPr>
              <a:t>not a contraindication to EN. </a:t>
            </a:r>
          </a:p>
          <a:p>
            <a:pPr>
              <a:buClr>
                <a:srgbClr val="173C90"/>
              </a:buClr>
              <a:defRPr/>
            </a:pPr>
            <a:r>
              <a:rPr lang="en-US" sz="2000" b="1" dirty="0">
                <a:solidFill>
                  <a:srgbClr val="173C90"/>
                </a:solidFill>
                <a:latin typeface="AriEL"/>
                <a:cs typeface="AriEL"/>
              </a:rPr>
              <a:t>Reassess</a:t>
            </a:r>
            <a:r>
              <a:rPr lang="en-US" sz="2000" dirty="0">
                <a:solidFill>
                  <a:srgbClr val="173C90"/>
                </a:solidFill>
                <a:latin typeface="AriEL"/>
                <a:cs typeface="AriEL"/>
              </a:rPr>
              <a:t> ability to transition to Volume-Based feeds next day.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9162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GET PEPPED UP!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3744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62187"/>
            <a:ext cx="9144000" cy="91630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CA" sz="3600" b="1" dirty="0" smtClean="0">
                <a:solidFill>
                  <a:srgbClr val="82B402"/>
                </a:solidFill>
                <a:latin typeface="Arial"/>
                <a:cs typeface="Arial"/>
              </a:rPr>
              <a:t>GASTRIC FEEDING FLOWCHART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pic>
        <p:nvPicPr>
          <p:cNvPr id="6" name="Picture 5" descr="gastric_feeding_Flow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4" y="933547"/>
            <a:ext cx="6617168" cy="4770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296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5017" y="1503415"/>
            <a:ext cx="8051194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5017" y="2589798"/>
            <a:ext cx="76197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73C90"/>
                </a:solidFill>
                <a:latin typeface="AriEL"/>
                <a:cs typeface="AriEL"/>
              </a:rPr>
              <a:t>A 35-year old male was </a:t>
            </a:r>
            <a:r>
              <a:rPr lang="en-US" dirty="0" smtClean="0">
                <a:solidFill>
                  <a:srgbClr val="173C90"/>
                </a:solidFill>
                <a:latin typeface="AriEL"/>
                <a:cs typeface="AriEL"/>
              </a:rPr>
              <a:t>admitted at 04:00 h</a:t>
            </a:r>
            <a:br>
              <a:rPr lang="en-US" dirty="0" smtClean="0">
                <a:solidFill>
                  <a:srgbClr val="173C90"/>
                </a:solidFill>
                <a:latin typeface="AriEL"/>
                <a:cs typeface="AriEL"/>
              </a:rPr>
            </a:br>
            <a:r>
              <a:rPr lang="en-US" dirty="0" smtClean="0">
                <a:solidFill>
                  <a:srgbClr val="173C90"/>
                </a:solidFill>
                <a:latin typeface="AriEL"/>
                <a:cs typeface="AriEL"/>
              </a:rPr>
              <a:t>following </a:t>
            </a:r>
            <a:r>
              <a:rPr lang="en-US" dirty="0">
                <a:solidFill>
                  <a:srgbClr val="173C90"/>
                </a:solidFill>
                <a:latin typeface="AriEL"/>
                <a:cs typeface="AriEL"/>
              </a:rPr>
              <a:t>a gunshot </a:t>
            </a:r>
            <a:r>
              <a:rPr lang="en-US" dirty="0" smtClean="0">
                <a:solidFill>
                  <a:srgbClr val="173C90"/>
                </a:solidFill>
                <a:latin typeface="AriEL"/>
                <a:cs typeface="AriEL"/>
              </a:rPr>
              <a:t>wound to the </a:t>
            </a:r>
            <a:r>
              <a:rPr lang="en-US" dirty="0">
                <a:solidFill>
                  <a:srgbClr val="173C90"/>
                </a:solidFill>
                <a:latin typeface="AriEL"/>
                <a:cs typeface="AriEL"/>
              </a:rPr>
              <a:t>chest. </a:t>
            </a:r>
          </a:p>
          <a:p>
            <a:endParaRPr lang="en-US" dirty="0">
              <a:solidFill>
                <a:srgbClr val="173C90"/>
              </a:solidFill>
              <a:latin typeface="AriEL"/>
              <a:cs typeface="AriEL"/>
            </a:endParaRPr>
          </a:p>
          <a:p>
            <a:r>
              <a:rPr lang="en-US" dirty="0">
                <a:solidFill>
                  <a:srgbClr val="173C90"/>
                </a:solidFill>
                <a:latin typeface="AriEL"/>
                <a:cs typeface="AriEL"/>
              </a:rPr>
              <a:t>His injuries include massive </a:t>
            </a:r>
            <a:r>
              <a:rPr lang="en-US" dirty="0" smtClean="0">
                <a:solidFill>
                  <a:srgbClr val="173C90"/>
                </a:solidFill>
                <a:latin typeface="AriEL"/>
                <a:cs typeface="AriEL"/>
              </a:rPr>
              <a:t>trauma to </a:t>
            </a:r>
            <a:r>
              <a:rPr lang="en-US" dirty="0">
                <a:solidFill>
                  <a:srgbClr val="173C90"/>
                </a:solidFill>
                <a:latin typeface="AriEL"/>
                <a:cs typeface="AriEL"/>
              </a:rPr>
              <a:t>right arm, left chest and left shoulder. He experienced 3 intra-operative cardiac arrests.  </a:t>
            </a:r>
          </a:p>
        </p:txBody>
      </p:sp>
    </p:spTree>
    <p:extLst>
      <p:ext uri="{BB962C8B-B14F-4D97-AF65-F5344CB8AC3E}">
        <p14:creationId xmlns="" xmlns:p14="http://schemas.microsoft.com/office/powerpoint/2010/main" val="672596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446951"/>
            <a:ext cx="756811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On  arrival to the ICU he is in pulmonary edema, right heart failure, vasopressin at 0.04 units/</a:t>
            </a:r>
            <a:r>
              <a:rPr lang="en-US" dirty="0" err="1">
                <a:solidFill>
                  <a:srgbClr val="173C90"/>
                </a:solidFill>
                <a:latin typeface="Arial"/>
                <a:cs typeface="Arial"/>
              </a:rPr>
              <a:t>hr</a:t>
            </a: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 and his </a:t>
            </a:r>
            <a:r>
              <a:rPr lang="en-US" dirty="0" err="1">
                <a:solidFill>
                  <a:srgbClr val="173C90"/>
                </a:solidFill>
                <a:latin typeface="Arial"/>
                <a:cs typeface="Arial"/>
              </a:rPr>
              <a:t>levophed</a:t>
            </a: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 continues </a:t>
            </a: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to </a:t>
            </a: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be titrated up to maintain a MAP </a:t>
            </a: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of </a:t>
            </a: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60 mmHg; the current </a:t>
            </a: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rate </a:t>
            </a: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is 25 mcg/min. </a:t>
            </a:r>
            <a:endParaRPr lang="en-US" dirty="0" smtClean="0">
              <a:solidFill>
                <a:srgbClr val="173C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rgbClr val="173C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He </a:t>
            </a: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is approximately </a:t>
            </a: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70 Kg </a:t>
            </a: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1.74 m </a:t>
            </a: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tall.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02562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4000" dirty="0" smtClean="0">
                <a:solidFill>
                  <a:srgbClr val="82B402"/>
                </a:solidFill>
                <a:latin typeface="Arial"/>
                <a:cs typeface="Arial"/>
              </a:rPr>
              <a:t>ADMISSION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5318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196271"/>
            <a:ext cx="7104459" cy="248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On admission you inform the medical team that the patient is NPO. Which of the following interventions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/>
            </a:r>
            <a:b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do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you anticipate?</a:t>
            </a:r>
            <a:endParaRPr lang="en-CA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Continue NPO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Volume based enteral feeds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Enteral feeds at 25/</a:t>
            </a:r>
            <a:r>
              <a:rPr lang="en-US" dirty="0" err="1">
                <a:solidFill>
                  <a:srgbClr val="173C90"/>
                </a:solidFill>
                <a:latin typeface="Arial"/>
                <a:cs typeface="Arial"/>
              </a:rPr>
              <a:t>hr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Trophic feeds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51882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4000" dirty="0" smtClean="0">
                <a:solidFill>
                  <a:srgbClr val="82B402"/>
                </a:solidFill>
                <a:latin typeface="Arial"/>
                <a:cs typeface="Arial"/>
              </a:rPr>
              <a:t>ADMISSION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023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65926"/>
            <a:ext cx="7451124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PRESENTATION OBJECTIVES</a:t>
            </a:r>
            <a:endParaRPr lang="en-US" sz="40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1888059"/>
            <a:ext cx="8185579" cy="3230707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Review the: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  <a:t>importance </a:t>
            </a:r>
            <a:r>
              <a:rPr lang="en-US" sz="1800" dirty="0">
                <a:solidFill>
                  <a:srgbClr val="173C90"/>
                </a:solidFill>
                <a:latin typeface="Arial"/>
                <a:cs typeface="Arial"/>
              </a:rPr>
              <a:t>of adequate enteral nutrition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  <a:t>use </a:t>
            </a:r>
            <a:r>
              <a:rPr lang="en-US" sz="1800" dirty="0">
                <a:solidFill>
                  <a:srgbClr val="173C90"/>
                </a:solidFill>
                <a:latin typeface="Arial"/>
                <a:cs typeface="Arial"/>
              </a:rPr>
              <a:t>of volume based feeding protocols - PEP </a:t>
            </a:r>
            <a:r>
              <a:rPr lang="en-US" sz="1800" dirty="0" err="1">
                <a:solidFill>
                  <a:srgbClr val="173C90"/>
                </a:solidFill>
                <a:latin typeface="Arial"/>
                <a:cs typeface="Arial"/>
              </a:rPr>
              <a:t>uP</a:t>
            </a:r>
            <a:endParaRPr lang="en-US" sz="1800" dirty="0">
              <a:solidFill>
                <a:srgbClr val="173C90"/>
              </a:solidFill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  <a:t>PEP </a:t>
            </a:r>
            <a:r>
              <a:rPr lang="en-US" sz="1800" dirty="0" err="1">
                <a:solidFill>
                  <a:srgbClr val="173C90"/>
                </a:solidFill>
                <a:latin typeface="Arial"/>
                <a:cs typeface="Arial"/>
              </a:rPr>
              <a:t>uP</a:t>
            </a:r>
            <a:r>
              <a:rPr lang="en-US" sz="1800" dirty="0">
                <a:solidFill>
                  <a:srgbClr val="173C90"/>
                </a:solidFill>
                <a:latin typeface="Arial"/>
                <a:cs typeface="Arial"/>
              </a:rPr>
              <a:t> trial </a:t>
            </a:r>
            <a: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  <a:t>results</a:t>
            </a:r>
          </a:p>
          <a:p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Highlight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key features of the PEP </a:t>
            </a:r>
            <a:r>
              <a:rPr lang="en-US" sz="2200" dirty="0" err="1">
                <a:solidFill>
                  <a:srgbClr val="173C90"/>
                </a:solidFill>
                <a:latin typeface="Arial"/>
                <a:cs typeface="Arial"/>
              </a:rPr>
              <a:t>uP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protocol</a:t>
            </a:r>
            <a:b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and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how this would work in your ICU</a:t>
            </a:r>
          </a:p>
          <a:p>
            <a:pPr marL="0" indent="0">
              <a:buNone/>
            </a:pPr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Review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case studies which illustrate use of the PEP </a:t>
            </a:r>
            <a:r>
              <a:rPr lang="en-US" sz="2200" dirty="0" err="1">
                <a:solidFill>
                  <a:srgbClr val="173C90"/>
                </a:solidFill>
                <a:latin typeface="Arial"/>
                <a:cs typeface="Arial"/>
              </a:rPr>
              <a:t>uP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protocol</a:t>
            </a:r>
            <a:b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in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critically ill patients</a:t>
            </a:r>
          </a:p>
        </p:txBody>
      </p:sp>
    </p:spTree>
    <p:extLst>
      <p:ext uri="{BB962C8B-B14F-4D97-AF65-F5344CB8AC3E}">
        <p14:creationId xmlns="" xmlns:p14="http://schemas.microsoft.com/office/powerpoint/2010/main" val="361269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2196271"/>
            <a:ext cx="7104459" cy="248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On admission you inform the medical team that the patient is NPO. Which of the following interventions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/>
            </a:r>
            <a:b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do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you anticipate?</a:t>
            </a:r>
            <a:endParaRPr lang="en-CA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Continue NPO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Volume based enteral feeds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Enteral feeds at 25/</a:t>
            </a:r>
            <a:r>
              <a:rPr lang="en-US" dirty="0" err="1">
                <a:solidFill>
                  <a:srgbClr val="173C90"/>
                </a:solidFill>
                <a:latin typeface="Arial"/>
                <a:cs typeface="Arial"/>
              </a:rPr>
              <a:t>hr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b="1" dirty="0">
                <a:solidFill>
                  <a:srgbClr val="173C90"/>
                </a:solidFill>
                <a:latin typeface="Arial"/>
                <a:cs typeface="Arial"/>
              </a:rPr>
              <a:t>Trophic feeds</a:t>
            </a:r>
            <a:endParaRPr lang="en-CA" b="1" dirty="0">
              <a:solidFill>
                <a:srgbClr val="173C90"/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251882"/>
            <a:ext cx="8229600" cy="916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4000" smtClean="0">
                <a:solidFill>
                  <a:srgbClr val="82B402"/>
                </a:solidFill>
                <a:latin typeface="Arial"/>
                <a:cs typeface="Arial"/>
              </a:rPr>
              <a:t>ADMISSION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pic>
        <p:nvPicPr>
          <p:cNvPr id="5" name="Picture 4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53726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957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196271"/>
            <a:ext cx="7798112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He is </a:t>
            </a:r>
            <a:r>
              <a:rPr lang="en-US" sz="2200" dirty="0" err="1" smtClean="0">
                <a:solidFill>
                  <a:srgbClr val="173C90"/>
                </a:solidFill>
                <a:latin typeface="Arial"/>
                <a:cs typeface="Arial"/>
              </a:rPr>
              <a:t>oliguric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, and his </a:t>
            </a:r>
            <a:r>
              <a:rPr lang="en-US" sz="2200" dirty="0" err="1" smtClean="0">
                <a:solidFill>
                  <a:srgbClr val="173C90"/>
                </a:solidFill>
                <a:latin typeface="Arial"/>
                <a:cs typeface="Arial"/>
              </a:rPr>
              <a:t>creatinine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 and urea continue to rise. What dose of metoclopramide will you administer?</a:t>
            </a: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  <a:defRPr/>
            </a:pP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Metoclopramide 10 mg q6h</a:t>
            </a:r>
            <a:endParaRPr lang="en-CA" dirty="0" smtClean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Metoclopramide 5 mg q6h</a:t>
            </a:r>
            <a:endParaRPr lang="en-CA" dirty="0" smtClean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Metoclopramide 10 mg q8h</a:t>
            </a:r>
            <a:endParaRPr lang="en-CA" dirty="0" smtClean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Metoclopramide not indicated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51882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4000" dirty="0" smtClean="0">
                <a:solidFill>
                  <a:srgbClr val="82B402"/>
                </a:solidFill>
                <a:latin typeface="Arial"/>
                <a:cs typeface="Arial"/>
              </a:rPr>
              <a:t>DAY 1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973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51882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4000" dirty="0" smtClean="0">
                <a:solidFill>
                  <a:srgbClr val="82B402"/>
                </a:solidFill>
                <a:latin typeface="Arial"/>
                <a:cs typeface="Arial"/>
              </a:rPr>
              <a:t>DAY 1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196271"/>
            <a:ext cx="7892220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He is </a:t>
            </a:r>
            <a:r>
              <a:rPr lang="en-US" sz="2200" dirty="0" err="1">
                <a:solidFill>
                  <a:srgbClr val="173C90"/>
                </a:solidFill>
                <a:latin typeface="Arial"/>
                <a:cs typeface="Arial"/>
              </a:rPr>
              <a:t>oliguric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, and his </a:t>
            </a:r>
            <a:r>
              <a:rPr lang="en-US" sz="2200" dirty="0" err="1">
                <a:solidFill>
                  <a:srgbClr val="173C90"/>
                </a:solidFill>
                <a:latin typeface="Arial"/>
                <a:cs typeface="Arial"/>
              </a:rPr>
              <a:t>creatinine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 and urea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continue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to rise. What dose of metoclopramide will you administer?</a:t>
            </a: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Metoclopramide 10 mg q6h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b="1" dirty="0">
                <a:solidFill>
                  <a:srgbClr val="173C90"/>
                </a:solidFill>
                <a:latin typeface="Arial"/>
                <a:cs typeface="Arial"/>
              </a:rPr>
              <a:t>Metoclopramide 5 mg q6h</a:t>
            </a:r>
            <a:endParaRPr lang="en-CA" b="1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Metoclopramide 10 mg q8h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  <a:defRPr/>
            </a:pPr>
            <a:r>
              <a:rPr lang="en-US" dirty="0">
                <a:solidFill>
                  <a:srgbClr val="173C90"/>
                </a:solidFill>
                <a:latin typeface="Arial"/>
                <a:cs typeface="Arial"/>
              </a:rPr>
              <a:t>Metoclopramide not indicated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</p:txBody>
      </p:sp>
      <p:pic>
        <p:nvPicPr>
          <p:cNvPr id="7" name="Picture 6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3166032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0438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863165"/>
            <a:ext cx="7104459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 err="1">
                <a:solidFill>
                  <a:srgbClr val="173C90"/>
                </a:solidFill>
                <a:latin typeface="Arial" charset="0"/>
                <a:cs typeface="Arial" charset="0"/>
              </a:rPr>
              <a:t>Levophed</a:t>
            </a:r>
            <a:r>
              <a:rPr lang="en-US" sz="2000" dirty="0">
                <a:solidFill>
                  <a:srgbClr val="173C90"/>
                </a:solidFill>
                <a:latin typeface="Arial" charset="0"/>
                <a:cs typeface="Arial" charset="0"/>
              </a:rPr>
              <a:t> and vasopressin are discontinued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solidFill>
                  <a:srgbClr val="173C90"/>
                </a:solidFill>
                <a:latin typeface="Arial" charset="0"/>
                <a:cs typeface="Arial" charset="0"/>
              </a:rPr>
              <a:t>His enteral feeds are at 10 </a:t>
            </a:r>
            <a:r>
              <a:rPr lang="en-US" sz="20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sz="2000" dirty="0" err="1" smtClean="0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918776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4000" dirty="0" smtClean="0">
                <a:solidFill>
                  <a:srgbClr val="82B402"/>
                </a:solidFill>
                <a:latin typeface="Arial"/>
                <a:cs typeface="Arial"/>
              </a:rPr>
              <a:t>DAY 2</a:t>
            </a:r>
            <a:endParaRPr lang="en-US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668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112711"/>
            <a:ext cx="7847173" cy="248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On morning rounds you inform the medical team that the patient no longer requires vasopressor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support and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is receiving trophic feeds. What intervention do you anticipate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?</a:t>
            </a:r>
            <a:endParaRPr lang="en-US" sz="2200" dirty="0" smtClean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Increase trophic rate from 10 to 20 </a:t>
            </a:r>
            <a:r>
              <a:rPr lang="en-US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Start enteral feeds at 25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and increase to target of 70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Start volume feeds at a target goal rate determined by dietitian</a:t>
            </a:r>
            <a:endParaRPr lang="en-CA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Start volume feeds at 1100 </a:t>
            </a:r>
            <a:r>
              <a:rPr lang="en-US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ml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over 24 hours</a:t>
            </a:r>
            <a:endParaRPr lang="en-CA" dirty="0">
              <a:solidFill>
                <a:srgbClr val="173C9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68322"/>
            <a:ext cx="8229600" cy="916307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DAY 2 – Morning Rounds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077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112711"/>
            <a:ext cx="7847173" cy="248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On morning rounds you inform the medical team that the patient no longer requires vasopressor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support and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is receiving trophic feeds. What intervention do you anticipate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?</a:t>
            </a:r>
            <a:endParaRPr lang="en-US" sz="2200" dirty="0" smtClean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Increase trophic rate from 10 to 20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 smtClean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Start enteral feeds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at 25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and increase to target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of 70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 smtClean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b="1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Start </a:t>
            </a:r>
            <a:r>
              <a:rPr lang="en-US" b="1" dirty="0">
                <a:solidFill>
                  <a:srgbClr val="173C90"/>
                </a:solidFill>
                <a:latin typeface="Arial" charset="0"/>
                <a:cs typeface="Arial" charset="0"/>
              </a:rPr>
              <a:t>volume feeds at a target goal rate determined by dietitian</a:t>
            </a:r>
            <a:endParaRPr lang="en-CA" b="1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Start volume feeds at 1100 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mls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over 24 hours</a:t>
            </a:r>
            <a:endParaRPr lang="en-CA" dirty="0">
              <a:solidFill>
                <a:srgbClr val="173C9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68322"/>
            <a:ext cx="8229600" cy="916307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DAY 2 – Morning Rounds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pic>
        <p:nvPicPr>
          <p:cNvPr id="7" name="Picture 6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3742185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1006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845319"/>
            <a:ext cx="7847173" cy="282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At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08:00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you measured the gastric residual volume and it is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350 </a:t>
            </a:r>
            <a:r>
              <a:rPr lang="en-US" sz="2200" dirty="0" err="1" smtClean="0">
                <a:solidFill>
                  <a:srgbClr val="173C90"/>
                </a:solidFill>
                <a:latin typeface="Arial" charset="0"/>
                <a:cs typeface="Arial" charset="0"/>
              </a:rPr>
              <a:t>mL.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 You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replace the aspirate and continue feeding at target goal rate.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At 12:00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his gastric residuals are measured again and it remains at 350 </a:t>
            </a:r>
            <a:r>
              <a:rPr lang="en-US" sz="2200" dirty="0" err="1" smtClean="0">
                <a:solidFill>
                  <a:srgbClr val="173C90"/>
                </a:solidFill>
                <a:latin typeface="Arial" charset="0"/>
                <a:cs typeface="Arial" charset="0"/>
              </a:rPr>
              <a:t>mL.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What will you do?</a:t>
            </a: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Replace 300 </a:t>
            </a:r>
            <a:r>
              <a:rPr lang="en-US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mL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of aspirate and decrease rate by 50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US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Replace all the aspirate and maintain current feeding rate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Replace </a:t>
            </a:r>
            <a:r>
              <a:rPr lang="en-US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300 mL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of aspirate and decrease rate by 25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US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Do not replace aspirate and hold tube feeds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00930"/>
            <a:ext cx="8229600" cy="916307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DAY 2 – Gastric Residuals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594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845319"/>
            <a:ext cx="7847173" cy="282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At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08:00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you measured the gastric residual volume and it is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350 </a:t>
            </a:r>
            <a:r>
              <a:rPr lang="en-US" sz="2200" dirty="0" err="1" smtClean="0">
                <a:solidFill>
                  <a:srgbClr val="173C90"/>
                </a:solidFill>
                <a:latin typeface="Arial" charset="0"/>
                <a:cs typeface="Arial" charset="0"/>
              </a:rPr>
              <a:t>mL.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 You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replace the aspirate and continue feeding at target goal rate.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At 12:00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his gastric residuals are measured again and it remains at 350 </a:t>
            </a:r>
            <a:r>
              <a:rPr lang="en-US" sz="2200" dirty="0" err="1" smtClean="0">
                <a:solidFill>
                  <a:srgbClr val="173C90"/>
                </a:solidFill>
                <a:latin typeface="Arial" charset="0"/>
                <a:cs typeface="Arial" charset="0"/>
              </a:rPr>
              <a:t>mL.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 </a:t>
            </a:r>
            <a:r>
              <a:rPr lang="en-US" sz="2200" dirty="0">
                <a:solidFill>
                  <a:srgbClr val="173C90"/>
                </a:solidFill>
                <a:latin typeface="Arial" charset="0"/>
                <a:cs typeface="Arial" charset="0"/>
              </a:rPr>
              <a:t>What will you do?</a:t>
            </a: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Replace 300 </a:t>
            </a:r>
            <a:r>
              <a:rPr lang="en-US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mL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of aspirate and decrease rate by 50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US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Replace all the aspirate and maintain current feeding rate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b="1" dirty="0">
                <a:solidFill>
                  <a:srgbClr val="173C90"/>
                </a:solidFill>
                <a:latin typeface="Arial" charset="0"/>
                <a:cs typeface="Arial" charset="0"/>
              </a:rPr>
              <a:t>Replace </a:t>
            </a:r>
            <a:r>
              <a:rPr lang="en-US" b="1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300 mL </a:t>
            </a:r>
            <a:r>
              <a:rPr lang="en-US" b="1" dirty="0">
                <a:solidFill>
                  <a:srgbClr val="173C90"/>
                </a:solidFill>
                <a:latin typeface="Arial" charset="0"/>
                <a:cs typeface="Arial" charset="0"/>
              </a:rPr>
              <a:t>of aspirate and decrease rate by </a:t>
            </a:r>
            <a:r>
              <a:rPr lang="en-US" b="1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25</a:t>
            </a:r>
            <a:r>
              <a:rPr lang="en-US" b="1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b="1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US" b="1" dirty="0">
              <a:solidFill>
                <a:srgbClr val="173C90"/>
              </a:solidFill>
              <a:latin typeface="Arial" charset="0"/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Do not replace aspirate and hold tube feeds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00930"/>
            <a:ext cx="8229600" cy="916307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DAY 2 – Gastric Residuals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053" y="2005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3790706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8343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363377"/>
            <a:ext cx="7847173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173C90"/>
                </a:solidFill>
                <a:latin typeface="Arial" charset="0"/>
              </a:rPr>
              <a:t>He remains stable throughout </a:t>
            </a:r>
            <a:r>
              <a:rPr lang="en-US" sz="2200" b="1" dirty="0">
                <a:solidFill>
                  <a:srgbClr val="173C90"/>
                </a:solidFill>
                <a:latin typeface="Arial" charset="0"/>
              </a:rPr>
              <a:t>Day 3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dirty="0">
                <a:solidFill>
                  <a:srgbClr val="173C90"/>
                </a:solidFill>
                <a:latin typeface="Arial" charset="0"/>
              </a:rPr>
              <a:t>On </a:t>
            </a:r>
            <a:r>
              <a:rPr lang="en-US" sz="2200" b="1" dirty="0" smtClean="0">
                <a:solidFill>
                  <a:srgbClr val="173C90"/>
                </a:solidFill>
                <a:latin typeface="Arial" charset="0"/>
              </a:rPr>
              <a:t>Day </a:t>
            </a:r>
            <a:r>
              <a:rPr lang="en-US" sz="2200" b="1" dirty="0">
                <a:solidFill>
                  <a:srgbClr val="173C90"/>
                </a:solidFill>
                <a:latin typeface="Arial" charset="0"/>
              </a:rPr>
              <a:t>4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 of his admission the surgical team informs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/>
            </a:r>
            <a:br>
              <a:rPr lang="en-US" sz="2200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you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at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10:00 h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that they will be taking him back to the OR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rgbClr val="173C90"/>
                </a:solidFill>
                <a:latin typeface="Arial" charset="0"/>
              </a:rPr>
              <a:t>They request that he be kept NPO after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24:00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hours</a:t>
            </a:r>
            <a:endParaRPr lang="en-CA" sz="2200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418988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DAYS 3 &amp; 4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9222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363377"/>
            <a:ext cx="7847173" cy="208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73C90"/>
                </a:solidFill>
                <a:latin typeface="Arial" charset="0"/>
              </a:rPr>
              <a:t>What do you expect to do with his feeds?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Recalculate the rate so that you can provide </a:t>
            </a: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the </a:t>
            </a:r>
            <a:r>
              <a:rPr lang="en-US" dirty="0">
                <a:solidFill>
                  <a:srgbClr val="173C90"/>
                </a:solidFill>
                <a:latin typeface="Arial" charset="0"/>
              </a:rPr>
              <a:t>rest of the daily goal volume by midnight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Increase the rate by </a:t>
            </a: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25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US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Decrease the rate by </a:t>
            </a: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25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US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Do </a:t>
            </a: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nothing</a:t>
            </a:r>
            <a:endParaRPr lang="en-US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418988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DAYS 3 &amp; 4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183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926"/>
            <a:ext cx="7451124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ADEQUATE NUTRITION</a:t>
            </a:r>
            <a:endParaRPr lang="en-US" sz="40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199" y="1958607"/>
            <a:ext cx="8350203" cy="323070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Provides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>
                <a:solidFill>
                  <a:srgbClr val="173C90"/>
                </a:solidFill>
                <a:latin typeface="Arial"/>
                <a:cs typeface="Arial"/>
              </a:rPr>
              <a:t>fuel </a:t>
            </a:r>
            <a:r>
              <a:rPr lang="es-ES_tradnl" sz="2200" dirty="0" err="1">
                <a:solidFill>
                  <a:srgbClr val="173C90"/>
                </a:solidFill>
                <a:latin typeface="Arial"/>
                <a:cs typeface="Arial"/>
              </a:rPr>
              <a:t>for</a:t>
            </a:r>
            <a:r>
              <a:rPr lang="es-ES_tradnl" sz="2200" dirty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>
                <a:solidFill>
                  <a:srgbClr val="173C90"/>
                </a:solidFill>
                <a:latin typeface="Arial"/>
                <a:cs typeface="Arial"/>
              </a:rPr>
              <a:t>cellular</a:t>
            </a:r>
            <a:r>
              <a:rPr lang="es-ES_tradnl" sz="2200" dirty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metabolism</a:t>
            </a:r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Prevents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protein/muscle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wasting</a:t>
            </a:r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Decreases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ventilator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time</a:t>
            </a:r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 err="1" smtClean="0">
                <a:solidFill>
                  <a:srgbClr val="173C90"/>
                </a:solidFill>
                <a:latin typeface="Arial"/>
                <a:cs typeface="Arial"/>
              </a:rPr>
              <a:t>Helps</a:t>
            </a:r>
            <a:r>
              <a:rPr lang="fr-FR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fr-FR" sz="2200" dirty="0" err="1">
                <a:solidFill>
                  <a:srgbClr val="173C90"/>
                </a:solidFill>
                <a:latin typeface="Arial"/>
                <a:cs typeface="Arial"/>
              </a:rPr>
              <a:t>prevent</a:t>
            </a:r>
            <a:r>
              <a:rPr lang="fr-FR" sz="2200" dirty="0">
                <a:solidFill>
                  <a:srgbClr val="173C90"/>
                </a:solidFill>
                <a:latin typeface="Arial"/>
                <a:cs typeface="Arial"/>
              </a:rPr>
              <a:t> infection/</a:t>
            </a:r>
            <a:r>
              <a:rPr lang="fr-FR" sz="2200" dirty="0" smtClean="0">
                <a:solidFill>
                  <a:srgbClr val="173C90"/>
                </a:solidFill>
                <a:latin typeface="Arial"/>
                <a:cs typeface="Arial"/>
              </a:rPr>
              <a:t>VAP</a:t>
            </a:r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Decreases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ICU length of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stay</a:t>
            </a:r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Promotes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healthy wound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healing</a:t>
            </a:r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Reduces mortality</a:t>
            </a:r>
            <a:endParaRPr lang="en-US" sz="2200" dirty="0">
              <a:solidFill>
                <a:srgbClr val="173C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19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418988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DAYS 3 &amp; 4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363377"/>
            <a:ext cx="7847173" cy="208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73C90"/>
                </a:solidFill>
                <a:latin typeface="Arial" charset="0"/>
              </a:rPr>
              <a:t>What do you expect to do with his feeds? 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b="1" dirty="0">
                <a:solidFill>
                  <a:srgbClr val="173C90"/>
                </a:solidFill>
                <a:latin typeface="Arial" charset="0"/>
              </a:rPr>
              <a:t>Recalculate the rate so that you can provide </a:t>
            </a:r>
            <a:r>
              <a:rPr lang="en-US" b="1" dirty="0" smtClean="0">
                <a:solidFill>
                  <a:srgbClr val="173C90"/>
                </a:solidFill>
                <a:latin typeface="Arial" charset="0"/>
              </a:rPr>
              <a:t/>
            </a:r>
            <a:br>
              <a:rPr lang="en-US" b="1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b="1" dirty="0" smtClean="0">
                <a:solidFill>
                  <a:srgbClr val="173C90"/>
                </a:solidFill>
                <a:latin typeface="Arial" charset="0"/>
              </a:rPr>
              <a:t>the </a:t>
            </a:r>
            <a:r>
              <a:rPr lang="en-US" b="1" dirty="0">
                <a:solidFill>
                  <a:srgbClr val="173C90"/>
                </a:solidFill>
                <a:latin typeface="Arial" charset="0"/>
              </a:rPr>
              <a:t>rest of the daily goal volume by midnight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Increase the rate by </a:t>
            </a: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25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US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Decrease the rate by </a:t>
            </a: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25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US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Do </a:t>
            </a: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nothing</a:t>
            </a:r>
            <a:endParaRPr lang="en-US" dirty="0">
              <a:solidFill>
                <a:srgbClr val="173C90"/>
              </a:solidFill>
              <a:latin typeface="Arial" charset="0"/>
            </a:endParaRPr>
          </a:p>
        </p:txBody>
      </p:sp>
      <p:pic>
        <p:nvPicPr>
          <p:cNvPr id="7" name="Picture 6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2636911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7670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878729"/>
            <a:ext cx="784717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The dietitian has determined that his daily volume goal is 1200 ml in 24 hours (starts at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07:00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daily) which is a rate of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50</a:t>
            </a:r>
            <a:r>
              <a:rPr lang="en-US" sz="2400" dirty="0">
                <a:solidFill>
                  <a:srgbClr val="173C90"/>
                </a:solidFill>
                <a:latin typeface="Arial" charset="0"/>
                <a:cs typeface="Arial" charset="0"/>
              </a:rPr>
              <a:t> mL/hr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.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Based on the 24 hour volume protocol, what will be his new rate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to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reach his goal volume by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midnight based on a 1.5 kcal/ml formula?</a:t>
            </a:r>
            <a:endParaRPr lang="en-CA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64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75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82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96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34340"/>
            <a:ext cx="8229600" cy="916307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RETURNING TO THE OR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1122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878729"/>
            <a:ext cx="78471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The dietitian has determined that his daily volume goal is 1200 ml in 24 hours (starts at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07:00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daily) which is a rate of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50 mL/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hr. Based on the 24 hour volume protocol, what will be his new rate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to </a:t>
            </a:r>
            <a:r>
              <a:rPr lang="en-US" sz="2200" dirty="0">
                <a:solidFill>
                  <a:srgbClr val="173C90"/>
                </a:solidFill>
                <a:latin typeface="Arial"/>
                <a:cs typeface="Arial"/>
              </a:rPr>
              <a:t>reach his goal volume by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midnight based on a 1.5 kcal/ml formula?</a:t>
            </a:r>
            <a:endParaRPr lang="en-CA" sz="2200" dirty="0">
              <a:solidFill>
                <a:srgbClr val="173C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64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b="1" dirty="0" smtClean="0">
                <a:solidFill>
                  <a:srgbClr val="173C90"/>
                </a:solidFill>
                <a:latin typeface="Arial" charset="0"/>
              </a:rPr>
              <a:t>75</a:t>
            </a:r>
            <a:r>
              <a:rPr lang="en-US" b="1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b="1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b="1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82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96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 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34340"/>
            <a:ext cx="8229600" cy="916307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RETURNING TO THE OR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pic>
        <p:nvPicPr>
          <p:cNvPr id="7" name="Picture 6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3483505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190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263095"/>
            <a:ext cx="7847173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What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is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the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maximum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hourly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rate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that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you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should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infuse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/>
            </a:r>
            <a:b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on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volume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based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feeding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?</a:t>
            </a:r>
            <a:endParaRPr lang="en-CA" sz="2200" dirty="0" smtClean="0">
              <a:solidFill>
                <a:srgbClr val="173C90"/>
              </a:solidFill>
              <a:latin typeface="Arial"/>
              <a:cs typeface="Arial"/>
            </a:endParaRPr>
          </a:p>
          <a:p>
            <a:pPr marL="957263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125</a:t>
            </a:r>
            <a:r>
              <a:rPr lang="en-US" dirty="0" smtClean="0">
                <a:solidFill>
                  <a:srgbClr val="173C90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957263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135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957263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150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957263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160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18706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HOURLY RATE?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8760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263095"/>
            <a:ext cx="7847173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What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is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the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maximum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hourly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rate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that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you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should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infuse</a:t>
            </a:r>
            <a:r>
              <a:rPr lang="es-ES_tradnl" sz="2200" dirty="0">
                <a:solidFill>
                  <a:srgbClr val="173C90"/>
                </a:solidFill>
                <a:latin typeface="Arial"/>
                <a:cs typeface="Arial"/>
              </a:rPr>
              <a:t/>
            </a:r>
            <a:br>
              <a:rPr lang="es-ES_tradnl" sz="2200" dirty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on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volume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based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s-ES_tradnl" sz="2200" dirty="0" err="1" smtClean="0">
                <a:solidFill>
                  <a:srgbClr val="173C90"/>
                </a:solidFill>
                <a:latin typeface="Arial"/>
                <a:cs typeface="Arial"/>
              </a:rPr>
              <a:t>feeding</a:t>
            </a:r>
            <a:r>
              <a:rPr lang="es-ES_tradnl" sz="2200" dirty="0" smtClean="0">
                <a:solidFill>
                  <a:srgbClr val="173C90"/>
                </a:solidFill>
                <a:latin typeface="Arial"/>
                <a:cs typeface="Arial"/>
              </a:rPr>
              <a:t>?</a:t>
            </a:r>
            <a:endParaRPr lang="en-CA" sz="2200" dirty="0" smtClean="0">
              <a:solidFill>
                <a:srgbClr val="173C90"/>
              </a:solidFill>
              <a:latin typeface="Arial"/>
              <a:cs typeface="Arial"/>
            </a:endParaRPr>
          </a:p>
          <a:p>
            <a:pPr marL="957263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125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957263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135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957263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b="1" dirty="0">
                <a:solidFill>
                  <a:srgbClr val="173C90"/>
                </a:solidFill>
                <a:latin typeface="Arial" charset="0"/>
              </a:rPr>
              <a:t>150 </a:t>
            </a:r>
            <a:r>
              <a:rPr lang="en-US" b="1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b="1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b="1" dirty="0">
              <a:solidFill>
                <a:srgbClr val="173C90"/>
              </a:solidFill>
              <a:latin typeface="Arial" charset="0"/>
            </a:endParaRPr>
          </a:p>
          <a:p>
            <a:pPr marL="957263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160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18706"/>
            <a:ext cx="8229600" cy="916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HOURLY RATE?</a:t>
            </a:r>
            <a:endParaRPr lang="en-US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pic>
        <p:nvPicPr>
          <p:cNvPr id="7" name="Picture 6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3" y="3560675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6500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196247"/>
            <a:ext cx="7847173" cy="282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8"/>
            <a:r>
              <a:rPr lang="en-US" sz="2200" dirty="0">
                <a:solidFill>
                  <a:srgbClr val="173C90"/>
                </a:solidFill>
                <a:latin typeface="Arial" charset="0"/>
              </a:rPr>
              <a:t>Your 24 hour intake indicates that he received 1100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mL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in the last 24 hours.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Based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on the daily goal of 1200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mL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in 24 hours, what will you report as his nutritional adequacy during morning rounds?</a:t>
            </a:r>
            <a:endParaRPr lang="en-CA" sz="2200" dirty="0">
              <a:solidFill>
                <a:srgbClr val="173C90"/>
              </a:solidFill>
              <a:latin typeface="Arial" charset="0"/>
            </a:endParaRPr>
          </a:p>
          <a:p>
            <a:pPr marL="790575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92%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90575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94%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90575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96%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90575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98%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1051"/>
            <a:ext cx="8686800" cy="944389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b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3100" dirty="0" smtClean="0">
                <a:solidFill>
                  <a:srgbClr val="82B402"/>
                </a:solidFill>
                <a:latin typeface="Arial"/>
                <a:cs typeface="Arial"/>
              </a:rPr>
              <a:t>REPORTING DAILY NUTRITION</a:t>
            </a:r>
            <a:endParaRPr lang="en-CA" sz="31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0091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196247"/>
            <a:ext cx="7847173" cy="282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8"/>
            <a:r>
              <a:rPr lang="en-US" sz="2200" dirty="0">
                <a:solidFill>
                  <a:srgbClr val="173C90"/>
                </a:solidFill>
                <a:latin typeface="Arial" charset="0"/>
              </a:rPr>
              <a:t>Your 24 hour intake indicates that he received 1100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mL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in the last 24 hours.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Based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on the daily goal of 1200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mL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in 24 hours, what will you report as his nutritional adequacy during morning rounds?</a:t>
            </a:r>
            <a:endParaRPr lang="en-CA" sz="2200" dirty="0">
              <a:solidFill>
                <a:srgbClr val="173C90"/>
              </a:solidFill>
              <a:latin typeface="Arial" charset="0"/>
            </a:endParaRPr>
          </a:p>
          <a:p>
            <a:pPr marL="790575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b="1" dirty="0">
                <a:solidFill>
                  <a:srgbClr val="173C90"/>
                </a:solidFill>
                <a:latin typeface="Arial" charset="0"/>
              </a:rPr>
              <a:t>92%</a:t>
            </a:r>
            <a:endParaRPr lang="en-CA" b="1" dirty="0">
              <a:solidFill>
                <a:srgbClr val="173C90"/>
              </a:solidFill>
              <a:latin typeface="Arial" charset="0"/>
            </a:endParaRPr>
          </a:p>
          <a:p>
            <a:pPr marL="790575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94%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90575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96%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90575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98%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51051"/>
            <a:ext cx="8686800" cy="944389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b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3100" dirty="0" smtClean="0">
                <a:solidFill>
                  <a:srgbClr val="82B402"/>
                </a:solidFill>
                <a:latin typeface="Arial"/>
                <a:cs typeface="Arial"/>
              </a:rPr>
              <a:t>REPORTING DAILY NUTRITION</a:t>
            </a:r>
            <a:endParaRPr lang="en-CA" sz="31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pic>
        <p:nvPicPr>
          <p:cNvPr id="6" name="Picture 5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3478369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2592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095975"/>
            <a:ext cx="7847173" cy="282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8"/>
            <a:r>
              <a:rPr lang="en-US" sz="2200" dirty="0">
                <a:solidFill>
                  <a:srgbClr val="173C90"/>
                </a:solidFill>
                <a:latin typeface="Arial" charset="0"/>
              </a:rPr>
              <a:t>He continues to receive 5mg metoclopramide as per the enteral feeding initiation orders. His gastric residuals have been more than 300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mL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for 2 consecutive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checks.</a:t>
            </a:r>
            <a:br>
              <a:rPr lang="en-US" sz="2200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What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intervention do you anticipate?</a:t>
            </a:r>
          </a:p>
          <a:p>
            <a:pPr marL="703263" lvl="1" indent="-342900">
              <a:lnSpc>
                <a:spcPct val="140000"/>
              </a:lnSpc>
              <a:buFont typeface="+mj-lt"/>
              <a:buAutoNum type="alphaUcPeriod"/>
              <a:tabLst>
                <a:tab pos="722313" algn="l"/>
              </a:tabLst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Consider Erythromycin 200 mg Q12h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03263" lvl="1" indent="-342900">
              <a:lnSpc>
                <a:spcPct val="120000"/>
              </a:lnSpc>
              <a:buFont typeface="+mj-lt"/>
              <a:buAutoNum type="alphaUcPeriod"/>
              <a:tabLst>
                <a:tab pos="722313" algn="l"/>
              </a:tabLst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Increase Metoclopramide to 10 mg q4h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03263" lvl="1" indent="-342900">
              <a:lnSpc>
                <a:spcPct val="120000"/>
              </a:lnSpc>
              <a:buFont typeface="+mj-lt"/>
              <a:buAutoNum type="alphaUcPeriod"/>
              <a:tabLst>
                <a:tab pos="722313" algn="l"/>
              </a:tabLst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Increase rate of feeds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03263" lvl="1" indent="-342900">
              <a:lnSpc>
                <a:spcPct val="120000"/>
              </a:lnSpc>
              <a:buFont typeface="+mj-lt"/>
              <a:buAutoNum type="alphaUcPeriod"/>
              <a:tabLst>
                <a:tab pos="722313" algn="l"/>
              </a:tabLst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Hold feeds for 4 hours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50779"/>
            <a:ext cx="8686800" cy="944389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b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82B402"/>
                </a:solidFill>
                <a:latin typeface="Arial"/>
                <a:cs typeface="Arial"/>
              </a:rPr>
              <a:t>GASTRIC RESIDUALS - AGAIN</a:t>
            </a:r>
            <a:endParaRPr lang="en-CA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7184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095975"/>
            <a:ext cx="7847173" cy="282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8"/>
            <a:r>
              <a:rPr lang="en-US" sz="2200" dirty="0">
                <a:solidFill>
                  <a:srgbClr val="173C90"/>
                </a:solidFill>
                <a:latin typeface="Arial" charset="0"/>
              </a:rPr>
              <a:t>He continues to receive 5mg metoclopramide as per the enteral feeding initiation orders. His gastric residuals have been more than 300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mL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for 2 consecutive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checks.</a:t>
            </a:r>
            <a:br>
              <a:rPr lang="en-US" sz="2200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What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intervention do you anticipate?</a:t>
            </a:r>
          </a:p>
          <a:p>
            <a:pPr marL="703263" lvl="1" indent="-342900">
              <a:lnSpc>
                <a:spcPct val="140000"/>
              </a:lnSpc>
              <a:buFont typeface="+mj-lt"/>
              <a:buAutoNum type="alphaUcPeriod"/>
              <a:tabLst>
                <a:tab pos="722313" algn="l"/>
              </a:tabLst>
            </a:pPr>
            <a:r>
              <a:rPr lang="en-US" b="1" dirty="0">
                <a:solidFill>
                  <a:srgbClr val="173C90"/>
                </a:solidFill>
                <a:latin typeface="Arial" charset="0"/>
              </a:rPr>
              <a:t>Consider Erythromycin 200 mg Q12h</a:t>
            </a:r>
            <a:endParaRPr lang="en-CA" b="1" dirty="0">
              <a:solidFill>
                <a:srgbClr val="173C90"/>
              </a:solidFill>
              <a:latin typeface="Arial" charset="0"/>
            </a:endParaRPr>
          </a:p>
          <a:p>
            <a:pPr marL="703263" lvl="1" indent="-342900">
              <a:lnSpc>
                <a:spcPct val="120000"/>
              </a:lnSpc>
              <a:buFont typeface="+mj-lt"/>
              <a:buAutoNum type="alphaUcPeriod"/>
              <a:tabLst>
                <a:tab pos="722313" algn="l"/>
              </a:tabLst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Increase Metoclopramide to 10 mg q4h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03263" lvl="1" indent="-342900">
              <a:lnSpc>
                <a:spcPct val="120000"/>
              </a:lnSpc>
              <a:buFont typeface="+mj-lt"/>
              <a:buAutoNum type="alphaUcPeriod"/>
              <a:tabLst>
                <a:tab pos="722313" algn="l"/>
              </a:tabLst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Increase rate of feeds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703263" lvl="1" indent="-342900">
              <a:lnSpc>
                <a:spcPct val="120000"/>
              </a:lnSpc>
              <a:buFont typeface="+mj-lt"/>
              <a:buAutoNum type="alphaUcPeriod"/>
              <a:tabLst>
                <a:tab pos="722313" algn="l"/>
              </a:tabLst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Hold feeds for 4 hours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50779"/>
            <a:ext cx="8686800" cy="944389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b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82B402"/>
                </a:solidFill>
                <a:latin typeface="Arial"/>
                <a:cs typeface="Arial"/>
              </a:rPr>
              <a:t>GASTRIC RESIDUALS - AGAIN</a:t>
            </a:r>
            <a:endParaRPr lang="en-CA" sz="32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pic>
        <p:nvPicPr>
          <p:cNvPr id="7" name="Picture 6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4" y="3377680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1516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494343"/>
            <a:ext cx="784717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8"/>
            <a:r>
              <a:rPr lang="en-US" sz="2200" dirty="0">
                <a:solidFill>
                  <a:srgbClr val="173C90"/>
                </a:solidFill>
                <a:latin typeface="Arial" charset="0"/>
              </a:rPr>
              <a:t>He is scheduled for an MRI at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14:00 h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. The enteral feeds are stopped from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14:00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hours to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17:00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hours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.</a:t>
            </a:r>
          </a:p>
          <a:p>
            <a:pPr marL="26988"/>
            <a:endParaRPr lang="en-CA" sz="2200" dirty="0">
              <a:solidFill>
                <a:srgbClr val="173C90"/>
              </a:solidFill>
              <a:latin typeface="Arial" charset="0"/>
            </a:endParaRPr>
          </a:p>
          <a:p>
            <a:pPr marL="26988"/>
            <a:r>
              <a:rPr lang="en-US" sz="2200" dirty="0">
                <a:solidFill>
                  <a:srgbClr val="173C90"/>
                </a:solidFill>
                <a:latin typeface="Arial" charset="0"/>
              </a:rPr>
              <a:t>His volume target is 1200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mL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in 24 hours which is a rate of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/>
            </a:r>
            <a:br>
              <a:rPr lang="en-US" sz="2200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50 </a:t>
            </a:r>
            <a:r>
              <a:rPr lang="en-US" sz="2400" dirty="0">
                <a:solidFill>
                  <a:srgbClr val="173C90"/>
                </a:solidFill>
                <a:latin typeface="Arial" charset="0"/>
                <a:cs typeface="Arial" charset="0"/>
              </a:rPr>
              <a:t>mL/hr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.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Upon returning to the ICU at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17:00 h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, what will be his new rate for the remaining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time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based on a 1.5 kcal/ml formula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?</a:t>
            </a:r>
            <a:endParaRPr lang="en-CA" sz="2200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60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65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70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75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19122"/>
            <a:ext cx="8686800" cy="55299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ONE WEEK LATER</a:t>
            </a:r>
            <a:r>
              <a:rPr lang="en-CA" sz="3600" dirty="0" smtClean="0">
                <a:latin typeface="Arial"/>
                <a:cs typeface="Arial"/>
              </a:rPr>
              <a:t/>
            </a:r>
            <a:br>
              <a:rPr lang="en-CA" sz="3600" dirty="0" smtClean="0">
                <a:latin typeface="Arial"/>
                <a:cs typeface="Arial"/>
              </a:rPr>
            </a:br>
            <a:endParaRPr lang="en-CA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718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752"/>
            <a:ext cx="8229600" cy="1257300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2B402"/>
                </a:solidFill>
                <a:latin typeface="Arial"/>
                <a:cs typeface="Arial"/>
              </a:rPr>
              <a:t>JUST SAY NO TO NPO</a:t>
            </a:r>
            <a:endParaRPr lang="en-US" sz="40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006668"/>
            <a:ext cx="8448697" cy="1591703"/>
          </a:xfrm>
        </p:spPr>
        <p:txBody>
          <a:bodyPr/>
          <a:lstStyle/>
          <a:p>
            <a:pPr marL="285750" indent="-285750">
              <a:spcAft>
                <a:spcPts val="600"/>
              </a:spcAft>
            </a:pPr>
            <a: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  <a:t>Gut disuse causes loss of functional and structural integrity of the GI tract </a:t>
            </a:r>
            <a:b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  <a:t>and is associated with increased complications</a:t>
            </a:r>
          </a:p>
          <a:p>
            <a:pPr marL="285750" indent="-285750">
              <a:spcAft>
                <a:spcPts val="600"/>
              </a:spcAft>
            </a:pPr>
            <a: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  <a:t>These changes are time dependent: </a:t>
            </a:r>
          </a:p>
          <a:p>
            <a:pPr marL="457200" lvl="1" indent="0">
              <a:spcAft>
                <a:spcPts val="600"/>
              </a:spcAft>
              <a:buSzPct val="50000"/>
              <a:buNone/>
            </a:pPr>
            <a:r>
              <a:rPr lang="en-US" sz="1800" dirty="0" smtClean="0">
                <a:solidFill>
                  <a:srgbClr val="82B402"/>
                </a:solidFill>
                <a:latin typeface="Arial"/>
                <a:cs typeface="Arial"/>
              </a:rPr>
              <a:t>-</a:t>
            </a:r>
            <a:r>
              <a:rPr lang="en-US" sz="1800" dirty="0" smtClean="0">
                <a:solidFill>
                  <a:srgbClr val="173C9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82B402"/>
                </a:solidFill>
                <a:latin typeface="Arial"/>
                <a:cs typeface="Arial"/>
              </a:rPr>
              <a:t>The longer patients are left NPO, the greater the complications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44"/>
          <a:stretch>
            <a:fillRect/>
          </a:stretch>
        </p:blipFill>
        <p:spPr>
          <a:xfrm>
            <a:off x="356946" y="928046"/>
            <a:ext cx="6858000" cy="3000375"/>
          </a:xfrm>
          <a:prstGeom prst="rect">
            <a:avLst/>
          </a:prstGeom>
          <a:ln w="571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550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494343"/>
            <a:ext cx="784717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8"/>
            <a:r>
              <a:rPr lang="en-US" sz="2200" dirty="0">
                <a:solidFill>
                  <a:srgbClr val="173C90"/>
                </a:solidFill>
                <a:latin typeface="Arial" charset="0"/>
              </a:rPr>
              <a:t>He is scheduled for an MRI at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14:00 h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. The enteral feeds are stopped from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14:00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hours to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17:00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hours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.</a:t>
            </a:r>
          </a:p>
          <a:p>
            <a:pPr marL="26988"/>
            <a:endParaRPr lang="en-CA" sz="2200" dirty="0">
              <a:solidFill>
                <a:srgbClr val="173C90"/>
              </a:solidFill>
              <a:latin typeface="Arial" charset="0"/>
            </a:endParaRPr>
          </a:p>
          <a:p>
            <a:pPr marL="26988"/>
            <a:r>
              <a:rPr lang="en-US" sz="2200" dirty="0">
                <a:solidFill>
                  <a:srgbClr val="173C90"/>
                </a:solidFill>
                <a:latin typeface="Arial" charset="0"/>
              </a:rPr>
              <a:t>His volume target is 1200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mL 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in 24 hours which is a rate of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/>
            </a:r>
            <a:br>
              <a:rPr lang="en-US" sz="2200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50 mL/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hr. Upon returning to the ICU at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17:00 h</a:t>
            </a:r>
            <a:r>
              <a:rPr lang="en-US" sz="2200" dirty="0">
                <a:solidFill>
                  <a:srgbClr val="173C90"/>
                </a:solidFill>
                <a:latin typeface="Arial" charset="0"/>
              </a:rPr>
              <a:t>, what will be his new rate for the remaining 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time </a:t>
            </a:r>
            <a:r>
              <a:rPr lang="en-US" sz="2200" dirty="0" smtClean="0">
                <a:solidFill>
                  <a:srgbClr val="173C90"/>
                </a:solidFill>
                <a:latin typeface="Arial"/>
                <a:cs typeface="Arial"/>
              </a:rPr>
              <a:t>based on a 1.5 kcal/ml formula</a:t>
            </a: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?</a:t>
            </a:r>
            <a:endParaRPr lang="en-CA" sz="2200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40000"/>
              </a:lnSpc>
              <a:buFont typeface="+mj-lt"/>
              <a:buAutoNum type="alphaUcPeriod"/>
            </a:pPr>
            <a:r>
              <a:rPr lang="en-US" b="1" dirty="0">
                <a:solidFill>
                  <a:srgbClr val="173C90"/>
                </a:solidFill>
                <a:latin typeface="Arial" charset="0"/>
              </a:rPr>
              <a:t>60 </a:t>
            </a:r>
            <a:r>
              <a:rPr lang="en-US" b="1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b="1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b="1" dirty="0" smtClean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65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 smtClean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 smtClean="0">
                <a:solidFill>
                  <a:srgbClr val="173C90"/>
                </a:solidFill>
                <a:latin typeface="Arial" charset="0"/>
              </a:rPr>
              <a:t>70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lphaUcPeriod"/>
            </a:pPr>
            <a:r>
              <a:rPr lang="en-US" dirty="0">
                <a:solidFill>
                  <a:srgbClr val="173C90"/>
                </a:solidFill>
                <a:latin typeface="Arial" charset="0"/>
              </a:rPr>
              <a:t>75 </a:t>
            </a:r>
            <a:r>
              <a:rPr lang="en-US" dirty="0">
                <a:solidFill>
                  <a:srgbClr val="173C90"/>
                </a:solidFill>
                <a:latin typeface="Arial" charset="0"/>
                <a:cs typeface="Arial" charset="0"/>
              </a:rPr>
              <a:t>mL/</a:t>
            </a:r>
            <a:r>
              <a:rPr lang="en-US" dirty="0" err="1">
                <a:solidFill>
                  <a:srgbClr val="173C90"/>
                </a:solidFill>
                <a:latin typeface="Arial" charset="0"/>
                <a:cs typeface="Arial" charset="0"/>
              </a:rPr>
              <a:t>hr</a:t>
            </a:r>
            <a:endParaRPr lang="en-CA" dirty="0">
              <a:solidFill>
                <a:srgbClr val="173C90"/>
              </a:solidFill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19122"/>
            <a:ext cx="8686800" cy="55299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b="1" dirty="0" smtClean="0">
                <a:solidFill>
                  <a:srgbClr val="82B402"/>
                </a:solidFill>
                <a:latin typeface="Arial"/>
                <a:cs typeface="Arial"/>
              </a:rPr>
              <a:t>CASE STUDY: </a:t>
            </a:r>
            <a:r>
              <a:rPr lang="en-US" sz="3600" dirty="0" smtClean="0">
                <a:solidFill>
                  <a:srgbClr val="82B402"/>
                </a:solidFill>
                <a:latin typeface="Arial"/>
                <a:cs typeface="Arial"/>
              </a:rPr>
              <a:t>ONE WEEK LATER</a:t>
            </a:r>
            <a:r>
              <a:rPr lang="en-CA" sz="3600" dirty="0" smtClean="0">
                <a:latin typeface="Arial"/>
                <a:cs typeface="Arial"/>
              </a:rPr>
              <a:t/>
            </a:r>
            <a:br>
              <a:rPr lang="en-CA" sz="3600" dirty="0" smtClean="0">
                <a:latin typeface="Arial"/>
                <a:cs typeface="Arial"/>
              </a:rPr>
            </a:br>
            <a:endParaRPr lang="en-CA" sz="3600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pic>
        <p:nvPicPr>
          <p:cNvPr id="7" name="Picture 6" descr="1711w1_check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3478369"/>
            <a:ext cx="624674" cy="62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4134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11_Q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383" b="34637"/>
          <a:stretch/>
        </p:blipFill>
        <p:spPr>
          <a:xfrm>
            <a:off x="1111799" y="742636"/>
            <a:ext cx="6920402" cy="42075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5436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1921535" y="2657132"/>
            <a:ext cx="9087816" cy="2080191"/>
          </a:xfrm>
          <a:prstGeom prst="roundRect">
            <a:avLst/>
          </a:prstGeom>
          <a:solidFill>
            <a:srgbClr val="173C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7964"/>
            <a:ext cx="8229600" cy="1959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Main Objective:</a:t>
            </a:r>
          </a:p>
          <a:p>
            <a:pPr marL="457200" indent="-457200"/>
            <a:r>
              <a:rPr lang="en-US" sz="2800" dirty="0" smtClean="0">
                <a:solidFill>
                  <a:schemeClr val="bg1"/>
                </a:solidFill>
                <a:latin typeface="Arial" charset="0"/>
              </a:rPr>
              <a:t>To enhance protein and energy </a:t>
            </a:r>
            <a:br>
              <a:rPr lang="en-US" sz="28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" charset="0"/>
              </a:rPr>
              <a:t>provision via the enteral route</a:t>
            </a:r>
            <a:br>
              <a:rPr lang="en-US" sz="28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" charset="0"/>
              </a:rPr>
              <a:t>in critically ill patients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96539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3800" dirty="0" smtClean="0">
                <a:solidFill>
                  <a:srgbClr val="82B402"/>
                </a:solidFill>
                <a:latin typeface="Arial"/>
                <a:cs typeface="Arial"/>
              </a:rPr>
              <a:t>Our ICU has </a:t>
            </a:r>
            <a:r>
              <a:rPr lang="en-US" sz="3800" dirty="0">
                <a:solidFill>
                  <a:srgbClr val="82B402"/>
                </a:solidFill>
                <a:latin typeface="Arial"/>
                <a:cs typeface="Arial"/>
              </a:rPr>
              <a:t>a</a:t>
            </a:r>
            <a:r>
              <a:rPr lang="en-US" sz="3800" dirty="0" smtClean="0">
                <a:solidFill>
                  <a:srgbClr val="82B402"/>
                </a:solidFill>
                <a:latin typeface="Arial"/>
                <a:cs typeface="Arial"/>
              </a:rPr>
              <a:t>dopted the</a:t>
            </a:r>
            <a:r>
              <a:rPr lang="en-US" sz="3800" b="1" dirty="0" smtClean="0">
                <a:solidFill>
                  <a:srgbClr val="82B402"/>
                </a:solidFill>
                <a:latin typeface="Arial"/>
                <a:cs typeface="Arial"/>
              </a:rPr>
              <a:t> </a:t>
            </a:r>
            <a:br>
              <a:rPr lang="en-US" sz="3800" b="1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5500" b="1" dirty="0" smtClean="0">
                <a:solidFill>
                  <a:srgbClr val="82B402"/>
                </a:solidFill>
                <a:latin typeface="Arial"/>
                <a:cs typeface="Arial"/>
              </a:rPr>
              <a:t>PEP </a:t>
            </a:r>
            <a:r>
              <a:rPr lang="en-US" sz="5500" b="1" dirty="0" err="1" smtClean="0">
                <a:solidFill>
                  <a:srgbClr val="82B402"/>
                </a:solidFill>
                <a:latin typeface="Arial"/>
                <a:cs typeface="Arial"/>
              </a:rPr>
              <a:t>uP</a:t>
            </a:r>
            <a:r>
              <a:rPr lang="en-US" sz="5500" b="1" dirty="0" smtClean="0">
                <a:solidFill>
                  <a:srgbClr val="82B402"/>
                </a:solidFill>
                <a:latin typeface="Arial"/>
                <a:cs typeface="Arial"/>
              </a:rPr>
              <a:t> PROTOCOL</a:t>
            </a:r>
            <a:endParaRPr lang="en-US" sz="55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7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49952"/>
            <a:ext cx="8229600" cy="167346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200" b="1" dirty="0" smtClean="0">
                <a:solidFill>
                  <a:srgbClr val="82B402"/>
                </a:solidFill>
                <a:latin typeface="Arial"/>
                <a:cs typeface="Arial"/>
              </a:rPr>
              <a:t>PEP </a:t>
            </a:r>
            <a:r>
              <a:rPr lang="en-US" sz="4200" b="1" dirty="0" err="1" smtClean="0">
                <a:solidFill>
                  <a:srgbClr val="82B402"/>
                </a:solidFill>
                <a:latin typeface="Arial"/>
                <a:cs typeface="Arial"/>
              </a:rPr>
              <a:t>uP</a:t>
            </a:r>
            <a:r>
              <a:rPr lang="en-US" sz="4200" b="1" dirty="0" smtClean="0">
                <a:solidFill>
                  <a:srgbClr val="82B402"/>
                </a:solidFill>
                <a:latin typeface="Arial"/>
                <a:cs typeface="Arial"/>
              </a:rPr>
              <a:t> </a:t>
            </a:r>
            <a:r>
              <a:rPr lang="en-US" sz="3800" dirty="0" smtClean="0">
                <a:solidFill>
                  <a:srgbClr val="82B402"/>
                </a:solidFill>
                <a:latin typeface="Arial"/>
                <a:cs typeface="Arial"/>
              </a:rPr>
              <a:t>is being used </a:t>
            </a:r>
            <a:r>
              <a:rPr lang="en-US" sz="4200" b="1" dirty="0" smtClean="0">
                <a:solidFill>
                  <a:srgbClr val="82B402"/>
                </a:solidFill>
                <a:latin typeface="Arial"/>
                <a:cs typeface="Arial"/>
              </a:rPr>
              <a:t/>
            </a:r>
            <a:br>
              <a:rPr lang="en-US" sz="4200" b="1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4200" b="1" dirty="0" smtClean="0">
                <a:solidFill>
                  <a:srgbClr val="82B402"/>
                </a:solidFill>
                <a:latin typeface="Arial"/>
                <a:cs typeface="Arial"/>
              </a:rPr>
              <a:t>MORE FREQUENTLY</a:t>
            </a:r>
            <a:endParaRPr lang="en-US" sz="42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1958607"/>
            <a:ext cx="9785418" cy="32307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18 sites across North America participated in the </a:t>
            </a:r>
            <a:r>
              <a:rPr lang="en-US" sz="2200" dirty="0" err="1" smtClean="0">
                <a:solidFill>
                  <a:srgbClr val="173C90"/>
                </a:solidFill>
                <a:latin typeface="Arial" charset="0"/>
              </a:rPr>
              <a:t>cRCT</a:t>
            </a:r>
            <a:endParaRPr lang="en-US" sz="2200" dirty="0" smtClean="0">
              <a:solidFill>
                <a:srgbClr val="173C9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The main outcome was adequacy of enteral feeding delivery, </a:t>
            </a:r>
            <a:br>
              <a:rPr lang="en-US" sz="2200" dirty="0" smtClean="0">
                <a:solidFill>
                  <a:srgbClr val="173C9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173C90"/>
                </a:solidFill>
                <a:latin typeface="Arial" charset="0"/>
              </a:rPr>
              <a:t>but also: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500" dirty="0">
              <a:solidFill>
                <a:srgbClr val="173C90"/>
              </a:solidFill>
              <a:latin typeface="Arial" charset="0"/>
            </a:endParaRPr>
          </a:p>
          <a:p>
            <a:pPr marL="914400" lvl="2" indent="0">
              <a:buNone/>
            </a:pPr>
            <a:r>
              <a:rPr lang="en-US" sz="2200" b="1" dirty="0" smtClean="0">
                <a:solidFill>
                  <a:srgbClr val="82B402"/>
                </a:solidFill>
                <a:latin typeface="Arial" charset="0"/>
              </a:rPr>
              <a:t>- No safety concerns </a:t>
            </a:r>
            <a:br>
              <a:rPr lang="en-US" sz="2200" b="1" dirty="0" smtClean="0">
                <a:solidFill>
                  <a:srgbClr val="82B402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82B402"/>
                </a:solidFill>
                <a:latin typeface="Arial" charset="0"/>
              </a:rPr>
              <a:t>  were reported</a:t>
            </a:r>
          </a:p>
          <a:p>
            <a:pPr marL="914400" lvl="2" indent="0">
              <a:buNone/>
            </a:pPr>
            <a:r>
              <a:rPr lang="en-US" sz="2200" b="1" dirty="0" smtClean="0">
                <a:solidFill>
                  <a:srgbClr val="82B402"/>
                </a:solidFill>
                <a:latin typeface="Arial" charset="0"/>
              </a:rPr>
              <a:t>- Nurses reported that </a:t>
            </a:r>
            <a:br>
              <a:rPr lang="en-US" sz="2200" b="1" dirty="0" smtClean="0">
                <a:solidFill>
                  <a:srgbClr val="82B402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82B402"/>
                </a:solidFill>
                <a:latin typeface="Arial" charset="0"/>
              </a:rPr>
              <a:t>  they found the protocol </a:t>
            </a:r>
            <a:br>
              <a:rPr lang="en-US" sz="2200" b="1" dirty="0" smtClean="0">
                <a:solidFill>
                  <a:srgbClr val="82B402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82B402"/>
                </a:solidFill>
                <a:latin typeface="Arial" charset="0"/>
              </a:rPr>
              <a:t>  acceptable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iStock_000009911035X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9" y="2954345"/>
            <a:ext cx="4116431" cy="27442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68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975"/>
            <a:ext cx="8229600" cy="1732064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CHANGE OF NUTRITIONAL INTAKE </a:t>
            </a:r>
            <a:r>
              <a:rPr lang="en-US" sz="3300" dirty="0" smtClean="0">
                <a:solidFill>
                  <a:srgbClr val="82B402"/>
                </a:solidFill>
                <a:latin typeface="Arial"/>
                <a:cs typeface="Arial"/>
              </a:rPr>
              <a:t>from baseline to follow-up of all the Study Sites</a:t>
            </a:r>
            <a:br>
              <a:rPr lang="en-US" sz="3300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82B402"/>
                </a:solidFill>
                <a:latin typeface="Arial"/>
                <a:cs typeface="Arial"/>
              </a:rPr>
              <a:t>(ALL PATIENTS)</a:t>
            </a:r>
            <a:endParaRPr lang="en-US" sz="22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7330" y="5201905"/>
            <a:ext cx="332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% calories received/prescribed</a:t>
            </a:r>
          </a:p>
        </p:txBody>
      </p:sp>
      <p:pic>
        <p:nvPicPr>
          <p:cNvPr id="15" name="Picture 14" descr="Graphic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9400"/>
            <a:ext cx="8205216" cy="3745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67060" y="2069239"/>
            <a:ext cx="1417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value = 0.001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66525" y="2069239"/>
            <a:ext cx="1317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value = 0.71</a:t>
            </a:r>
          </a:p>
        </p:txBody>
      </p:sp>
    </p:spTree>
    <p:extLst>
      <p:ext uri="{BB962C8B-B14F-4D97-AF65-F5344CB8AC3E}">
        <p14:creationId xmlns="" xmlns:p14="http://schemas.microsoft.com/office/powerpoint/2010/main" val="31049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975"/>
            <a:ext cx="8229600" cy="1732064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rgbClr val="82B402"/>
                </a:solidFill>
                <a:latin typeface="Arial"/>
                <a:cs typeface="Arial"/>
              </a:rPr>
              <a:t>CHANGE OF NUTRITIONAL INTAKE </a:t>
            </a:r>
            <a:r>
              <a:rPr lang="en-US" sz="3300" dirty="0" smtClean="0">
                <a:solidFill>
                  <a:srgbClr val="82B402"/>
                </a:solidFill>
                <a:latin typeface="Arial"/>
                <a:cs typeface="Arial"/>
              </a:rPr>
              <a:t>from baseline to follow-up of all the Study Sites</a:t>
            </a:r>
            <a:br>
              <a:rPr lang="en-US" sz="3300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82B402"/>
                </a:solidFill>
                <a:latin typeface="Arial"/>
                <a:cs typeface="Arial"/>
              </a:rPr>
              <a:t>(ALL PATIENTS)  </a:t>
            </a:r>
            <a:endParaRPr lang="en-US" sz="22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7330" y="5201905"/>
            <a:ext cx="323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73C90"/>
                </a:solidFill>
                <a:latin typeface="Arial"/>
                <a:cs typeface="Arial"/>
              </a:rPr>
              <a:t>% protein received/prescribed</a:t>
            </a:r>
          </a:p>
        </p:txBody>
      </p:sp>
      <p:pic>
        <p:nvPicPr>
          <p:cNvPr id="2" name="Picture 1" descr="Graphic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205216" cy="3785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7060" y="2069239"/>
            <a:ext cx="1417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value = 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6525" y="2069239"/>
            <a:ext cx="1317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value = 0.81</a:t>
            </a:r>
          </a:p>
        </p:txBody>
      </p:sp>
    </p:spTree>
    <p:extLst>
      <p:ext uri="{BB962C8B-B14F-4D97-AF65-F5344CB8AC3E}">
        <p14:creationId xmlns="" xmlns:p14="http://schemas.microsoft.com/office/powerpoint/2010/main" val="3609673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83" y="948176"/>
            <a:ext cx="6791553" cy="47417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2534" y="-74556"/>
            <a:ext cx="8528479" cy="17320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 dirty="0" smtClean="0">
                <a:solidFill>
                  <a:srgbClr val="82B402"/>
                </a:solidFill>
                <a:latin typeface="Arial"/>
                <a:cs typeface="Arial"/>
              </a:rPr>
              <a:t>DAILY PROPORTION OF PRESCRIPTION RECEIVED </a:t>
            </a:r>
            <a:r>
              <a:rPr lang="en-US" sz="2500" dirty="0" smtClean="0">
                <a:solidFill>
                  <a:srgbClr val="82B402"/>
                </a:solidFill>
                <a:latin typeface="Arial"/>
                <a:cs typeface="Arial"/>
              </a:rPr>
              <a:t>by EN in ITT Efficacy and full volume feeds subgroups </a:t>
            </a:r>
            <a:r>
              <a:rPr lang="en-US" sz="3000" dirty="0" smtClean="0">
                <a:solidFill>
                  <a:srgbClr val="82B402"/>
                </a:solidFill>
                <a:latin typeface="Arial"/>
                <a:cs typeface="Arial"/>
              </a:rPr>
              <a:t/>
            </a:r>
            <a:br>
              <a:rPr lang="en-US" sz="3000" dirty="0" smtClean="0">
                <a:solidFill>
                  <a:srgbClr val="82B402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rgbClr val="82B402"/>
                </a:solidFill>
                <a:latin typeface="Arial"/>
                <a:cs typeface="Arial"/>
              </a:rPr>
              <a:t>(AMOUNG PATIENTS IN THE INTERNETION FOLLOW-UP PHASE)  </a:t>
            </a:r>
            <a:endParaRPr lang="en-US" sz="1700" b="1" dirty="0">
              <a:solidFill>
                <a:srgbClr val="82B40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374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1282</Words>
  <Application>Microsoft Office PowerPoint</Application>
  <PresentationFormat>On-screen Show (4:3)</PresentationFormat>
  <Paragraphs>227</Paragraphs>
  <Slides>41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PRESENTATION OBJECTIVES</vt:lpstr>
      <vt:lpstr>ADEQUATE NUTRITION</vt:lpstr>
      <vt:lpstr>JUST SAY NO TO NPO</vt:lpstr>
      <vt:lpstr>Our ICU has adopted the  PEP uP PROTOCOL</vt:lpstr>
      <vt:lpstr>PEP uP is being used  MORE FREQUENTLY</vt:lpstr>
      <vt:lpstr>CHANGE OF NUTRITIONAL INTAKE from baseline to follow-up of all the Study Sites (ALL PATIENTS)</vt:lpstr>
      <vt:lpstr>CHANGE OF NUTRITIONAL INTAKE from baseline to follow-up of all the Study Sites (ALL PATIENTS)  </vt:lpstr>
      <vt:lpstr>DAILY PROPORTION OF PRESCRIPTION RECEIVED by EN in ITT Efficacy and full volume feeds subgroups  (AMOUNG PATIENTS IN THE INTERNETION FOLLOW-UP PHASE)  </vt:lpstr>
      <vt:lpstr>MAIN FEATURES  OF THE PEP uP PROTOCOL</vt:lpstr>
      <vt:lpstr>GET PEPPED UP!</vt:lpstr>
      <vt:lpstr>WHAT IS VOLUME BASED FEEDING?</vt:lpstr>
      <vt:lpstr>GET PEPPED UP!</vt:lpstr>
      <vt:lpstr>GET PEPPED UP!</vt:lpstr>
      <vt:lpstr>GET PEPPED UP!</vt:lpstr>
      <vt:lpstr>GASTRIC FEEDING FLOWCHART</vt:lpstr>
      <vt:lpstr>CASE STUDY</vt:lpstr>
      <vt:lpstr>CASE STUDY: ADMISSION</vt:lpstr>
      <vt:lpstr>CASE STUDY: ADMISSION</vt:lpstr>
      <vt:lpstr>Slide 20</vt:lpstr>
      <vt:lpstr>CASE STUDY: DAY 1</vt:lpstr>
      <vt:lpstr>CASE STUDY: DAY 1</vt:lpstr>
      <vt:lpstr>CASE STUDY: DAY 2</vt:lpstr>
      <vt:lpstr>CASE STUDY: DAY 2 – Morning Rounds</vt:lpstr>
      <vt:lpstr>CASE STUDY: DAY 2 – Morning Rounds</vt:lpstr>
      <vt:lpstr>CASE STUDY: DAY 2 – Gastric Residuals</vt:lpstr>
      <vt:lpstr>CASE STUDY: DAY 2 – Gastric Residuals</vt:lpstr>
      <vt:lpstr>CASE STUDY: DAYS 3 &amp; 4</vt:lpstr>
      <vt:lpstr>CASE STUDY: DAYS 3 &amp; 4</vt:lpstr>
      <vt:lpstr>CASE STUDY: DAYS 3 &amp; 4</vt:lpstr>
      <vt:lpstr>CASE STUDY: RETURNING TO THE OR</vt:lpstr>
      <vt:lpstr>CASE STUDY: RETURNING TO THE OR</vt:lpstr>
      <vt:lpstr>CASE STUDY: HOURLY RATE?</vt:lpstr>
      <vt:lpstr>CASE STUDY: HOURLY RATE?</vt:lpstr>
      <vt:lpstr>CASE STUDY:  REPORTING DAILY NUTRITION</vt:lpstr>
      <vt:lpstr>CASE STUDY:  REPORTING DAILY NUTRITION</vt:lpstr>
      <vt:lpstr>CASE STUDY:  GASTRIC RESIDUALS - AGAIN</vt:lpstr>
      <vt:lpstr>CASE STUDY:  GASTRIC RESIDUALS - AGAIN</vt:lpstr>
      <vt:lpstr>CASE STUDY: ONE WEEK LATER </vt:lpstr>
      <vt:lpstr>CASE STUDY: ONE WEEK LATER </vt:lpstr>
      <vt:lpstr>Slide 41</vt:lpstr>
    </vt:vector>
  </TitlesOfParts>
  <Company>S&amp;S Diseno Grafico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  Esclusa</dc:creator>
  <cp:lastModifiedBy>Owner</cp:lastModifiedBy>
  <cp:revision>67</cp:revision>
  <dcterms:created xsi:type="dcterms:W3CDTF">2012-07-11T15:35:04Z</dcterms:created>
  <dcterms:modified xsi:type="dcterms:W3CDTF">2014-05-28T12:38:17Z</dcterms:modified>
</cp:coreProperties>
</file>