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5" r:id="rId3"/>
    <p:sldId id="266" r:id="rId4"/>
    <p:sldId id="269" r:id="rId5"/>
    <p:sldId id="277" r:id="rId6"/>
    <p:sldId id="263" r:id="rId7"/>
    <p:sldId id="268" r:id="rId8"/>
    <p:sldId id="270" r:id="rId9"/>
    <p:sldId id="275" r:id="rId10"/>
    <p:sldId id="276" r:id="rId11"/>
    <p:sldId id="273" r:id="rId12"/>
    <p:sldId id="278" r:id="rId13"/>
    <p:sldId id="299" r:id="rId14"/>
    <p:sldId id="279" r:id="rId15"/>
    <p:sldId id="280" r:id="rId16"/>
    <p:sldId id="281" r:id="rId17"/>
    <p:sldId id="283" r:id="rId18"/>
    <p:sldId id="284" r:id="rId19"/>
    <p:sldId id="282" r:id="rId20"/>
    <p:sldId id="285" r:id="rId21"/>
    <p:sldId id="286" r:id="rId22"/>
    <p:sldId id="287" r:id="rId23"/>
    <p:sldId id="288" r:id="rId24"/>
    <p:sldId id="258" r:id="rId25"/>
    <p:sldId id="297" r:id="rId26"/>
    <p:sldId id="290" r:id="rId27"/>
    <p:sldId id="291" r:id="rId28"/>
    <p:sldId id="300" r:id="rId29"/>
    <p:sldId id="289" r:id="rId30"/>
    <p:sldId id="295" r:id="rId31"/>
    <p:sldId id="294" r:id="rId32"/>
    <p:sldId id="261" r:id="rId33"/>
    <p:sldId id="2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en Heyland" initials="DH"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29" autoAdjust="0"/>
  </p:normalViewPr>
  <p:slideViewPr>
    <p:cSldViewPr snapToGrid="0">
      <p:cViewPr>
        <p:scale>
          <a:sx n="60" d="100"/>
          <a:sy n="60" d="100"/>
        </p:scale>
        <p:origin x="-774" y="-8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694CF-E2FC-4C99-95D4-D2CE0148CCE7}" type="datetimeFigureOut">
              <a:rPr lang="en-US" smtClean="0"/>
              <a:t>12/4/2017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121223-268B-45F8-9C4C-5F81A79AE916}" type="slidenum">
              <a:rPr lang="en-US" smtClean="0"/>
              <a:t>‹#›</a:t>
            </a:fld>
            <a:endParaRPr lang="en-US"/>
          </a:p>
        </p:txBody>
      </p:sp>
    </p:spTree>
    <p:extLst>
      <p:ext uri="{BB962C8B-B14F-4D97-AF65-F5344CB8AC3E}">
        <p14:creationId xmlns:p14="http://schemas.microsoft.com/office/powerpoint/2010/main" val="7312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sin qua non of critical illness is metabolic stress.</a:t>
            </a:r>
            <a:endParaRPr lang="en-US" dirty="0"/>
          </a:p>
          <a:p>
            <a:endParaRPr lang="en-US" dirty="0"/>
          </a:p>
          <a:p>
            <a:r>
              <a:rPr lang="en-US" dirty="0" smtClean="0"/>
              <a:t>Sepsis, trauma, burns, etc.,</a:t>
            </a:r>
            <a:r>
              <a:rPr lang="en-US" baseline="0" dirty="0" smtClean="0"/>
              <a:t> all activate the METABOLIC STRESS RESPONSE.</a:t>
            </a:r>
            <a:endParaRPr lang="en-US" baseline="0" dirty="0"/>
          </a:p>
          <a:p>
            <a:endParaRPr lang="en-US" baseline="0" dirty="0"/>
          </a:p>
          <a:p>
            <a:r>
              <a:rPr lang="en-US" baseline="0" dirty="0" smtClean="0"/>
              <a:t>Neuroendocrine</a:t>
            </a:r>
            <a:r>
              <a:rPr lang="en-US" baseline="0" dirty="0"/>
              <a:t>, inflammatory/immune, an </a:t>
            </a:r>
            <a:r>
              <a:rPr lang="en-US" baseline="0" dirty="0" err="1"/>
              <a:t>adipokine</a:t>
            </a:r>
            <a:r>
              <a:rPr lang="en-US" baseline="0" dirty="0"/>
              <a:t> response, and GIT </a:t>
            </a:r>
            <a:r>
              <a:rPr lang="en-US" baseline="0" dirty="0" smtClean="0"/>
              <a:t>hormone are components of the metabolic stress response.</a:t>
            </a:r>
          </a:p>
          <a:p>
            <a:endParaRPr lang="en-US" baseline="0" dirty="0" smtClean="0"/>
          </a:p>
          <a:p>
            <a:r>
              <a:rPr lang="en-US" baseline="0" dirty="0" smtClean="0"/>
              <a:t>These components lead to </a:t>
            </a:r>
            <a:r>
              <a:rPr lang="en-US" baseline="0" dirty="0"/>
              <a:t>uncontrolled </a:t>
            </a:r>
            <a:r>
              <a:rPr lang="en-US" baseline="0" dirty="0" smtClean="0"/>
              <a:t>catabolism with PROTEOLYSIS and ANABOLIC RESISTANCE. </a:t>
            </a:r>
          </a:p>
          <a:p>
            <a:endParaRPr lang="en-US" baseline="0" dirty="0" smtClean="0"/>
          </a:p>
          <a:p>
            <a:r>
              <a:rPr lang="en-US" baseline="0" dirty="0" smtClean="0"/>
              <a:t>This leads to muscle breakdown, impaired muscle synthesis </a:t>
            </a:r>
            <a:r>
              <a:rPr lang="en-US" baseline="0" dirty="0" smtClean="0">
                <a:sym typeface="Wingdings" panose="05000000000000000000" pitchFamily="2" charset="2"/>
              </a:rPr>
              <a:t> IMPAIRED NITROGEN BALANCE!</a:t>
            </a:r>
          </a:p>
          <a:p>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2DAD60E6-5BC7-4525-86EE-F41BFBF1EF6A}" type="slidenum">
              <a:rPr lang="en-US" smtClean="0"/>
              <a:t>4</a:t>
            </a:fld>
            <a:endParaRPr lang="en-US"/>
          </a:p>
        </p:txBody>
      </p:sp>
    </p:spTree>
    <p:extLst>
      <p:ext uri="{BB962C8B-B14F-4D97-AF65-F5344CB8AC3E}">
        <p14:creationId xmlns:p14="http://schemas.microsoft.com/office/powerpoint/2010/main" val="2181170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a:t>
            </a:r>
            <a:r>
              <a:rPr lang="en-US" baseline="0" dirty="0" smtClean="0"/>
              <a:t> equipoise exists for ICU protein supplementation.  For guidelines to provide a stronger recommendation – an RCT is needed to resolve the equipoise.</a:t>
            </a:r>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13</a:t>
            </a:fld>
            <a:endParaRPr lang="en-US"/>
          </a:p>
        </p:txBody>
      </p:sp>
    </p:spTree>
    <p:extLst>
      <p:ext uri="{BB962C8B-B14F-4D97-AF65-F5344CB8AC3E}">
        <p14:creationId xmlns:p14="http://schemas.microsoft.com/office/powerpoint/2010/main" val="4048406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EFFORT is a multi-center pragmatic volunteer driven, registry based RCT</a:t>
            </a:r>
            <a:r>
              <a:rPr lang="en-US" baseline="0" dirty="0" smtClean="0"/>
              <a:t> aiming to randomize approximately 4000 patients to HIGH or LOWER end of protein.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hypothesis is: </a:t>
            </a:r>
            <a:r>
              <a:rPr lang="en-GB" sz="1200" dirty="0" smtClean="0"/>
              <a:t>Compared to the receiving lower dose of prescribed protein, the prescription of a higher dose of protein/amino acids to nutritionally high-risk critically ill patients will be associated with greater amount of protein delivered and result in improved survival and a quicker rate of recovery. </a:t>
            </a:r>
            <a:endParaRPr lang="en-CA" sz="1200" dirty="0" smtClean="0"/>
          </a:p>
          <a:p>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15</a:t>
            </a:fld>
            <a:endParaRPr lang="en-US"/>
          </a:p>
        </p:txBody>
      </p:sp>
    </p:spTree>
    <p:extLst>
      <p:ext uri="{BB962C8B-B14F-4D97-AF65-F5344CB8AC3E}">
        <p14:creationId xmlns:p14="http://schemas.microsoft.com/office/powerpoint/2010/main" val="415744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pragmatic registry trial?</a:t>
            </a:r>
          </a:p>
          <a:p>
            <a:endParaRPr lang="en-US" dirty="0" smtClean="0"/>
          </a:p>
          <a:p>
            <a:r>
              <a:rPr lang="en-US" dirty="0" smtClean="0"/>
              <a:t>In general, there are two types of trials.</a:t>
            </a:r>
          </a:p>
          <a:p>
            <a:endParaRPr lang="en-US" dirty="0" smtClean="0"/>
          </a:p>
          <a:p>
            <a:r>
              <a:rPr lang="en-US" dirty="0" smtClean="0"/>
              <a:t>Explanatory trials</a:t>
            </a:r>
            <a:r>
              <a:rPr lang="en-US" baseline="0" dirty="0" smtClean="0"/>
              <a:t> can take years to complete, often have limited generalizability, are very costly, time-consuming and randomize an UNPROVEN intervention against a placebo or existing standard of care.</a:t>
            </a:r>
          </a:p>
          <a:p>
            <a:endParaRPr lang="en-US" baseline="0" dirty="0" smtClean="0"/>
          </a:p>
          <a:p>
            <a:r>
              <a:rPr lang="en-US" baseline="0" dirty="0" smtClean="0"/>
              <a:t>Pragmatic registry based trials are best suited for open-label evaluations of commonly used alternatives (standards of care) where there is limited funding and end points are easily measured, objective.  The data is collected by existing registries and supported by volunteers (essentially no cost).  Most importantly, since two standards of care randomized, the results are more generalizable.</a:t>
            </a:r>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16</a:t>
            </a:fld>
            <a:endParaRPr lang="en-US"/>
          </a:p>
        </p:txBody>
      </p:sp>
    </p:spTree>
    <p:extLst>
      <p:ext uri="{BB962C8B-B14F-4D97-AF65-F5344CB8AC3E}">
        <p14:creationId xmlns:p14="http://schemas.microsoft.com/office/powerpoint/2010/main" val="109380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pragmatic</a:t>
            </a:r>
            <a:r>
              <a:rPr lang="en-US" baseline="0" dirty="0" smtClean="0"/>
              <a:t> registry trial fro Sweden.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17</a:t>
            </a:fld>
            <a:endParaRPr lang="en-US"/>
          </a:p>
        </p:txBody>
      </p:sp>
    </p:spTree>
    <p:extLst>
      <p:ext uri="{BB962C8B-B14F-4D97-AF65-F5344CB8AC3E}">
        <p14:creationId xmlns:p14="http://schemas.microsoft.com/office/powerpoint/2010/main" val="130251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behind EFFORT is to use the same </a:t>
            </a:r>
            <a:r>
              <a:rPr lang="en-US" baseline="0" dirty="0" smtClean="0"/>
              <a:t>volunteer driven INS infrastructure to support a large scale RCT to answer a clinical question.</a:t>
            </a:r>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18</a:t>
            </a:fld>
            <a:endParaRPr lang="en-US"/>
          </a:p>
        </p:txBody>
      </p:sp>
    </p:spTree>
    <p:extLst>
      <p:ext uri="{BB962C8B-B14F-4D97-AF65-F5344CB8AC3E}">
        <p14:creationId xmlns:p14="http://schemas.microsoft.com/office/powerpoint/2010/main" val="53954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the REGISTRY BASED nature of the RCT, many pragmatic studies also are comparing interventions that are within the bounds of standards of ICU care.</a:t>
            </a:r>
          </a:p>
          <a:p>
            <a:endParaRPr lang="en-US" baseline="0" dirty="0" smtClean="0"/>
          </a:p>
          <a:p>
            <a:r>
              <a:rPr lang="en-US" baseline="0" dirty="0" smtClean="0"/>
              <a:t>Here are some examples of recent trials published in high impact journals </a:t>
            </a:r>
            <a:r>
              <a:rPr lang="en-US" b="1" baseline="0" dirty="0" smtClean="0"/>
              <a:t>(CLICK)</a:t>
            </a:r>
          </a:p>
          <a:p>
            <a:endParaRPr lang="en-US" b="1" baseline="0" dirty="0" smtClean="0"/>
          </a:p>
          <a:p>
            <a:r>
              <a:rPr lang="en-US" b="0" baseline="0" dirty="0" smtClean="0"/>
              <a:t>EFFORT will simply replace the standard of care with a randomization scheme.</a:t>
            </a:r>
          </a:p>
        </p:txBody>
      </p:sp>
      <p:sp>
        <p:nvSpPr>
          <p:cNvPr id="4" name="Slide Number Placeholder 3"/>
          <p:cNvSpPr>
            <a:spLocks noGrp="1"/>
          </p:cNvSpPr>
          <p:nvPr>
            <p:ph type="sldNum" sz="quarter" idx="10"/>
          </p:nvPr>
        </p:nvSpPr>
        <p:spPr/>
        <p:txBody>
          <a:bodyPr/>
          <a:lstStyle/>
          <a:p>
            <a:fld id="{56121223-268B-45F8-9C4C-5F81A79AE916}" type="slidenum">
              <a:rPr lang="en-US" smtClean="0"/>
              <a:t>19</a:t>
            </a:fld>
            <a:endParaRPr lang="en-US"/>
          </a:p>
        </p:txBody>
      </p:sp>
    </p:spTree>
    <p:extLst>
      <p:ext uri="{BB962C8B-B14F-4D97-AF65-F5344CB8AC3E}">
        <p14:creationId xmlns:p14="http://schemas.microsoft.com/office/powerpoint/2010/main" val="102911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so…using</a:t>
            </a:r>
            <a:r>
              <a:rPr lang="en-US" baseline="0" dirty="0" smtClean="0"/>
              <a:t> a REGISTRY BASED INFRASTRUCTURE </a:t>
            </a:r>
            <a:r>
              <a:rPr lang="en-US" b="1" baseline="0" dirty="0" smtClean="0"/>
              <a:t>(CLICK)</a:t>
            </a:r>
            <a:r>
              <a:rPr lang="en-US" baseline="0" dirty="0" smtClean="0"/>
              <a:t>, the EFFORT trial will randomize TWO STANDARDS OF CARE </a:t>
            </a:r>
            <a:r>
              <a:rPr lang="en-US" b="1" baseline="0" dirty="0" smtClean="0"/>
              <a:t>(CLICK)</a:t>
            </a:r>
            <a:endParaRPr lang="en-CA" sz="1200" dirty="0" smtClean="0"/>
          </a:p>
        </p:txBody>
      </p:sp>
      <p:sp>
        <p:nvSpPr>
          <p:cNvPr id="4" name="Slide Number Placeholder 3"/>
          <p:cNvSpPr>
            <a:spLocks noGrp="1"/>
          </p:cNvSpPr>
          <p:nvPr>
            <p:ph type="sldNum" sz="quarter" idx="10"/>
          </p:nvPr>
        </p:nvSpPr>
        <p:spPr/>
        <p:txBody>
          <a:bodyPr/>
          <a:lstStyle/>
          <a:p>
            <a:fld id="{56121223-268B-45F8-9C4C-5F81A79AE916}" type="slidenum">
              <a:rPr lang="en-US" smtClean="0"/>
              <a:t>20</a:t>
            </a:fld>
            <a:endParaRPr lang="en-US"/>
          </a:p>
        </p:txBody>
      </p:sp>
    </p:spTree>
    <p:extLst>
      <p:ext uri="{BB962C8B-B14F-4D97-AF65-F5344CB8AC3E}">
        <p14:creationId xmlns:p14="http://schemas.microsoft.com/office/powerpoint/2010/main" val="4157443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EFFORT’s inclusion</a:t>
            </a:r>
            <a:r>
              <a:rPr lang="en-US" baseline="0" dirty="0" smtClean="0"/>
              <a:t> and exclusion criteria – many of which are self-evident.</a:t>
            </a:r>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21</a:t>
            </a:fld>
            <a:endParaRPr lang="en-US"/>
          </a:p>
        </p:txBody>
      </p:sp>
    </p:spTree>
    <p:extLst>
      <p:ext uri="{BB962C8B-B14F-4D97-AF65-F5344CB8AC3E}">
        <p14:creationId xmlns:p14="http://schemas.microsoft.com/office/powerpoint/2010/main" val="205774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pragmatic</a:t>
            </a:r>
            <a:r>
              <a:rPr lang="en-US" baseline="0" dirty="0" smtClean="0"/>
              <a:t> registry based trials have been conducted under a waiver of consent – we need to understand the components required to obtain waiver of consent.</a:t>
            </a:r>
          </a:p>
          <a:p>
            <a:endParaRPr lang="en-US" baseline="0" dirty="0" smtClean="0"/>
          </a:p>
          <a:p>
            <a:r>
              <a:rPr lang="en-US" baseline="0" dirty="0" smtClean="0"/>
              <a:t>The three components are 1. minimal risk 2. the absence of waiver of consent does not reduce the involuntariness of current practice and 3. the research could not be practicably carried out without a waiver.</a:t>
            </a:r>
          </a:p>
          <a:p>
            <a:endParaRPr lang="en-US" baseline="0" dirty="0" smtClean="0"/>
          </a:p>
          <a:p>
            <a:r>
              <a:rPr lang="en-US" baseline="0" dirty="0" smtClean="0"/>
              <a:t>Let’s look at these individually.</a:t>
            </a:r>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23</a:t>
            </a:fld>
            <a:endParaRPr lang="en-US"/>
          </a:p>
        </p:txBody>
      </p:sp>
    </p:spTree>
    <p:extLst>
      <p:ext uri="{BB962C8B-B14F-4D97-AF65-F5344CB8AC3E}">
        <p14:creationId xmlns:p14="http://schemas.microsoft.com/office/powerpoint/2010/main" val="657967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minimal risk is as follows:</a:t>
            </a:r>
          </a:p>
          <a:p>
            <a:endParaRPr lang="en-US" dirty="0" smtClean="0"/>
          </a:p>
          <a:p>
            <a:r>
              <a:rPr lang="en-US" sz="1200" dirty="0" smtClean="0">
                <a:solidFill>
                  <a:srgbClr val="000000"/>
                </a:solidFill>
                <a:latin typeface="Arimo"/>
              </a:rPr>
              <a:t>“…as risk in which "the probability and magnitude of harm or discomfort anticipated </a:t>
            </a:r>
            <a:r>
              <a:rPr lang="en-US" sz="1200" u="sng" dirty="0" smtClean="0">
                <a:solidFill>
                  <a:srgbClr val="000000"/>
                </a:solidFill>
                <a:latin typeface="Arimo"/>
              </a:rPr>
              <a:t>in the research</a:t>
            </a:r>
            <a:r>
              <a:rPr lang="en-US" sz="1200" dirty="0" smtClean="0">
                <a:solidFill>
                  <a:srgbClr val="000000"/>
                </a:solidFill>
                <a:latin typeface="Arimo"/>
              </a:rPr>
              <a:t> are not greater in and of themselves than those ordinarily </a:t>
            </a:r>
            <a:r>
              <a:rPr lang="en-US" sz="1200" u="sng" dirty="0" smtClean="0">
                <a:solidFill>
                  <a:srgbClr val="000000"/>
                </a:solidFill>
                <a:latin typeface="Arimo"/>
              </a:rPr>
              <a:t>encountered in daily life </a:t>
            </a:r>
            <a:r>
              <a:rPr lang="en-US" sz="1200" dirty="0" smtClean="0">
                <a:solidFill>
                  <a:srgbClr val="000000"/>
                </a:solidFill>
                <a:latin typeface="Arimo"/>
              </a:rPr>
              <a:t>or during the performance of routine physical or psychological examinations or tests“</a:t>
            </a:r>
          </a:p>
          <a:p>
            <a:endParaRPr lang="en-US" sz="1200" dirty="0" smtClean="0">
              <a:solidFill>
                <a:srgbClr val="000000"/>
              </a:solidFill>
              <a:latin typeface="Arimo"/>
            </a:endParaRPr>
          </a:p>
          <a:p>
            <a:r>
              <a:rPr lang="en-US" sz="1200" dirty="0" smtClean="0">
                <a:solidFill>
                  <a:srgbClr val="000000"/>
                </a:solidFill>
                <a:latin typeface="Arimo"/>
              </a:rPr>
              <a:t>Let’s look at the underlined components in more</a:t>
            </a:r>
            <a:r>
              <a:rPr lang="en-US" sz="1200" baseline="0" dirty="0" smtClean="0">
                <a:solidFill>
                  <a:srgbClr val="000000"/>
                </a:solidFill>
                <a:latin typeface="Arimo"/>
              </a:rPr>
              <a:t> detail to identify why EFFORT is considered minimal risk.</a:t>
            </a:r>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24</a:t>
            </a:fld>
            <a:endParaRPr lang="en-US"/>
          </a:p>
        </p:txBody>
      </p:sp>
    </p:spTree>
    <p:extLst>
      <p:ext uri="{BB962C8B-B14F-4D97-AF65-F5344CB8AC3E}">
        <p14:creationId xmlns:p14="http://schemas.microsoft.com/office/powerpoint/2010/main" val="138764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‘Ideally,’ we want a study from which we can derive STRONG INFERENCES.  This is a RANDOMIZED CONTROLLED TRIAL, or the pinnacle of evidence.  </a:t>
            </a:r>
          </a:p>
          <a:p>
            <a:endParaRPr lang="en-US" baseline="0" dirty="0" smtClean="0"/>
          </a:p>
          <a:p>
            <a:r>
              <a:rPr lang="en-US" baseline="0" dirty="0" smtClean="0"/>
              <a:t>We want this RANDOMIZED CONTROLLED TRIAL to inform us of an important outcome related to critically ill patients – such as MORTALITY!</a:t>
            </a:r>
          </a:p>
          <a:p>
            <a:endParaRPr lang="en-US" baseline="0" dirty="0" smtClean="0"/>
          </a:p>
          <a:p>
            <a:r>
              <a:rPr lang="en-US" baseline="0" dirty="0" smtClean="0"/>
              <a:t>What do we have?</a:t>
            </a:r>
          </a:p>
        </p:txBody>
      </p:sp>
      <p:sp>
        <p:nvSpPr>
          <p:cNvPr id="4" name="Slide Number Placeholder 3"/>
          <p:cNvSpPr>
            <a:spLocks noGrp="1"/>
          </p:cNvSpPr>
          <p:nvPr>
            <p:ph type="sldNum" sz="quarter" idx="10"/>
          </p:nvPr>
        </p:nvSpPr>
        <p:spPr/>
        <p:txBody>
          <a:bodyPr/>
          <a:lstStyle/>
          <a:p>
            <a:fld id="{F3DB3F50-1CC6-4837-8AC4-BE468AD037C5}" type="slidenum">
              <a:rPr lang="en-US" smtClean="0"/>
              <a:t>5</a:t>
            </a:fld>
            <a:endParaRPr lang="en-US"/>
          </a:p>
        </p:txBody>
      </p:sp>
    </p:spTree>
    <p:extLst>
      <p:ext uri="{BB962C8B-B14F-4D97-AF65-F5344CB8AC3E}">
        <p14:creationId xmlns:p14="http://schemas.microsoft.com/office/powerpoint/2010/main" val="638844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a:t>
            </a:r>
            <a:r>
              <a:rPr lang="en-US" baseline="0" dirty="0" smtClean="0"/>
              <a:t>misconception about the excessive distinction between research and quality improvement.</a:t>
            </a:r>
          </a:p>
          <a:p>
            <a:endParaRPr lang="en-US" baseline="0" dirty="0" smtClean="0"/>
          </a:p>
          <a:p>
            <a:r>
              <a:rPr lang="en-US" baseline="0" dirty="0" smtClean="0"/>
              <a:t>Regardless of the “activity,” the question is to ask here is whether the research in EFFORT will  cause harm…</a:t>
            </a:r>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25</a:t>
            </a:fld>
            <a:endParaRPr lang="en-US"/>
          </a:p>
        </p:txBody>
      </p:sp>
    </p:spTree>
    <p:extLst>
      <p:ext uri="{BB962C8B-B14F-4D97-AF65-F5344CB8AC3E}">
        <p14:creationId xmlns:p14="http://schemas.microsoft.com/office/powerpoint/2010/main" val="1718608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reasons EFFORT is considered ‘minimal risk.’</a:t>
            </a:r>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26</a:t>
            </a:fld>
            <a:endParaRPr lang="en-US"/>
          </a:p>
        </p:txBody>
      </p:sp>
    </p:spTree>
    <p:extLst>
      <p:ext uri="{BB962C8B-B14F-4D97-AF65-F5344CB8AC3E}">
        <p14:creationId xmlns:p14="http://schemas.microsoft.com/office/powerpoint/2010/main" val="3840942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27</a:t>
            </a:fld>
            <a:endParaRPr lang="en-US"/>
          </a:p>
        </p:txBody>
      </p:sp>
    </p:spTree>
    <p:extLst>
      <p:ext uri="{BB962C8B-B14F-4D97-AF65-F5344CB8AC3E}">
        <p14:creationId xmlns:p14="http://schemas.microsoft.com/office/powerpoint/2010/main" val="3513153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Next,</a:t>
            </a:r>
            <a:r>
              <a:rPr lang="en-US" sz="1200" i="0" kern="1200" baseline="0" dirty="0" smtClean="0">
                <a:solidFill>
                  <a:schemeClr val="tx1"/>
                </a:solidFill>
                <a:effectLst/>
                <a:latin typeface="+mn-lt"/>
                <a:ea typeface="+mn-ea"/>
                <a:cs typeface="+mn-cs"/>
              </a:rPr>
              <a:t> IRBs interpret ‘encountered in daily life’ differently.  </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One interpretation is daily life (outside of the ICU).</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This being said, is t</a:t>
            </a:r>
            <a:r>
              <a:rPr lang="en-US" sz="1200" i="0" kern="1200" dirty="0" smtClean="0">
                <a:solidFill>
                  <a:schemeClr val="tx1"/>
                </a:solidFill>
                <a:effectLst/>
                <a:latin typeface="+mn-lt"/>
                <a:ea typeface="+mn-ea"/>
                <a:cs typeface="+mn-cs"/>
              </a:rPr>
              <a:t>here a maximum limit of dietary protein intake</a:t>
            </a:r>
            <a:r>
              <a:rPr lang="en-US" sz="1200" i="0" kern="1200" baseline="0" dirty="0" smtClean="0">
                <a:solidFill>
                  <a:schemeClr val="tx1"/>
                </a:solidFill>
                <a:effectLst/>
                <a:latin typeface="+mn-lt"/>
                <a:ea typeface="+mn-ea"/>
                <a:cs typeface="+mn-cs"/>
              </a:rPr>
              <a:t> for healthy humans? </a:t>
            </a:r>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Data from the PROTEIN AND AMINO</a:t>
            </a:r>
            <a:r>
              <a:rPr lang="en-US" sz="1200" i="0" kern="1200" baseline="0" dirty="0" smtClean="0">
                <a:solidFill>
                  <a:schemeClr val="tx1"/>
                </a:solidFill>
                <a:effectLst/>
                <a:latin typeface="+mn-lt"/>
                <a:ea typeface="+mn-ea"/>
                <a:cs typeface="+mn-cs"/>
              </a:rPr>
              <a:t> ACID REQUIREMENTS IN HUMAN NUTRITION BY THE WHO:</a:t>
            </a:r>
          </a:p>
          <a:p>
            <a:endParaRPr lang="en-US" sz="1200" i="0" kern="1200" baseline="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In developed countries most people consume substantially more protein than the safe level, especially through consumption of meat-based diets at energy intakes required to meet the demands of high levels of physical activity, or with supplementary protein intakes often consumed by young men attempting to increase their musculature. Typical intakes are up to 3.0 g/kg from food with an extra 1 g/kg from supplements. This is equivalent to 320 g/day for an 80-kg male.</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Even</a:t>
            </a:r>
            <a:r>
              <a:rPr lang="en-US" sz="1200" i="0" kern="1200" baseline="0" dirty="0" smtClean="0">
                <a:solidFill>
                  <a:schemeClr val="tx1"/>
                </a:solidFill>
                <a:effectLst/>
                <a:latin typeface="+mn-lt"/>
                <a:ea typeface="+mn-ea"/>
                <a:cs typeface="+mn-cs"/>
              </a:rPr>
              <a:t> in patients with renal insufficiency, intake of 230 g/day was not associated with any ill effects.</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The EFFORT trial will test protein doses within the standards of ICU care, with the upper limit of 2.2 g/kg/d being significantly less than that observed in Western diets.</a:t>
            </a:r>
            <a:endParaRPr lang="en-US" i="0" dirty="0"/>
          </a:p>
        </p:txBody>
      </p:sp>
      <p:sp>
        <p:nvSpPr>
          <p:cNvPr id="4" name="Slide Number Placeholder 3"/>
          <p:cNvSpPr>
            <a:spLocks noGrp="1"/>
          </p:cNvSpPr>
          <p:nvPr>
            <p:ph type="sldNum" sz="quarter" idx="10"/>
          </p:nvPr>
        </p:nvSpPr>
        <p:spPr/>
        <p:txBody>
          <a:bodyPr/>
          <a:lstStyle/>
          <a:p>
            <a:fld id="{56121223-268B-45F8-9C4C-5F81A79AE916}" type="slidenum">
              <a:rPr lang="en-US" smtClean="0"/>
              <a:t>28</a:t>
            </a:fld>
            <a:endParaRPr lang="en-US"/>
          </a:p>
        </p:txBody>
      </p:sp>
    </p:spTree>
    <p:extLst>
      <p:ext uri="{BB962C8B-B14F-4D97-AF65-F5344CB8AC3E}">
        <p14:creationId xmlns:p14="http://schemas.microsoft.com/office/powerpoint/2010/main" val="2201336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second misconception is</a:t>
            </a:r>
            <a:r>
              <a:rPr lang="en-US" baseline="0" dirty="0" smtClean="0"/>
              <a:t> regarding waiver of consent trials reducing patient involuntariness…</a:t>
            </a:r>
          </a:p>
          <a:p>
            <a:endParaRPr lang="en-US" baseline="0" dirty="0" smtClean="0"/>
          </a:p>
        </p:txBody>
      </p:sp>
      <p:sp>
        <p:nvSpPr>
          <p:cNvPr id="4" name="Slide Number Placeholder 3"/>
          <p:cNvSpPr>
            <a:spLocks noGrp="1"/>
          </p:cNvSpPr>
          <p:nvPr>
            <p:ph type="sldNum" sz="quarter" idx="10"/>
          </p:nvPr>
        </p:nvSpPr>
        <p:spPr/>
        <p:txBody>
          <a:bodyPr/>
          <a:lstStyle/>
          <a:p>
            <a:fld id="{56121223-268B-45F8-9C4C-5F81A79AE916}" type="slidenum">
              <a:rPr lang="en-US" smtClean="0"/>
              <a:t>29</a:t>
            </a:fld>
            <a:endParaRPr lang="en-US"/>
          </a:p>
        </p:txBody>
      </p:sp>
    </p:spTree>
    <p:extLst>
      <p:ext uri="{BB962C8B-B14F-4D97-AF65-F5344CB8AC3E}">
        <p14:creationId xmlns:p14="http://schemas.microsoft.com/office/powerpoint/2010/main" val="1703747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a:t>
            </a:r>
            <a:r>
              <a:rPr lang="en-US" baseline="0" dirty="0" smtClean="0"/>
              <a:t> equating the ease or courtesy of requesting consent with the ACTUAL NEED or appropriateness of doing so is a third misconception…</a:t>
            </a:r>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30</a:t>
            </a:fld>
            <a:endParaRPr lang="en-US"/>
          </a:p>
        </p:txBody>
      </p:sp>
    </p:spTree>
    <p:extLst>
      <p:ext uri="{BB962C8B-B14F-4D97-AF65-F5344CB8AC3E}">
        <p14:creationId xmlns:p14="http://schemas.microsoft.com/office/powerpoint/2010/main" val="1463256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question to answer is whether obtaining consent would be practicable…</a:t>
            </a:r>
          </a:p>
          <a:p>
            <a:endParaRPr lang="en-US" baseline="0" dirty="0" smtClean="0"/>
          </a:p>
          <a:p>
            <a:r>
              <a:rPr lang="en-US" baseline="0" dirty="0" smtClean="0"/>
              <a:t>I’ve highlighted in an earlier slide, one school of thought on research being integrated into a learning model.  Here I discuss the integrated consent model where patients and families have extensive verbal discussions regarding involvement in any research..</a:t>
            </a:r>
          </a:p>
          <a:p>
            <a:endParaRPr lang="en-US" baseline="0" dirty="0" smtClean="0"/>
          </a:p>
          <a:p>
            <a:r>
              <a:rPr lang="en-US" baseline="0" dirty="0" smtClean="0"/>
              <a:t>This integrated model does not apply (and is impracticable) in mechanically ventilated, often sedated and unconscious patients.</a:t>
            </a:r>
          </a:p>
        </p:txBody>
      </p:sp>
      <p:sp>
        <p:nvSpPr>
          <p:cNvPr id="4" name="Slide Number Placeholder 3"/>
          <p:cNvSpPr>
            <a:spLocks noGrp="1"/>
          </p:cNvSpPr>
          <p:nvPr>
            <p:ph type="sldNum" sz="quarter" idx="10"/>
          </p:nvPr>
        </p:nvSpPr>
        <p:spPr/>
        <p:txBody>
          <a:bodyPr/>
          <a:lstStyle/>
          <a:p>
            <a:fld id="{56121223-268B-45F8-9C4C-5F81A79AE916}" type="slidenum">
              <a:rPr lang="en-US" smtClean="0"/>
              <a:t>31</a:t>
            </a:fld>
            <a:endParaRPr lang="en-US"/>
          </a:p>
        </p:txBody>
      </p:sp>
    </p:spTree>
    <p:extLst>
      <p:ext uri="{BB962C8B-B14F-4D97-AF65-F5344CB8AC3E}">
        <p14:creationId xmlns:p14="http://schemas.microsoft.com/office/powerpoint/2010/main" val="2072073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33</a:t>
            </a:fld>
            <a:endParaRPr lang="en-US"/>
          </a:p>
        </p:txBody>
      </p:sp>
    </p:spTree>
    <p:extLst>
      <p:ext uri="{BB962C8B-B14F-4D97-AF65-F5344CB8AC3E}">
        <p14:creationId xmlns:p14="http://schemas.microsoft.com/office/powerpoint/2010/main" val="420650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shows MAGNITUDE OF OUTCOME on the x-axis and QUALITY OF EVIDENCE on the y-axis.</a:t>
            </a:r>
          </a:p>
          <a:p>
            <a:endParaRPr lang="en-US" baseline="0" dirty="0" smtClean="0"/>
          </a:p>
          <a:p>
            <a:r>
              <a:rPr lang="en-US" baseline="0" dirty="0" smtClean="0"/>
              <a:t>PROTEIN DOSE has been associated with numerous OUTCOMES – including NITROGEN BALANCE, FUNCTION (e.g., hand grip), and MORTALITY.  The mortality data is observational.  Unfortunately, there are no RANDOMIZED CONTROLLED TRIALS evaluating the impact of protein dose on MORTALITY.</a:t>
            </a:r>
          </a:p>
          <a:p>
            <a:endParaRPr lang="en-US" baseline="0" dirty="0" smtClean="0"/>
          </a:p>
          <a:p>
            <a:r>
              <a:rPr lang="en-US" baseline="0" dirty="0" smtClean="0"/>
              <a:t>Therefore, guidelines, which summarize data and inform us of clinical practice, recommend a WIDE RANGE of protein dose recommendations. </a:t>
            </a:r>
          </a:p>
          <a:p>
            <a:endParaRPr lang="en-US" baseline="0" dirty="0" smtClean="0"/>
          </a:p>
          <a:p>
            <a:r>
              <a:rPr lang="en-US" baseline="0" dirty="0" smtClean="0"/>
              <a:t>Despite what the guidelines say – how much protein are patients ACTUALLY receiving?</a:t>
            </a:r>
          </a:p>
        </p:txBody>
      </p:sp>
      <p:sp>
        <p:nvSpPr>
          <p:cNvPr id="4" name="Slide Number Placeholder 3"/>
          <p:cNvSpPr>
            <a:spLocks noGrp="1"/>
          </p:cNvSpPr>
          <p:nvPr>
            <p:ph type="sldNum" sz="quarter" idx="10"/>
          </p:nvPr>
        </p:nvSpPr>
        <p:spPr/>
        <p:txBody>
          <a:bodyPr/>
          <a:lstStyle/>
          <a:p>
            <a:fld id="{56121223-268B-45F8-9C4C-5F81A79AE916}" type="slidenum">
              <a:rPr lang="en-US" smtClean="0"/>
              <a:t>6</a:t>
            </a:fld>
            <a:endParaRPr lang="en-US"/>
          </a:p>
        </p:txBody>
      </p:sp>
    </p:spTree>
    <p:extLst>
      <p:ext uri="{BB962C8B-B14F-4D97-AF65-F5344CB8AC3E}">
        <p14:creationId xmlns:p14="http://schemas.microsoft.com/office/powerpoint/2010/main" val="196620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an International</a:t>
            </a:r>
            <a:r>
              <a:rPr lang="en-US" baseline="0" dirty="0" smtClean="0"/>
              <a:t> Nutrition Survey was conducted of ACTUAL clinical practice in 187 ICUs around the world, which included 4000 patients.  Effectively the survey capture “a snapshot of clinical practice.”  </a:t>
            </a:r>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7</a:t>
            </a:fld>
            <a:endParaRPr lang="en-US"/>
          </a:p>
        </p:txBody>
      </p:sp>
    </p:spTree>
    <p:extLst>
      <p:ext uri="{BB962C8B-B14F-4D97-AF65-F5344CB8AC3E}">
        <p14:creationId xmlns:p14="http://schemas.microsoft.com/office/powerpoint/2010/main" val="5395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average,</a:t>
            </a:r>
            <a:r>
              <a:rPr lang="en-US" baseline="0" dirty="0" smtClean="0"/>
              <a:t> patients were prescribed 94 grams protein per day or ~1.3 g/kg/day.  The overall range was 0.5-3.8 g/kg/day.</a:t>
            </a:r>
          </a:p>
          <a:p>
            <a:endParaRPr lang="en-US" baseline="0" dirty="0" smtClean="0"/>
          </a:p>
          <a:p>
            <a:r>
              <a:rPr lang="en-US" baseline="0" dirty="0" smtClean="0"/>
              <a:t>The MEDIAN PER SITE was 1.2 g/kg/d with a range of 0.86 to 2.6 g/kg/d.</a:t>
            </a:r>
          </a:p>
          <a:p>
            <a:endParaRPr lang="en-US" baseline="0" dirty="0" smtClean="0"/>
          </a:p>
          <a:p>
            <a:r>
              <a:rPr lang="en-US" baseline="0" dirty="0" smtClean="0"/>
              <a:t>Of these 187 sites, only 6% were achieving 80% of prescribed amounts and overall, ICU patients received 55% of prescribed protein.</a:t>
            </a:r>
          </a:p>
          <a:p>
            <a:endParaRPr lang="en-US" baseline="0" dirty="0" smtClean="0"/>
          </a:p>
          <a:p>
            <a:r>
              <a:rPr lang="en-US" baseline="0" dirty="0" smtClean="0"/>
              <a:t>Overall – protein delivery is LOW.</a:t>
            </a:r>
          </a:p>
          <a:p>
            <a:endParaRPr lang="en-US" baseline="0" dirty="0" smtClean="0"/>
          </a:p>
          <a:p>
            <a:r>
              <a:rPr lang="en-US" baseline="0" dirty="0" smtClean="0"/>
              <a:t>The next question is…do ALL patients benefit from GREATER PROTEIN DOSE?</a:t>
            </a:r>
          </a:p>
          <a:p>
            <a:r>
              <a:rPr lang="en-US" baseline="0" dirty="0" smtClean="0"/>
              <a:t/>
            </a:r>
            <a:br>
              <a:rPr lang="en-US" baseline="0" dirty="0" smtClean="0"/>
            </a:br>
            <a:r>
              <a:rPr lang="en-US" baseline="0" dirty="0" smtClean="0"/>
              <a:t>The story begins to unfold a little more…</a:t>
            </a:r>
          </a:p>
          <a:p>
            <a:endParaRPr lang="en-US" baseline="0" dirty="0" smtClean="0"/>
          </a:p>
          <a:p>
            <a:r>
              <a:rPr lang="en-US" baseline="0" dirty="0" smtClean="0"/>
              <a:t>Do all ICU patients benefit from the same protein dose?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8</a:t>
            </a:fld>
            <a:endParaRPr lang="en-US"/>
          </a:p>
        </p:txBody>
      </p:sp>
    </p:spTree>
    <p:extLst>
      <p:ext uri="{BB962C8B-B14F-4D97-AF65-F5344CB8AC3E}">
        <p14:creationId xmlns:p14="http://schemas.microsoft.com/office/powerpoint/2010/main" val="3018246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average,</a:t>
            </a:r>
            <a:r>
              <a:rPr lang="en-US" baseline="0" dirty="0" smtClean="0"/>
              <a:t> patients were prescribed 94 grams protein per day or ~1.3 g/kg/day.  The overall range was 0.5-3.8 g/kg/day.</a:t>
            </a:r>
          </a:p>
          <a:p>
            <a:endParaRPr lang="en-US" baseline="0" dirty="0" smtClean="0"/>
          </a:p>
          <a:p>
            <a:r>
              <a:rPr lang="en-US" baseline="0" dirty="0" smtClean="0"/>
              <a:t>Of these 187 sites, only 6% were achieving 80% of prescribed amounts and overall, ICU patients received 55% of prescribed protein.</a:t>
            </a:r>
          </a:p>
          <a:p>
            <a:endParaRPr lang="en-US" baseline="0" dirty="0" smtClean="0"/>
          </a:p>
          <a:p>
            <a:r>
              <a:rPr lang="en-US" baseline="0" dirty="0" smtClean="0"/>
              <a:t>Overall – protein delivery is LOW.</a:t>
            </a:r>
          </a:p>
          <a:p>
            <a:endParaRPr lang="en-US" baseline="0" dirty="0" smtClean="0"/>
          </a:p>
          <a:p>
            <a:r>
              <a:rPr lang="en-US" baseline="0" dirty="0" smtClean="0"/>
              <a:t>The next question is…do ALL patients benefit from GREATER PROTEIN DOSE?</a:t>
            </a:r>
          </a:p>
          <a:p>
            <a:r>
              <a:rPr lang="en-US" baseline="0" dirty="0" smtClean="0"/>
              <a:t/>
            </a:r>
            <a:br>
              <a:rPr lang="en-US" baseline="0" dirty="0" smtClean="0"/>
            </a:br>
            <a:r>
              <a:rPr lang="en-US" baseline="0" dirty="0" smtClean="0"/>
              <a:t>The story begins to unfold a little more…</a:t>
            </a:r>
          </a:p>
          <a:p>
            <a:endParaRPr lang="en-US" baseline="0" dirty="0" smtClean="0"/>
          </a:p>
          <a:p>
            <a:r>
              <a:rPr lang="en-US" baseline="0" dirty="0" smtClean="0"/>
              <a:t>Do all ICU patients benefit from the same protein dose?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9</a:t>
            </a:fld>
            <a:endParaRPr lang="en-US"/>
          </a:p>
        </p:txBody>
      </p:sp>
    </p:spTree>
    <p:extLst>
      <p:ext uri="{BB962C8B-B14F-4D97-AF65-F5344CB8AC3E}">
        <p14:creationId xmlns:p14="http://schemas.microsoft.com/office/powerpoint/2010/main" val="301824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Remember…we use data to make</a:t>
            </a:r>
            <a:r>
              <a:rPr lang="en-US" baseline="0" dirty="0" smtClean="0"/>
              <a:t> INFERENCES.  </a:t>
            </a:r>
            <a:r>
              <a:rPr lang="en-US" dirty="0" smtClean="0"/>
              <a:t>These</a:t>
            </a:r>
            <a:r>
              <a:rPr lang="en-US" baseline="0" dirty="0" smtClean="0"/>
              <a:t> data are OBSERVATIONAL DATA.  </a:t>
            </a:r>
          </a:p>
          <a:p>
            <a:r>
              <a:rPr lang="en-US" baseline="0" dirty="0" smtClean="0"/>
              <a:t/>
            </a:r>
            <a:br>
              <a:rPr lang="en-US" baseline="0" dirty="0" smtClean="0"/>
            </a:br>
            <a:r>
              <a:rPr lang="en-US" baseline="0" dirty="0" smtClean="0"/>
              <a:t>Here’s the list of observational data.  The bolded reference is the one I presented.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data presented do not permit us to make STRONG INFERENCES and hence STRONG CLINICAL RECOMMENDATIONS.  At best, we can make recommendation based on low to moderate quality evidence and hence draw WEAK TO MODERATE INFERENCES for WEAK TO MODERATE RECOMMENDATIONS!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effect, we have a WIDE RANGE OF ACCEPTABILITY and LOW QUALITY OF EVIDENCE!</a:t>
            </a:r>
          </a:p>
        </p:txBody>
      </p:sp>
      <p:sp>
        <p:nvSpPr>
          <p:cNvPr id="4" name="Slide Number Placeholder 3"/>
          <p:cNvSpPr>
            <a:spLocks noGrp="1"/>
          </p:cNvSpPr>
          <p:nvPr>
            <p:ph type="sldNum" sz="quarter" idx="10"/>
          </p:nvPr>
        </p:nvSpPr>
        <p:spPr/>
        <p:txBody>
          <a:bodyPr/>
          <a:lstStyle/>
          <a:p>
            <a:fld id="{F3DB3F50-1CC6-4837-8AC4-BE468AD037C5}" type="slidenum">
              <a:rPr lang="en-US" smtClean="0"/>
              <a:t>10</a:t>
            </a:fld>
            <a:endParaRPr lang="en-US"/>
          </a:p>
        </p:txBody>
      </p:sp>
    </p:spTree>
    <p:extLst>
      <p:ext uri="{BB962C8B-B14F-4D97-AF65-F5344CB8AC3E}">
        <p14:creationId xmlns:p14="http://schemas.microsoft.com/office/powerpoint/2010/main" val="63884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5 RCTs comparing high versus low protein in</a:t>
            </a:r>
            <a:r>
              <a:rPr lang="en-US" baseline="0" dirty="0" smtClean="0"/>
              <a:t> critically ill patients.</a:t>
            </a:r>
          </a:p>
          <a:p>
            <a:endParaRPr lang="en-US" baseline="0" dirty="0" smtClean="0"/>
          </a:p>
          <a:p>
            <a:r>
              <a:rPr lang="en-US" baseline="0" dirty="0" smtClean="0"/>
              <a:t>These studies are small, have varying populations (such as renal failure), low methodologic quality, and report variable outcomes (such as hand grip strength in </a:t>
            </a:r>
            <a:r>
              <a:rPr lang="en-US" baseline="0" dirty="0" err="1" smtClean="0"/>
              <a:t>Ferrie</a:t>
            </a:r>
            <a:r>
              <a:rPr lang="en-US" baseline="0" dirty="0" smtClean="0"/>
              <a:t> study, change in SOFA score in </a:t>
            </a:r>
            <a:r>
              <a:rPr lang="en-US" baseline="0" dirty="0" err="1" smtClean="0"/>
              <a:t>Rugeles</a:t>
            </a:r>
            <a:r>
              <a:rPr lang="en-US" baseline="0" dirty="0" smtClean="0"/>
              <a:t> study).  No study reported mortality as a primary outcome.  Furthermore, the Forest plot shows confidence intervals crossing unity.   </a:t>
            </a:r>
          </a:p>
        </p:txBody>
      </p:sp>
      <p:sp>
        <p:nvSpPr>
          <p:cNvPr id="4" name="Slide Number Placeholder 3"/>
          <p:cNvSpPr>
            <a:spLocks noGrp="1"/>
          </p:cNvSpPr>
          <p:nvPr>
            <p:ph type="sldNum" sz="quarter" idx="10"/>
          </p:nvPr>
        </p:nvSpPr>
        <p:spPr/>
        <p:txBody>
          <a:bodyPr/>
          <a:lstStyle/>
          <a:p>
            <a:fld id="{56121223-268B-45F8-9C4C-5F81A79AE916}" type="slidenum">
              <a:rPr lang="en-US" smtClean="0"/>
              <a:t>11</a:t>
            </a:fld>
            <a:endParaRPr lang="en-US"/>
          </a:p>
        </p:txBody>
      </p:sp>
    </p:spTree>
    <p:extLst>
      <p:ext uri="{BB962C8B-B14F-4D97-AF65-F5344CB8AC3E}">
        <p14:creationId xmlns:p14="http://schemas.microsoft.com/office/powerpoint/2010/main" val="122341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21223-268B-45F8-9C4C-5F81A79AE916}" type="slidenum">
              <a:rPr lang="en-US" smtClean="0"/>
              <a:t>12</a:t>
            </a:fld>
            <a:endParaRPr lang="en-US"/>
          </a:p>
        </p:txBody>
      </p:sp>
    </p:spTree>
    <p:extLst>
      <p:ext uri="{BB962C8B-B14F-4D97-AF65-F5344CB8AC3E}">
        <p14:creationId xmlns:p14="http://schemas.microsoft.com/office/powerpoint/2010/main" val="408548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609E42-E20F-4CCA-9FF9-A4DD86F89BD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17BC9-7E31-4C32-875E-BF1BE85BB2C8}" type="slidenum">
              <a:rPr lang="en-US" smtClean="0"/>
              <a:t>‹#›</a:t>
            </a:fld>
            <a:endParaRPr lang="en-US"/>
          </a:p>
        </p:txBody>
      </p:sp>
    </p:spTree>
    <p:extLst>
      <p:ext uri="{BB962C8B-B14F-4D97-AF65-F5344CB8AC3E}">
        <p14:creationId xmlns:p14="http://schemas.microsoft.com/office/powerpoint/2010/main" val="286021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09E42-E20F-4CCA-9FF9-A4DD86F89BD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17BC9-7E31-4C32-875E-BF1BE85BB2C8}" type="slidenum">
              <a:rPr lang="en-US" smtClean="0"/>
              <a:t>‹#›</a:t>
            </a:fld>
            <a:endParaRPr lang="en-US"/>
          </a:p>
        </p:txBody>
      </p:sp>
    </p:spTree>
    <p:extLst>
      <p:ext uri="{BB962C8B-B14F-4D97-AF65-F5344CB8AC3E}">
        <p14:creationId xmlns:p14="http://schemas.microsoft.com/office/powerpoint/2010/main" val="387057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09E42-E20F-4CCA-9FF9-A4DD86F89BD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17BC9-7E31-4C32-875E-BF1BE85BB2C8}" type="slidenum">
              <a:rPr lang="en-US" smtClean="0"/>
              <a:t>‹#›</a:t>
            </a:fld>
            <a:endParaRPr lang="en-US"/>
          </a:p>
        </p:txBody>
      </p:sp>
    </p:spTree>
    <p:extLst>
      <p:ext uri="{BB962C8B-B14F-4D97-AF65-F5344CB8AC3E}">
        <p14:creationId xmlns:p14="http://schemas.microsoft.com/office/powerpoint/2010/main" val="343523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09E42-E20F-4CCA-9FF9-A4DD86F89BD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17BC9-7E31-4C32-875E-BF1BE85BB2C8}" type="slidenum">
              <a:rPr lang="en-US" smtClean="0"/>
              <a:t>‹#›</a:t>
            </a:fld>
            <a:endParaRPr lang="en-US"/>
          </a:p>
        </p:txBody>
      </p:sp>
    </p:spTree>
    <p:extLst>
      <p:ext uri="{BB962C8B-B14F-4D97-AF65-F5344CB8AC3E}">
        <p14:creationId xmlns:p14="http://schemas.microsoft.com/office/powerpoint/2010/main" val="425932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609E42-E20F-4CCA-9FF9-A4DD86F89BD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17BC9-7E31-4C32-875E-BF1BE85BB2C8}" type="slidenum">
              <a:rPr lang="en-US" smtClean="0"/>
              <a:t>‹#›</a:t>
            </a:fld>
            <a:endParaRPr lang="en-US"/>
          </a:p>
        </p:txBody>
      </p:sp>
    </p:spTree>
    <p:extLst>
      <p:ext uri="{BB962C8B-B14F-4D97-AF65-F5344CB8AC3E}">
        <p14:creationId xmlns:p14="http://schemas.microsoft.com/office/powerpoint/2010/main" val="104887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609E42-E20F-4CCA-9FF9-A4DD86F89BDD}"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17BC9-7E31-4C32-875E-BF1BE85BB2C8}" type="slidenum">
              <a:rPr lang="en-US" smtClean="0"/>
              <a:t>‹#›</a:t>
            </a:fld>
            <a:endParaRPr lang="en-US"/>
          </a:p>
        </p:txBody>
      </p:sp>
    </p:spTree>
    <p:extLst>
      <p:ext uri="{BB962C8B-B14F-4D97-AF65-F5344CB8AC3E}">
        <p14:creationId xmlns:p14="http://schemas.microsoft.com/office/powerpoint/2010/main" val="414179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609E42-E20F-4CCA-9FF9-A4DD86F89BDD}"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A17BC9-7E31-4C32-875E-BF1BE85BB2C8}" type="slidenum">
              <a:rPr lang="en-US" smtClean="0"/>
              <a:t>‹#›</a:t>
            </a:fld>
            <a:endParaRPr lang="en-US"/>
          </a:p>
        </p:txBody>
      </p:sp>
    </p:spTree>
    <p:extLst>
      <p:ext uri="{BB962C8B-B14F-4D97-AF65-F5344CB8AC3E}">
        <p14:creationId xmlns:p14="http://schemas.microsoft.com/office/powerpoint/2010/main" val="409652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609E42-E20F-4CCA-9FF9-A4DD86F89BDD}"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A17BC9-7E31-4C32-875E-BF1BE85BB2C8}" type="slidenum">
              <a:rPr lang="en-US" smtClean="0"/>
              <a:t>‹#›</a:t>
            </a:fld>
            <a:endParaRPr lang="en-US"/>
          </a:p>
        </p:txBody>
      </p:sp>
    </p:spTree>
    <p:extLst>
      <p:ext uri="{BB962C8B-B14F-4D97-AF65-F5344CB8AC3E}">
        <p14:creationId xmlns:p14="http://schemas.microsoft.com/office/powerpoint/2010/main" val="274250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09E42-E20F-4CCA-9FF9-A4DD86F89BDD}"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A17BC9-7E31-4C32-875E-BF1BE85BB2C8}" type="slidenum">
              <a:rPr lang="en-US" smtClean="0"/>
              <a:t>‹#›</a:t>
            </a:fld>
            <a:endParaRPr lang="en-US"/>
          </a:p>
        </p:txBody>
      </p:sp>
    </p:spTree>
    <p:extLst>
      <p:ext uri="{BB962C8B-B14F-4D97-AF65-F5344CB8AC3E}">
        <p14:creationId xmlns:p14="http://schemas.microsoft.com/office/powerpoint/2010/main" val="60694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609E42-E20F-4CCA-9FF9-A4DD86F89BDD}"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17BC9-7E31-4C32-875E-BF1BE85BB2C8}" type="slidenum">
              <a:rPr lang="en-US" smtClean="0"/>
              <a:t>‹#›</a:t>
            </a:fld>
            <a:endParaRPr lang="en-US"/>
          </a:p>
        </p:txBody>
      </p:sp>
    </p:spTree>
    <p:extLst>
      <p:ext uri="{BB962C8B-B14F-4D97-AF65-F5344CB8AC3E}">
        <p14:creationId xmlns:p14="http://schemas.microsoft.com/office/powerpoint/2010/main" val="68573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609E42-E20F-4CCA-9FF9-A4DD86F89BDD}"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17BC9-7E31-4C32-875E-BF1BE85BB2C8}" type="slidenum">
              <a:rPr lang="en-US" smtClean="0"/>
              <a:t>‹#›</a:t>
            </a:fld>
            <a:endParaRPr lang="en-US"/>
          </a:p>
        </p:txBody>
      </p:sp>
    </p:spTree>
    <p:extLst>
      <p:ext uri="{BB962C8B-B14F-4D97-AF65-F5344CB8AC3E}">
        <p14:creationId xmlns:p14="http://schemas.microsoft.com/office/powerpoint/2010/main" val="206278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09E42-E20F-4CCA-9FF9-A4DD86F89BDD}" type="datetimeFigureOut">
              <a:rPr lang="en-US" smtClean="0"/>
              <a:t>12/4/2017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17BC9-7E31-4C32-875E-BF1BE85BB2C8}" type="slidenum">
              <a:rPr lang="en-US" smtClean="0"/>
              <a:t>‹#›</a:t>
            </a:fld>
            <a:endParaRPr lang="en-US"/>
          </a:p>
        </p:txBody>
      </p:sp>
    </p:spTree>
    <p:extLst>
      <p:ext uri="{BB962C8B-B14F-4D97-AF65-F5344CB8AC3E}">
        <p14:creationId xmlns:p14="http://schemas.microsoft.com/office/powerpoint/2010/main" val="2797525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www.criticalcarenutrition.com/ins/effort" TargetMode="External"/><Relationship Id="rId4" Type="http://schemas.openxmlformats.org/officeDocument/2006/relationships/hyperlink" Target="mailto:dkh2@queensu.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ffort_Logo_Final (00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70165"/>
            <a:ext cx="5188932" cy="5574043"/>
          </a:xfrm>
          <a:prstGeom prst="rect">
            <a:avLst/>
          </a:prstGeom>
          <a:noFill/>
          <a:ln>
            <a:noFill/>
          </a:ln>
        </p:spPr>
      </p:pic>
      <p:sp>
        <p:nvSpPr>
          <p:cNvPr id="2" name="Title 1"/>
          <p:cNvSpPr>
            <a:spLocks noGrp="1"/>
          </p:cNvSpPr>
          <p:nvPr>
            <p:ph type="ctrTitle"/>
          </p:nvPr>
        </p:nvSpPr>
        <p:spPr>
          <a:xfrm>
            <a:off x="25052" y="1791222"/>
            <a:ext cx="12087616" cy="2157653"/>
          </a:xfrm>
        </p:spPr>
        <p:txBody>
          <a:bodyPr>
            <a:noAutofit/>
          </a:bodyPr>
          <a:lstStyle/>
          <a:p>
            <a:r>
              <a:rPr lang="en-US" sz="4600" dirty="0" smtClean="0">
                <a:latin typeface="Arial Black" panose="020B0A04020102020204" pitchFamily="34" charset="0"/>
                <a:cs typeface="Aharoni" panose="02010803020104030203" pitchFamily="2" charset="-79"/>
              </a:rPr>
              <a:t>Moving Towards Pragmatic Registry-Based Randomized Controlled Trials: It’s Worth the EFFORT!</a:t>
            </a:r>
            <a:endParaRPr lang="en-US" sz="4600" dirty="0">
              <a:latin typeface="Arial Black" panose="020B0A04020102020204" pitchFamily="34" charset="0"/>
              <a:cs typeface="Aharoni" panose="02010803020104030203" pitchFamily="2" charset="-79"/>
            </a:endParaRPr>
          </a:p>
        </p:txBody>
      </p:sp>
      <p:sp>
        <p:nvSpPr>
          <p:cNvPr id="3" name="Subtitle 2"/>
          <p:cNvSpPr>
            <a:spLocks noGrp="1"/>
          </p:cNvSpPr>
          <p:nvPr>
            <p:ph type="subTitle" idx="1"/>
          </p:nvPr>
        </p:nvSpPr>
        <p:spPr>
          <a:xfrm>
            <a:off x="8355734" y="4672409"/>
            <a:ext cx="3831017" cy="1696859"/>
          </a:xfrm>
        </p:spPr>
        <p:txBody>
          <a:bodyPr>
            <a:noAutofit/>
          </a:bodyPr>
          <a:lstStyle/>
          <a:p>
            <a:pPr>
              <a:lnSpc>
                <a:spcPct val="100000"/>
              </a:lnSpc>
              <a:spcBef>
                <a:spcPts val="0"/>
              </a:spcBef>
            </a:pPr>
            <a:r>
              <a:rPr lang="en-US" sz="2000" b="1" dirty="0" smtClean="0">
                <a:latin typeface="Arial" panose="020B0604020202020204" pitchFamily="34" charset="0"/>
                <a:cs typeface="Arial" panose="020B0604020202020204" pitchFamily="34" charset="0"/>
              </a:rPr>
              <a:t>Daren Heyland, MD</a:t>
            </a:r>
          </a:p>
          <a:p>
            <a:pPr>
              <a:lnSpc>
                <a:spcPct val="100000"/>
              </a:lnSpc>
              <a:spcBef>
                <a:spcPts val="0"/>
              </a:spcBef>
            </a:pPr>
            <a:r>
              <a:rPr lang="en-US" sz="2000" b="1" dirty="0" smtClean="0">
                <a:latin typeface="Arial" panose="020B0604020202020204" pitchFamily="34" charset="0"/>
                <a:cs typeface="Arial" panose="020B0604020202020204" pitchFamily="34" charset="0"/>
              </a:rPr>
              <a:t>Charlene Compher, PhD</a:t>
            </a:r>
          </a:p>
          <a:p>
            <a:pPr>
              <a:lnSpc>
                <a:spcPct val="100000"/>
              </a:lnSpc>
              <a:spcBef>
                <a:spcPts val="0"/>
              </a:spcBef>
            </a:pPr>
            <a:r>
              <a:rPr lang="en-US" sz="2000" b="1" dirty="0" smtClean="0">
                <a:latin typeface="Arial" panose="020B0604020202020204" pitchFamily="34" charset="0"/>
                <a:cs typeface="Arial" panose="020B0604020202020204" pitchFamily="34" charset="0"/>
              </a:rPr>
              <a:t>Todd Rice, MD</a:t>
            </a:r>
          </a:p>
          <a:p>
            <a:pPr>
              <a:lnSpc>
                <a:spcPct val="100000"/>
              </a:lnSpc>
              <a:spcBef>
                <a:spcPts val="0"/>
              </a:spcBef>
            </a:pPr>
            <a:r>
              <a:rPr lang="en-US" sz="2000" b="1" dirty="0" smtClean="0">
                <a:latin typeface="Arial" panose="020B0604020202020204" pitchFamily="34" charset="0"/>
                <a:cs typeface="Arial" panose="020B0604020202020204" pitchFamily="34" charset="0"/>
              </a:rPr>
              <a:t>Nilesh Mehta, MD</a:t>
            </a:r>
          </a:p>
          <a:p>
            <a:pPr>
              <a:lnSpc>
                <a:spcPct val="100000"/>
              </a:lnSpc>
              <a:spcBef>
                <a:spcPts val="0"/>
              </a:spcBef>
            </a:pPr>
            <a:r>
              <a:rPr lang="en-US" sz="2000" b="1" dirty="0" smtClean="0">
                <a:latin typeface="Arial" panose="020B0604020202020204" pitchFamily="34" charset="0"/>
                <a:cs typeface="Arial" panose="020B0604020202020204" pitchFamily="34" charset="0"/>
              </a:rPr>
              <a:t>Jayshil Patel, MD</a:t>
            </a:r>
            <a:endParaRPr lang="en-US" sz="2000" b="1"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09" y="4482609"/>
            <a:ext cx="2746888" cy="1530564"/>
          </a:xfrm>
          <a:prstGeom prst="rect">
            <a:avLst/>
          </a:prstGeom>
        </p:spPr>
      </p:pic>
    </p:spTree>
    <p:extLst>
      <p:ext uri="{BB962C8B-B14F-4D97-AF65-F5344CB8AC3E}">
        <p14:creationId xmlns:p14="http://schemas.microsoft.com/office/powerpoint/2010/main" val="23757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2"/>
                                      </p:to>
                                    </p:set>
                                    <p:animEffect filter="image" prLst="opacity: 0.2">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03200" y="2514600"/>
            <a:ext cx="1158460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817" y="2591883"/>
            <a:ext cx="1930400" cy="830997"/>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None-weak inferences</a:t>
            </a:r>
            <a:endParaRPr lang="en-US" sz="2400" b="1" dirty="0">
              <a:solidFill>
                <a:srgbClr val="FF0000"/>
              </a:solidFill>
              <a:latin typeface="Arial" panose="020B0604020202020204" pitchFamily="34" charset="0"/>
              <a:cs typeface="Arial" panose="020B0604020202020204" pitchFamily="34" charset="0"/>
            </a:endParaRPr>
          </a:p>
        </p:txBody>
      </p:sp>
      <p:cxnSp>
        <p:nvCxnSpPr>
          <p:cNvPr id="7" name="Straight Connector 6"/>
          <p:cNvCxnSpPr/>
          <p:nvPr/>
        </p:nvCxnSpPr>
        <p:spPr>
          <a:xfrm flipV="1">
            <a:off x="948635" y="4495800"/>
            <a:ext cx="0" cy="1066800"/>
          </a:xfrm>
          <a:prstGeom prst="line">
            <a:avLst/>
          </a:prstGeom>
          <a:ln w="762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7122" y="4002082"/>
            <a:ext cx="2438400" cy="461665"/>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LOTS OF BIAS</a:t>
            </a:r>
            <a:endParaRPr lang="en-US" sz="2400" b="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7408445" y="794031"/>
            <a:ext cx="3753200" cy="1015663"/>
          </a:xfrm>
          <a:prstGeom prst="rect">
            <a:avLst/>
          </a:prstGeom>
          <a:noFill/>
        </p:spPr>
        <p:txBody>
          <a:bodyPr wrap="square" rtlCol="0">
            <a:spAutoFit/>
          </a:bodyPr>
          <a:lstStyle/>
          <a:p>
            <a:pPr algn="ctr"/>
            <a:r>
              <a:rPr lang="en-US" sz="3000" b="1" dirty="0" smtClean="0">
                <a:solidFill>
                  <a:srgbClr val="00B050"/>
                </a:solidFill>
                <a:latin typeface="Arial" panose="020B0604020202020204" pitchFamily="34" charset="0"/>
                <a:cs typeface="Arial" panose="020B0604020202020204" pitchFamily="34" charset="0"/>
              </a:rPr>
              <a:t>Strong Clinical Recommendations!</a:t>
            </a:r>
            <a:endParaRPr lang="en-US" sz="3000" b="1" dirty="0">
              <a:solidFill>
                <a:srgbClr val="00B050"/>
              </a:solidFill>
              <a:latin typeface="Arial" panose="020B0604020202020204" pitchFamily="34" charset="0"/>
              <a:cs typeface="Arial" panose="020B0604020202020204" pitchFamily="34" charset="0"/>
            </a:endParaRPr>
          </a:p>
        </p:txBody>
      </p:sp>
      <p:cxnSp>
        <p:nvCxnSpPr>
          <p:cNvPr id="11" name="Straight Connector 10"/>
          <p:cNvCxnSpPr/>
          <p:nvPr/>
        </p:nvCxnSpPr>
        <p:spPr>
          <a:xfrm flipV="1">
            <a:off x="9226190" y="1710071"/>
            <a:ext cx="3940" cy="1351181"/>
          </a:xfrm>
          <a:prstGeom prst="line">
            <a:avLst/>
          </a:prstGeom>
          <a:ln w="762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41227" y="2932045"/>
            <a:ext cx="2438400" cy="954107"/>
          </a:xfrm>
          <a:prstGeom prst="rect">
            <a:avLst/>
          </a:prstGeom>
          <a:noFill/>
        </p:spPr>
        <p:txBody>
          <a:bodyPr wrap="square" rtlCol="0">
            <a:spAutoFit/>
          </a:bodyPr>
          <a:lstStyle/>
          <a:p>
            <a:pPr algn="ctr"/>
            <a:r>
              <a:rPr lang="en-US" sz="2800" b="1" dirty="0" smtClean="0">
                <a:solidFill>
                  <a:srgbClr val="00B050"/>
                </a:solidFill>
                <a:latin typeface="Arial" panose="020B0604020202020204" pitchFamily="34" charset="0"/>
                <a:cs typeface="Arial" panose="020B0604020202020204" pitchFamily="34" charset="0"/>
              </a:rPr>
              <a:t>Strong</a:t>
            </a:r>
          </a:p>
          <a:p>
            <a:pPr algn="ctr"/>
            <a:r>
              <a:rPr lang="en-US" sz="2800" b="1" dirty="0" smtClean="0">
                <a:solidFill>
                  <a:srgbClr val="00B050"/>
                </a:solidFill>
                <a:latin typeface="Arial" panose="020B0604020202020204" pitchFamily="34" charset="0"/>
                <a:cs typeface="Arial" panose="020B0604020202020204" pitchFamily="34" charset="0"/>
              </a:rPr>
              <a:t>Inferences!</a:t>
            </a:r>
            <a:endParaRPr lang="en-US" sz="2800" b="1" dirty="0">
              <a:solidFill>
                <a:srgbClr val="00B050"/>
              </a:solidFill>
              <a:latin typeface="Arial" panose="020B0604020202020204" pitchFamily="34" charset="0"/>
              <a:cs typeface="Arial" panose="020B0604020202020204" pitchFamily="34" charset="0"/>
            </a:endParaRPr>
          </a:p>
        </p:txBody>
      </p:sp>
      <p:cxnSp>
        <p:nvCxnSpPr>
          <p:cNvPr id="13" name="Straight Connector 12"/>
          <p:cNvCxnSpPr/>
          <p:nvPr/>
        </p:nvCxnSpPr>
        <p:spPr>
          <a:xfrm flipV="1">
            <a:off x="9200793" y="5328523"/>
            <a:ext cx="0" cy="489179"/>
          </a:xfrm>
          <a:prstGeom prst="line">
            <a:avLst/>
          </a:prstGeom>
          <a:ln w="762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31132" y="4886734"/>
            <a:ext cx="3759200" cy="400110"/>
          </a:xfrm>
          <a:prstGeom prst="rect">
            <a:avLst/>
          </a:prstGeom>
          <a:noFill/>
        </p:spPr>
        <p:txBody>
          <a:bodyPr wrap="square" rtlCol="0">
            <a:spAutoFit/>
          </a:bodyPr>
          <a:lstStyle/>
          <a:p>
            <a:pPr algn="ctr"/>
            <a:r>
              <a:rPr lang="en-US" sz="2000" b="1" dirty="0" smtClean="0">
                <a:solidFill>
                  <a:srgbClr val="00B050"/>
                </a:solidFill>
                <a:latin typeface="Arial" panose="020B0604020202020204" pitchFamily="34" charset="0"/>
                <a:cs typeface="Arial" panose="020B0604020202020204" pitchFamily="34" charset="0"/>
              </a:rPr>
              <a:t>LITTLE BIAS</a:t>
            </a:r>
            <a:endParaRPr lang="en-US" sz="2000" b="1" dirty="0">
              <a:solidFill>
                <a:srgbClr val="00B050"/>
              </a:solidFill>
              <a:latin typeface="Arial" panose="020B0604020202020204" pitchFamily="34" charset="0"/>
              <a:cs typeface="Arial" panose="020B0604020202020204" pitchFamily="34" charset="0"/>
            </a:endParaRPr>
          </a:p>
        </p:txBody>
      </p:sp>
      <p:sp>
        <p:nvSpPr>
          <p:cNvPr id="15" name="Oval 14"/>
          <p:cNvSpPr/>
          <p:nvPr/>
        </p:nvSpPr>
        <p:spPr>
          <a:xfrm>
            <a:off x="101600" y="5638800"/>
            <a:ext cx="1625600" cy="106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Case Series</a:t>
            </a:r>
            <a:endParaRPr lang="en-US" sz="2400" b="1" dirty="0"/>
          </a:p>
        </p:txBody>
      </p:sp>
      <p:sp>
        <p:nvSpPr>
          <p:cNvPr id="16" name="Oval 15"/>
          <p:cNvSpPr/>
          <p:nvPr/>
        </p:nvSpPr>
        <p:spPr>
          <a:xfrm>
            <a:off x="1930400" y="5562600"/>
            <a:ext cx="19304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Case Contro</a:t>
            </a:r>
            <a:r>
              <a:rPr lang="en-US" sz="2400" b="1" dirty="0"/>
              <a:t>l</a:t>
            </a:r>
          </a:p>
        </p:txBody>
      </p:sp>
      <p:sp>
        <p:nvSpPr>
          <p:cNvPr id="17" name="Oval 16"/>
          <p:cNvSpPr/>
          <p:nvPr/>
        </p:nvSpPr>
        <p:spPr>
          <a:xfrm>
            <a:off x="4064000" y="5562600"/>
            <a:ext cx="2235200" cy="1219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Cohort Studies</a:t>
            </a:r>
            <a:endParaRPr lang="en-US" sz="2800" b="1" dirty="0"/>
          </a:p>
        </p:txBody>
      </p:sp>
      <p:sp>
        <p:nvSpPr>
          <p:cNvPr id="18" name="Oval 17"/>
          <p:cNvSpPr/>
          <p:nvPr/>
        </p:nvSpPr>
        <p:spPr>
          <a:xfrm>
            <a:off x="6502400" y="5486400"/>
            <a:ext cx="2641600"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Randomized controlled trial</a:t>
            </a:r>
            <a:endParaRPr lang="en-US" sz="2400" b="1" dirty="0"/>
          </a:p>
        </p:txBody>
      </p:sp>
      <p:sp>
        <p:nvSpPr>
          <p:cNvPr id="19" name="Oval 18"/>
          <p:cNvSpPr/>
          <p:nvPr/>
        </p:nvSpPr>
        <p:spPr>
          <a:xfrm>
            <a:off x="9245600" y="5402998"/>
            <a:ext cx="2844800" cy="13788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Systematic Reviews</a:t>
            </a:r>
            <a:endParaRPr lang="en-US" sz="3200" b="1" dirty="0"/>
          </a:p>
        </p:txBody>
      </p:sp>
      <p:sp>
        <p:nvSpPr>
          <p:cNvPr id="20" name="TextBox 19"/>
          <p:cNvSpPr txBox="1"/>
          <p:nvPr/>
        </p:nvSpPr>
        <p:spPr>
          <a:xfrm>
            <a:off x="3531702" y="2905118"/>
            <a:ext cx="3584713" cy="1815882"/>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Alberda</a:t>
            </a:r>
            <a:r>
              <a:rPr lang="en-US" sz="1400" dirty="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Int</a:t>
            </a:r>
            <a:r>
              <a:rPr lang="en-US" sz="1400" i="1"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Care Med </a:t>
            </a:r>
            <a:r>
              <a:rPr lang="en-US" sz="1400" dirty="0" smtClean="0">
                <a:latin typeface="Arial" panose="020B0604020202020204" pitchFamily="34" charset="0"/>
                <a:cs typeface="Arial" panose="020B0604020202020204" pitchFamily="34" charset="0"/>
              </a:rPr>
              <a:t>2009;35:1728-37</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Kutsogiannis</a:t>
            </a:r>
            <a:r>
              <a:rPr lang="en-US" sz="1400" dirty="0" smtClean="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Crit</a:t>
            </a:r>
            <a:r>
              <a:rPr lang="en-US" sz="1400" i="1" dirty="0">
                <a:latin typeface="Arial" panose="020B0604020202020204" pitchFamily="34" charset="0"/>
                <a:cs typeface="Arial" panose="020B0604020202020204" pitchFamily="34" charset="0"/>
              </a:rPr>
              <a:t> Care Med</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2011;39:2691-99.</a:t>
            </a:r>
          </a:p>
          <a:p>
            <a:r>
              <a:rPr lang="en-US" sz="1400" dirty="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Allingstrup</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Clin Nutr </a:t>
            </a:r>
            <a:r>
              <a:rPr lang="en-US" sz="1400" dirty="0" smtClean="0">
                <a:latin typeface="Arial" panose="020B0604020202020204" pitchFamily="34" charset="0"/>
                <a:cs typeface="Arial" panose="020B0604020202020204" pitchFamily="34" charset="0"/>
              </a:rPr>
              <a:t>2012;31:462-68</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Weijs </a:t>
            </a:r>
            <a:r>
              <a:rPr lang="en-US" sz="1400" i="1" dirty="0">
                <a:latin typeface="Arial" panose="020B0604020202020204" pitchFamily="34" charset="0"/>
                <a:cs typeface="Arial" panose="020B0604020202020204" pitchFamily="34" charset="0"/>
              </a:rPr>
              <a:t>JPEN</a:t>
            </a:r>
            <a:r>
              <a:rPr lang="en-US" sz="1400" dirty="0">
                <a:latin typeface="Arial" panose="020B0604020202020204" pitchFamily="34" charset="0"/>
                <a:cs typeface="Arial" panose="020B0604020202020204" pitchFamily="34" charset="0"/>
              </a:rPr>
              <a:t> 2012;36:60-68</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Weijs </a:t>
            </a:r>
            <a:r>
              <a:rPr lang="en-US" sz="1400" i="1" dirty="0" err="1">
                <a:latin typeface="Arial" panose="020B0604020202020204" pitchFamily="34" charset="0"/>
                <a:cs typeface="Arial" panose="020B0604020202020204" pitchFamily="34" charset="0"/>
              </a:rPr>
              <a:t>Crit</a:t>
            </a:r>
            <a:r>
              <a:rPr lang="en-US" sz="1400" i="1" dirty="0">
                <a:latin typeface="Arial" panose="020B0604020202020204" pitchFamily="34" charset="0"/>
                <a:cs typeface="Arial" panose="020B0604020202020204" pitchFamily="34" charset="0"/>
              </a:rPr>
              <a:t> Care </a:t>
            </a:r>
            <a:r>
              <a:rPr lang="en-US" sz="1400" dirty="0" smtClean="0">
                <a:latin typeface="Arial" panose="020B0604020202020204" pitchFamily="34" charset="0"/>
                <a:cs typeface="Arial" panose="020B0604020202020204" pitchFamily="34" charset="0"/>
              </a:rPr>
              <a:t>2014;18:701-14.</a:t>
            </a:r>
          </a:p>
          <a:p>
            <a:r>
              <a:rPr lang="en-US" sz="1400" dirty="0"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Nicolo</a:t>
            </a:r>
            <a:r>
              <a:rPr lang="en-US" sz="1400" dirty="0" smtClean="0">
                <a:latin typeface="Arial" panose="020B0604020202020204" pitchFamily="34" charset="0"/>
                <a:cs typeface="Arial" panose="020B0604020202020204" pitchFamily="34" charset="0"/>
              </a:rPr>
              <a:t> JPEN 2016;40:45-51</a:t>
            </a:r>
          </a:p>
          <a:p>
            <a:r>
              <a:rPr lang="en-US" sz="1400" b="1" dirty="0" smtClean="0">
                <a:latin typeface="Arial" panose="020B0604020202020204" pitchFamily="34" charset="0"/>
                <a:cs typeface="Arial" panose="020B0604020202020204" pitchFamily="34" charset="0"/>
              </a:rPr>
              <a:t>-Compher </a:t>
            </a:r>
            <a:r>
              <a:rPr lang="en-US" sz="1400" b="1" i="1" dirty="0" err="1" smtClean="0">
                <a:latin typeface="Arial" panose="020B0604020202020204" pitchFamily="34" charset="0"/>
                <a:cs typeface="Arial" panose="020B0604020202020204" pitchFamily="34" charset="0"/>
              </a:rPr>
              <a:t>Crit</a:t>
            </a:r>
            <a:r>
              <a:rPr lang="en-US" sz="1400" b="1" i="1" dirty="0" smtClean="0">
                <a:latin typeface="Arial" panose="020B0604020202020204" pitchFamily="34" charset="0"/>
                <a:cs typeface="Arial" panose="020B0604020202020204" pitchFamily="34" charset="0"/>
              </a:rPr>
              <a:t> Care </a:t>
            </a:r>
            <a:r>
              <a:rPr lang="en-US" sz="1400" b="1" dirty="0" smtClean="0">
                <a:latin typeface="Arial" panose="020B0604020202020204" pitchFamily="34" charset="0"/>
                <a:cs typeface="Arial" panose="020B0604020202020204" pitchFamily="34" charset="0"/>
              </a:rPr>
              <a:t>2017;45:156-63</a:t>
            </a:r>
            <a:endParaRPr lang="en-US" sz="1400" b="1" dirty="0">
              <a:latin typeface="Arial" panose="020B0604020202020204" pitchFamily="34" charset="0"/>
              <a:cs typeface="Arial" panose="020B0604020202020204" pitchFamily="34" charset="0"/>
            </a:endParaRPr>
          </a:p>
        </p:txBody>
      </p:sp>
      <p:cxnSp>
        <p:nvCxnSpPr>
          <p:cNvPr id="22" name="Straight Connector 21"/>
          <p:cNvCxnSpPr/>
          <p:nvPr/>
        </p:nvCxnSpPr>
        <p:spPr>
          <a:xfrm flipV="1">
            <a:off x="948635" y="3379302"/>
            <a:ext cx="0" cy="710362"/>
          </a:xfrm>
          <a:prstGeom prst="line">
            <a:avLst/>
          </a:prstGeom>
          <a:ln w="762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p:cNvCxnSpPr>
          <p:nvPr/>
        </p:nvCxnSpPr>
        <p:spPr>
          <a:xfrm flipV="1">
            <a:off x="9210732" y="3784178"/>
            <a:ext cx="0" cy="1102556"/>
          </a:xfrm>
          <a:prstGeom prst="line">
            <a:avLst/>
          </a:prstGeom>
          <a:ln w="762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254485" y="4652589"/>
            <a:ext cx="0" cy="803994"/>
          </a:xfrm>
          <a:prstGeom prst="line">
            <a:avLst/>
          </a:prstGeom>
          <a:ln w="762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432312" y="1243622"/>
            <a:ext cx="3488631" cy="954107"/>
          </a:xfrm>
          <a:prstGeom prst="rect">
            <a:avLst/>
          </a:prstGeom>
          <a:noFill/>
        </p:spPr>
        <p:txBody>
          <a:bodyPr wrap="square" rtlCol="0">
            <a:spAutoFit/>
          </a:bodyPr>
          <a:lstStyle/>
          <a:p>
            <a:pPr algn="ctr"/>
            <a:r>
              <a:rPr lang="en-US" sz="2800" b="1" dirty="0" smtClean="0">
                <a:solidFill>
                  <a:srgbClr val="002060"/>
                </a:solidFill>
                <a:latin typeface="Arial" panose="020B0604020202020204" pitchFamily="34" charset="0"/>
                <a:cs typeface="Arial" panose="020B0604020202020204" pitchFamily="34" charset="0"/>
              </a:rPr>
              <a:t>Weak to moderate recommendations!</a:t>
            </a:r>
            <a:endParaRPr lang="en-US" sz="2800" b="1" dirty="0">
              <a:solidFill>
                <a:srgbClr val="002060"/>
              </a:solidFill>
              <a:latin typeface="Arial" panose="020B0604020202020204" pitchFamily="34" charset="0"/>
              <a:cs typeface="Arial" panose="020B0604020202020204" pitchFamily="34" charset="0"/>
            </a:endParaRPr>
          </a:p>
        </p:txBody>
      </p:sp>
      <p:cxnSp>
        <p:nvCxnSpPr>
          <p:cNvPr id="50" name="Straight Connector 49"/>
          <p:cNvCxnSpPr/>
          <p:nvPr/>
        </p:nvCxnSpPr>
        <p:spPr>
          <a:xfrm flipH="1" flipV="1">
            <a:off x="5179114" y="2067339"/>
            <a:ext cx="2486" cy="914722"/>
          </a:xfrm>
          <a:prstGeom prst="line">
            <a:avLst/>
          </a:prstGeom>
          <a:ln w="762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967957" y="130203"/>
            <a:ext cx="8319043" cy="5257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At Best: Weak to Moderate Inferences!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476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5"/>
                                        </p:tgtEl>
                                        <p:attrNameLst>
                                          <p:attrName>style.opacity</p:attrName>
                                        </p:attrNameLst>
                                      </p:cBhvr>
                                      <p:to>
                                        <p:strVal val="0.25"/>
                                      </p:to>
                                    </p:set>
                                    <p:animEffect filter="image" prLst="opacity: 0.25">
                                      <p:cBhvr rctx="IE">
                                        <p:cTn id="7" dur="indefinite"/>
                                        <p:tgtEl>
                                          <p:spTgt spid="15"/>
                                        </p:tgtEl>
                                      </p:cBhvr>
                                    </p:animEffect>
                                  </p:childTnLst>
                                </p:cTn>
                              </p:par>
                              <p:par>
                                <p:cTn id="8" presetID="9" presetClass="emph" presetSubtype="0" grpId="0" nodeType="withEffect">
                                  <p:stCondLst>
                                    <p:cond delay="0"/>
                                  </p:stCondLst>
                                  <p:childTnLst>
                                    <p:set>
                                      <p:cBhvr rctx="PPT">
                                        <p:cTn id="9" dur="indefinite"/>
                                        <p:tgtEl>
                                          <p:spTgt spid="16"/>
                                        </p:tgtEl>
                                        <p:attrNameLst>
                                          <p:attrName>style.opacity</p:attrName>
                                        </p:attrNameLst>
                                      </p:cBhvr>
                                      <p:to>
                                        <p:strVal val="0.25"/>
                                      </p:to>
                                    </p:set>
                                    <p:animEffect filter="image" prLst="opacity: 0.25">
                                      <p:cBhvr rctx="IE">
                                        <p:cTn id="10" dur="indefinite"/>
                                        <p:tgtEl>
                                          <p:spTgt spid="16"/>
                                        </p:tgtEl>
                                      </p:cBhvr>
                                    </p:animEffect>
                                  </p:childTnLst>
                                </p:cTn>
                              </p:par>
                              <p:par>
                                <p:cTn id="11" presetID="9" presetClass="emph" presetSubtype="0" grpId="0" nodeType="withEffect">
                                  <p:stCondLst>
                                    <p:cond delay="0"/>
                                  </p:stCondLst>
                                  <p:childTnLst>
                                    <p:set>
                                      <p:cBhvr rctx="PPT">
                                        <p:cTn id="12" dur="indefinite"/>
                                        <p:tgtEl>
                                          <p:spTgt spid="18"/>
                                        </p:tgtEl>
                                        <p:attrNameLst>
                                          <p:attrName>style.opacity</p:attrName>
                                        </p:attrNameLst>
                                      </p:cBhvr>
                                      <p:to>
                                        <p:strVal val="0.25"/>
                                      </p:to>
                                    </p:set>
                                    <p:animEffect filter="image" prLst="opacity: 0.25">
                                      <p:cBhvr rctx="IE">
                                        <p:cTn id="13" dur="indefinite"/>
                                        <p:tgtEl>
                                          <p:spTgt spid="18"/>
                                        </p:tgtEl>
                                      </p:cBhvr>
                                    </p:animEffect>
                                  </p:childTnLst>
                                </p:cTn>
                              </p:par>
                              <p:par>
                                <p:cTn id="14" presetID="9" presetClass="emph" presetSubtype="0" grpId="0" nodeType="withEffect">
                                  <p:stCondLst>
                                    <p:cond delay="0"/>
                                  </p:stCondLst>
                                  <p:childTnLst>
                                    <p:set>
                                      <p:cBhvr rctx="PPT">
                                        <p:cTn id="15" dur="indefinite"/>
                                        <p:tgtEl>
                                          <p:spTgt spid="19"/>
                                        </p:tgtEl>
                                        <p:attrNameLst>
                                          <p:attrName>style.opacity</p:attrName>
                                        </p:attrNameLst>
                                      </p:cBhvr>
                                      <p:to>
                                        <p:strVal val="0.25"/>
                                      </p:to>
                                    </p:set>
                                    <p:animEffect filter="image" prLst="opacity: 0.25">
                                      <p:cBhvr rctx="IE">
                                        <p:cTn id="16" dur="indefinite"/>
                                        <p:tgtEl>
                                          <p:spTgt spid="19"/>
                                        </p:tgtEl>
                                      </p:cBhvr>
                                    </p:animEffect>
                                  </p:childTnLst>
                                </p:cTn>
                              </p:par>
                              <p:par>
                                <p:cTn id="17" presetID="9" presetClass="emph" presetSubtype="0" grpId="0" nodeType="withEffect">
                                  <p:stCondLst>
                                    <p:cond delay="0"/>
                                  </p:stCondLst>
                                  <p:childTnLst>
                                    <p:set>
                                      <p:cBhvr rctx="PPT">
                                        <p:cTn id="18" dur="indefinite"/>
                                        <p:tgtEl>
                                          <p:spTgt spid="5"/>
                                        </p:tgtEl>
                                        <p:attrNameLst>
                                          <p:attrName>style.opacity</p:attrName>
                                        </p:attrNameLst>
                                      </p:cBhvr>
                                      <p:to>
                                        <p:strVal val="0.25"/>
                                      </p:to>
                                    </p:set>
                                    <p:animEffect filter="image" prLst="opacity: 0.25">
                                      <p:cBhvr rctx="IE">
                                        <p:cTn id="19" dur="indefinite"/>
                                        <p:tgtEl>
                                          <p:spTgt spid="5"/>
                                        </p:tgtEl>
                                      </p:cBhvr>
                                    </p:animEffect>
                                  </p:childTnLst>
                                </p:cTn>
                              </p:par>
                              <p:par>
                                <p:cTn id="20" presetID="9" presetClass="emph" presetSubtype="0" nodeType="withEffect">
                                  <p:stCondLst>
                                    <p:cond delay="0"/>
                                  </p:stCondLst>
                                  <p:childTnLst>
                                    <p:set>
                                      <p:cBhvr rctx="PPT">
                                        <p:cTn id="21" dur="indefinite"/>
                                        <p:tgtEl>
                                          <p:spTgt spid="22"/>
                                        </p:tgtEl>
                                        <p:attrNameLst>
                                          <p:attrName>style.opacity</p:attrName>
                                        </p:attrNameLst>
                                      </p:cBhvr>
                                      <p:to>
                                        <p:strVal val="0.25"/>
                                      </p:to>
                                    </p:set>
                                    <p:animEffect filter="image" prLst="opacity: 0.25">
                                      <p:cBhvr rctx="IE">
                                        <p:cTn id="22" dur="indefinite"/>
                                        <p:tgtEl>
                                          <p:spTgt spid="22"/>
                                        </p:tgtEl>
                                      </p:cBhvr>
                                    </p:animEffect>
                                  </p:childTnLst>
                                </p:cTn>
                              </p:par>
                              <p:par>
                                <p:cTn id="23" presetID="9" presetClass="emph" presetSubtype="0" grpId="0" nodeType="withEffect">
                                  <p:stCondLst>
                                    <p:cond delay="0"/>
                                  </p:stCondLst>
                                  <p:childTnLst>
                                    <p:set>
                                      <p:cBhvr rctx="PPT">
                                        <p:cTn id="24" dur="indefinite"/>
                                        <p:tgtEl>
                                          <p:spTgt spid="8"/>
                                        </p:tgtEl>
                                        <p:attrNameLst>
                                          <p:attrName>style.opacity</p:attrName>
                                        </p:attrNameLst>
                                      </p:cBhvr>
                                      <p:to>
                                        <p:strVal val="0.25"/>
                                      </p:to>
                                    </p:set>
                                    <p:animEffect filter="image" prLst="opacity: 0.2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7"/>
                                        </p:tgtEl>
                                        <p:attrNameLst>
                                          <p:attrName>style.opacity</p:attrName>
                                        </p:attrNameLst>
                                      </p:cBhvr>
                                      <p:to>
                                        <p:strVal val="0.25"/>
                                      </p:to>
                                    </p:set>
                                    <p:animEffect filter="image" prLst="opacity: 0.25">
                                      <p:cBhvr rctx="IE">
                                        <p:cTn id="28" dur="indefinite"/>
                                        <p:tgtEl>
                                          <p:spTgt spid="7"/>
                                        </p:tgtEl>
                                      </p:cBhvr>
                                    </p:animEffect>
                                  </p:childTnLst>
                                </p:cTn>
                              </p:par>
                              <p:par>
                                <p:cTn id="29" presetID="9" presetClass="emph" presetSubtype="0" grpId="0" nodeType="withEffect">
                                  <p:stCondLst>
                                    <p:cond delay="0"/>
                                  </p:stCondLst>
                                  <p:childTnLst>
                                    <p:set>
                                      <p:cBhvr rctx="PPT">
                                        <p:cTn id="30" dur="indefinite"/>
                                        <p:tgtEl>
                                          <p:spTgt spid="10"/>
                                        </p:tgtEl>
                                        <p:attrNameLst>
                                          <p:attrName>style.opacity</p:attrName>
                                        </p:attrNameLst>
                                      </p:cBhvr>
                                      <p:to>
                                        <p:strVal val="0.25"/>
                                      </p:to>
                                    </p:set>
                                    <p:animEffect filter="image" prLst="opacity: 0.2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25"/>
                                      </p:to>
                                    </p:set>
                                    <p:animEffect filter="image" prLst="opacity: 0.25">
                                      <p:cBhvr rctx="IE">
                                        <p:cTn id="34" dur="indefinite"/>
                                        <p:tgtEl>
                                          <p:spTgt spid="11"/>
                                        </p:tgtEl>
                                      </p:cBhvr>
                                    </p:animEffect>
                                  </p:childTnLst>
                                </p:cTn>
                              </p:par>
                              <p:par>
                                <p:cTn id="35" presetID="9" presetClass="emph" presetSubtype="0" grpId="0" nodeType="withEffect">
                                  <p:stCondLst>
                                    <p:cond delay="0"/>
                                  </p:stCondLst>
                                  <p:childTnLst>
                                    <p:set>
                                      <p:cBhvr rctx="PPT">
                                        <p:cTn id="36" dur="indefinite"/>
                                        <p:tgtEl>
                                          <p:spTgt spid="12"/>
                                        </p:tgtEl>
                                        <p:attrNameLst>
                                          <p:attrName>style.opacity</p:attrName>
                                        </p:attrNameLst>
                                      </p:cBhvr>
                                      <p:to>
                                        <p:strVal val="0.25"/>
                                      </p:to>
                                    </p:set>
                                    <p:animEffect filter="image" prLst="opacity: 0.25">
                                      <p:cBhvr rctx="IE">
                                        <p:cTn id="37" dur="indefinite"/>
                                        <p:tgtEl>
                                          <p:spTgt spid="12"/>
                                        </p:tgtEl>
                                      </p:cBhvr>
                                    </p:animEffect>
                                  </p:childTnLst>
                                </p:cTn>
                              </p:par>
                              <p:par>
                                <p:cTn id="38" presetID="9" presetClass="emph" presetSubtype="0" nodeType="withEffect">
                                  <p:stCondLst>
                                    <p:cond delay="0"/>
                                  </p:stCondLst>
                                  <p:childTnLst>
                                    <p:set>
                                      <p:cBhvr rctx="PPT">
                                        <p:cTn id="39" dur="indefinite"/>
                                        <p:tgtEl>
                                          <p:spTgt spid="32"/>
                                        </p:tgtEl>
                                        <p:attrNameLst>
                                          <p:attrName>style.opacity</p:attrName>
                                        </p:attrNameLst>
                                      </p:cBhvr>
                                      <p:to>
                                        <p:strVal val="0.25"/>
                                      </p:to>
                                    </p:set>
                                    <p:animEffect filter="image" prLst="opacity: 0.25">
                                      <p:cBhvr rctx="IE">
                                        <p:cTn id="40" dur="indefinite"/>
                                        <p:tgtEl>
                                          <p:spTgt spid="32"/>
                                        </p:tgtEl>
                                      </p:cBhvr>
                                    </p:animEffect>
                                  </p:childTnLst>
                                </p:cTn>
                              </p:par>
                              <p:par>
                                <p:cTn id="41" presetID="9" presetClass="emph" presetSubtype="0" grpId="0" nodeType="withEffect">
                                  <p:stCondLst>
                                    <p:cond delay="0"/>
                                  </p:stCondLst>
                                  <p:childTnLst>
                                    <p:set>
                                      <p:cBhvr rctx="PPT">
                                        <p:cTn id="42" dur="indefinite"/>
                                        <p:tgtEl>
                                          <p:spTgt spid="14"/>
                                        </p:tgtEl>
                                        <p:attrNameLst>
                                          <p:attrName>style.opacity</p:attrName>
                                        </p:attrNameLst>
                                      </p:cBhvr>
                                      <p:to>
                                        <p:strVal val="0.25"/>
                                      </p:to>
                                    </p:set>
                                    <p:animEffect filter="image" prLst="opacity: 0.25">
                                      <p:cBhvr rctx="IE">
                                        <p:cTn id="43" dur="indefinite"/>
                                        <p:tgtEl>
                                          <p:spTgt spid="14"/>
                                        </p:tgtEl>
                                      </p:cBhvr>
                                    </p:animEffect>
                                  </p:childTnLst>
                                </p:cTn>
                              </p:par>
                              <p:par>
                                <p:cTn id="44" presetID="9" presetClass="emph" presetSubtype="0" nodeType="withEffect">
                                  <p:stCondLst>
                                    <p:cond delay="0"/>
                                  </p:stCondLst>
                                  <p:childTnLst>
                                    <p:set>
                                      <p:cBhvr rctx="PPT">
                                        <p:cTn id="45" dur="indefinite"/>
                                        <p:tgtEl>
                                          <p:spTgt spid="13"/>
                                        </p:tgtEl>
                                        <p:attrNameLst>
                                          <p:attrName>style.opacity</p:attrName>
                                        </p:attrNameLst>
                                      </p:cBhvr>
                                      <p:to>
                                        <p:strVal val="0.25"/>
                                      </p:to>
                                    </p:set>
                                    <p:animEffect filter="image" prLst="opacity: 0.25">
                                      <p:cBhvr rctx="IE">
                                        <p:cTn id="46"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P spid="15" grpId="0" animBg="1"/>
      <p:bldP spid="16"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7824" y="129207"/>
            <a:ext cx="8140138" cy="11519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RCTs comparing High vs. Low Protein Dose in Critically ill Patients</a:t>
            </a:r>
            <a:endParaRPr lang="en-US" sz="3600" dirty="0">
              <a:latin typeface="Arial" panose="020B0604020202020204" pitchFamily="34" charset="0"/>
              <a:cs typeface="Arial" panose="020B0604020202020204" pitchFamily="34" charset="0"/>
            </a:endParaRPr>
          </a:p>
        </p:txBody>
      </p:sp>
      <p:pic>
        <p:nvPicPr>
          <p:cNvPr id="4" name="Picture 3"/>
          <p:cNvPicPr/>
          <p:nvPr/>
        </p:nvPicPr>
        <p:blipFill>
          <a:blip r:embed="rId3"/>
          <a:stretch>
            <a:fillRect/>
          </a:stretch>
        </p:blipFill>
        <p:spPr>
          <a:xfrm>
            <a:off x="492354" y="2039147"/>
            <a:ext cx="11180772" cy="38050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1691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7593" y="100386"/>
            <a:ext cx="8100383" cy="5257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Summarizing The Current Paradigm…</a:t>
            </a:r>
            <a:endParaRPr lang="en-US" sz="3600" dirty="0">
              <a:latin typeface="Arial" panose="020B0604020202020204" pitchFamily="34" charset="0"/>
              <a:cs typeface="Arial" panose="020B0604020202020204" pitchFamily="34" charset="0"/>
            </a:endParaRPr>
          </a:p>
        </p:txBody>
      </p:sp>
      <p:sp>
        <p:nvSpPr>
          <p:cNvPr id="3" name="TextBox 2"/>
          <p:cNvSpPr txBox="1"/>
          <p:nvPr/>
        </p:nvSpPr>
        <p:spPr>
          <a:xfrm>
            <a:off x="203921" y="1952086"/>
            <a:ext cx="11846185" cy="2862322"/>
          </a:xfrm>
          <a:prstGeom prst="rect">
            <a:avLst/>
          </a:prstGeom>
          <a:noFill/>
        </p:spPr>
        <p:txBody>
          <a:bodyPr wrap="square" rtlCol="0">
            <a:spAutoFit/>
          </a:bodyPr>
          <a:lstStyle/>
          <a:p>
            <a:pPr marL="457200" indent="-457200">
              <a:buFont typeface="Wingdings" panose="05000000000000000000" pitchFamily="2" charset="2"/>
              <a:buChar char="q"/>
            </a:pPr>
            <a:r>
              <a:rPr lang="en-US" sz="3600" dirty="0" smtClean="0"/>
              <a:t>Protein loss occurs in critically ill patients.</a:t>
            </a:r>
          </a:p>
          <a:p>
            <a:pPr marL="457200" indent="-457200">
              <a:buFont typeface="Wingdings" panose="05000000000000000000" pitchFamily="2" charset="2"/>
              <a:buChar char="q"/>
            </a:pPr>
            <a:r>
              <a:rPr lang="en-US" sz="3600" dirty="0" smtClean="0"/>
              <a:t>Protein supplementation is recommended for ICU patients.</a:t>
            </a:r>
          </a:p>
          <a:p>
            <a:pPr marL="457200" indent="-457200">
              <a:buFont typeface="Wingdings" panose="05000000000000000000" pitchFamily="2" charset="2"/>
              <a:buChar char="q"/>
            </a:pPr>
            <a:r>
              <a:rPr lang="en-US" sz="3600" dirty="0" smtClean="0"/>
              <a:t>Recommendations suggest 1.2 – 2.0 g/kg/day</a:t>
            </a:r>
          </a:p>
          <a:p>
            <a:pPr marL="457200" indent="-457200">
              <a:buFont typeface="Wingdings" panose="05000000000000000000" pitchFamily="2" charset="2"/>
              <a:buChar char="q"/>
            </a:pPr>
            <a:r>
              <a:rPr lang="en-US" sz="3600" dirty="0"/>
              <a:t>R</a:t>
            </a:r>
            <a:r>
              <a:rPr lang="en-US" sz="3600" dirty="0" smtClean="0"/>
              <a:t>ecommendations are from observational data </a:t>
            </a:r>
          </a:p>
          <a:p>
            <a:pPr marL="457200" indent="-457200">
              <a:buFont typeface="Wingdings" panose="05000000000000000000" pitchFamily="2" charset="2"/>
              <a:buChar char="q"/>
            </a:pPr>
            <a:r>
              <a:rPr lang="en-US" sz="3600" dirty="0" smtClean="0"/>
              <a:t>Therefore clinical practice has significant variation.</a:t>
            </a:r>
          </a:p>
        </p:txBody>
      </p:sp>
    </p:spTree>
    <p:extLst>
      <p:ext uri="{BB962C8B-B14F-4D97-AF65-F5344CB8AC3E}">
        <p14:creationId xmlns:p14="http://schemas.microsoft.com/office/powerpoint/2010/main" val="155058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4523" y="279992"/>
            <a:ext cx="5114542" cy="760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rial" panose="020B0604020202020204" pitchFamily="34" charset="0"/>
                <a:cs typeface="Arial" panose="020B0604020202020204" pitchFamily="34" charset="0"/>
              </a:rPr>
              <a:t>Clinical Equipoise</a:t>
            </a:r>
            <a:endParaRPr lang="en-US" sz="4800" dirty="0">
              <a:latin typeface="Arial" panose="020B0604020202020204" pitchFamily="34" charset="0"/>
              <a:cs typeface="Arial" panose="020B0604020202020204" pitchFamily="34" charset="0"/>
            </a:endParaRPr>
          </a:p>
        </p:txBody>
      </p:sp>
      <p:sp>
        <p:nvSpPr>
          <p:cNvPr id="3" name="Rectangle 2"/>
          <p:cNvSpPr/>
          <p:nvPr/>
        </p:nvSpPr>
        <p:spPr>
          <a:xfrm>
            <a:off x="1671143" y="1513475"/>
            <a:ext cx="8860221" cy="24278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There is not one better intervention present.  A true state of equipoise exists when one has </a:t>
            </a:r>
            <a:r>
              <a:rPr lang="en-US" sz="4000" u="sng" dirty="0" smtClean="0">
                <a:solidFill>
                  <a:schemeClr val="tx1"/>
                </a:solidFill>
              </a:rPr>
              <a:t>no good basis </a:t>
            </a:r>
            <a:r>
              <a:rPr lang="en-US" sz="4000" dirty="0" smtClean="0">
                <a:solidFill>
                  <a:schemeClr val="tx1"/>
                </a:solidFill>
              </a:rPr>
              <a:t>for a choice between two or more care options.</a:t>
            </a:r>
            <a:endParaRPr lang="en-US" sz="4000" dirty="0">
              <a:solidFill>
                <a:schemeClr val="tx1"/>
              </a:solidFill>
            </a:endParaRPr>
          </a:p>
        </p:txBody>
      </p:sp>
      <p:sp>
        <p:nvSpPr>
          <p:cNvPr id="4" name="Down Arrow 3"/>
          <p:cNvSpPr/>
          <p:nvPr/>
        </p:nvSpPr>
        <p:spPr>
          <a:xfrm>
            <a:off x="5467534" y="4195337"/>
            <a:ext cx="1368519" cy="1194760"/>
          </a:xfrm>
          <a:prstGeom prst="down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2972" y="5516225"/>
            <a:ext cx="11398479" cy="584775"/>
          </a:xfrm>
          <a:prstGeom prst="rect">
            <a:avLst/>
          </a:prstGeom>
          <a:noFill/>
        </p:spPr>
        <p:txBody>
          <a:bodyPr wrap="square" rtlCol="0">
            <a:spAutoFit/>
          </a:bodyPr>
          <a:lstStyle/>
          <a:p>
            <a:pPr algn="ctr"/>
            <a:r>
              <a:rPr lang="en-US" sz="3200" b="1" dirty="0" smtClean="0">
                <a:solidFill>
                  <a:srgbClr val="FF0000"/>
                </a:solidFill>
              </a:rPr>
              <a:t>Randomized controlled trial needed to resolve clinical equipoise!</a:t>
            </a:r>
            <a:endParaRPr lang="en-US" sz="3200" b="1" dirty="0">
              <a:solidFill>
                <a:srgbClr val="FF0000"/>
              </a:solidFill>
            </a:endParaRPr>
          </a:p>
        </p:txBody>
      </p:sp>
      <p:sp>
        <p:nvSpPr>
          <p:cNvPr id="6" name="TextBox 5"/>
          <p:cNvSpPr txBox="1"/>
          <p:nvPr/>
        </p:nvSpPr>
        <p:spPr>
          <a:xfrm>
            <a:off x="4729668" y="6479628"/>
            <a:ext cx="3118472" cy="307777"/>
          </a:xfrm>
          <a:prstGeom prst="rect">
            <a:avLst/>
          </a:prstGeom>
          <a:noFill/>
        </p:spPr>
        <p:txBody>
          <a:bodyPr wrap="square" rtlCol="0">
            <a:spAutoFit/>
          </a:bodyPr>
          <a:lstStyle/>
          <a:p>
            <a:pPr algn="ctr"/>
            <a:r>
              <a:rPr lang="en-US" sz="1400" dirty="0" smtClean="0"/>
              <a:t>Lauer MS. 2013 NEJM 369:1579-81</a:t>
            </a:r>
            <a:endParaRPr lang="en-US" sz="1400" dirty="0"/>
          </a:p>
        </p:txBody>
      </p:sp>
    </p:spTree>
    <p:extLst>
      <p:ext uri="{BB962C8B-B14F-4D97-AF65-F5344CB8AC3E}">
        <p14:creationId xmlns:p14="http://schemas.microsoft.com/office/powerpoint/2010/main" val="106153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ort_Logo_Final (00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494" y="1576281"/>
            <a:ext cx="3939829" cy="4178476"/>
          </a:xfrm>
          <a:prstGeom prst="rect">
            <a:avLst/>
          </a:prstGeom>
          <a:noFill/>
          <a:ln>
            <a:noFill/>
          </a:ln>
        </p:spPr>
      </p:pic>
      <p:sp>
        <p:nvSpPr>
          <p:cNvPr id="4" name="Rounded Rectangle 3"/>
          <p:cNvSpPr/>
          <p:nvPr/>
        </p:nvSpPr>
        <p:spPr>
          <a:xfrm>
            <a:off x="2683561" y="2938860"/>
            <a:ext cx="6728792" cy="654144"/>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the EFFORT trial?</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504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t="26122" b="40705"/>
          <a:stretch/>
        </p:blipFill>
        <p:spPr bwMode="auto">
          <a:xfrm>
            <a:off x="109330" y="1941190"/>
            <a:ext cx="11915070" cy="36077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Rectangle 2"/>
          <p:cNvSpPr/>
          <p:nvPr/>
        </p:nvSpPr>
        <p:spPr>
          <a:xfrm>
            <a:off x="2117037" y="140639"/>
            <a:ext cx="7951308" cy="11519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The </a:t>
            </a:r>
            <a:r>
              <a:rPr lang="en-US" sz="3600" u="sng" dirty="0" smtClean="0">
                <a:latin typeface="Arial" panose="020B0604020202020204" pitchFamily="34" charset="0"/>
                <a:cs typeface="Arial" panose="020B0604020202020204" pitchFamily="34" charset="0"/>
              </a:rPr>
              <a:t>Eff</a:t>
            </a:r>
            <a:r>
              <a:rPr lang="en-US" sz="3600" dirty="0" smtClean="0">
                <a:latin typeface="Arial" panose="020B0604020202020204" pitchFamily="34" charset="0"/>
                <a:cs typeface="Arial" panose="020B0604020202020204" pitchFamily="34" charset="0"/>
              </a:rPr>
              <a:t>ect </a:t>
            </a:r>
            <a:r>
              <a:rPr lang="en-US" sz="3600" u="sng" dirty="0" smtClean="0">
                <a:latin typeface="Arial" panose="020B0604020202020204" pitchFamily="34" charset="0"/>
                <a:cs typeface="Arial" panose="020B0604020202020204" pitchFamily="34" charset="0"/>
              </a:rPr>
              <a:t>o</a:t>
            </a:r>
            <a:r>
              <a:rPr lang="en-US" sz="3600" dirty="0" smtClean="0">
                <a:latin typeface="Arial" panose="020B0604020202020204" pitchFamily="34" charset="0"/>
                <a:cs typeface="Arial" panose="020B0604020202020204" pitchFamily="34" charset="0"/>
              </a:rPr>
              <a:t>f Higher P</a:t>
            </a:r>
            <a:r>
              <a:rPr lang="en-US" sz="3600" u="sng" dirty="0" smtClean="0">
                <a:latin typeface="Arial" panose="020B0604020202020204" pitchFamily="34" charset="0"/>
                <a:cs typeface="Arial" panose="020B0604020202020204" pitchFamily="34" charset="0"/>
              </a:rPr>
              <a:t>r</a:t>
            </a:r>
            <a:r>
              <a:rPr lang="en-US" sz="3600" dirty="0" smtClean="0">
                <a:latin typeface="Arial" panose="020B0604020202020204" pitchFamily="34" charset="0"/>
                <a:cs typeface="Arial" panose="020B0604020202020204" pitchFamily="34" charset="0"/>
              </a:rPr>
              <a:t>otein Dosing in Critically ill Patien</a:t>
            </a:r>
            <a:r>
              <a:rPr lang="en-US" sz="3600" u="sng" dirty="0" smtClean="0">
                <a:latin typeface="Arial" panose="020B0604020202020204" pitchFamily="34" charset="0"/>
                <a:cs typeface="Arial" panose="020B0604020202020204" pitchFamily="34" charset="0"/>
              </a:rPr>
              <a:t>t</a:t>
            </a:r>
            <a:r>
              <a:rPr lang="en-US" sz="3600" dirty="0" smtClean="0">
                <a:latin typeface="Arial" panose="020B0604020202020204" pitchFamily="34" charset="0"/>
                <a:cs typeface="Arial" panose="020B0604020202020204" pitchFamily="34" charset="0"/>
              </a:rPr>
              <a:t>s: EFFORT TRIAL</a:t>
            </a:r>
            <a:endParaRPr lang="en-US" sz="3600" dirty="0">
              <a:latin typeface="Arial" panose="020B0604020202020204" pitchFamily="34" charset="0"/>
              <a:cs typeface="Arial" panose="020B0604020202020204" pitchFamily="34" charset="0"/>
            </a:endParaRPr>
          </a:p>
        </p:txBody>
      </p:sp>
      <p:sp>
        <p:nvSpPr>
          <p:cNvPr id="4" name="TextBox 1"/>
          <p:cNvSpPr txBox="1">
            <a:spLocks noChangeArrowheads="1"/>
          </p:cNvSpPr>
          <p:nvPr/>
        </p:nvSpPr>
        <p:spPr bwMode="auto">
          <a:xfrm>
            <a:off x="457200" y="6055192"/>
            <a:ext cx="11449877" cy="430887"/>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en-GB" sz="2200" b="1" dirty="0">
                <a:latin typeface="Arial" panose="020B0604020202020204" pitchFamily="34" charset="0"/>
                <a:cs typeface="Arial" panose="020B0604020202020204" pitchFamily="34" charset="0"/>
              </a:rPr>
              <a:t>A </a:t>
            </a:r>
            <a:r>
              <a:rPr lang="en-GB" sz="2200" b="1" dirty="0" smtClean="0">
                <a:latin typeface="Arial" panose="020B0604020202020204" pitchFamily="34" charset="0"/>
                <a:cs typeface="Arial" panose="020B0604020202020204" pitchFamily="34" charset="0"/>
              </a:rPr>
              <a:t>multicenter, </a:t>
            </a:r>
            <a:r>
              <a:rPr lang="en-GB" sz="2200" b="1" dirty="0">
                <a:latin typeface="Arial" panose="020B0604020202020204" pitchFamily="34" charset="0"/>
                <a:cs typeface="Arial" panose="020B0604020202020204" pitchFamily="34" charset="0"/>
              </a:rPr>
              <a:t>pragmatic, volunteer-driven, registry-based, randomized, clinical </a:t>
            </a:r>
            <a:r>
              <a:rPr lang="en-GB" sz="2200" b="1" dirty="0" smtClean="0">
                <a:latin typeface="Arial" panose="020B0604020202020204" pitchFamily="34" charset="0"/>
                <a:cs typeface="Arial" panose="020B0604020202020204" pitchFamily="34" charset="0"/>
              </a:rPr>
              <a:t>trial </a:t>
            </a:r>
            <a:endParaRPr lang="en-CA" sz="2200" b="1" dirty="0">
              <a:latin typeface="Arial" panose="020B0604020202020204" pitchFamily="34" charset="0"/>
              <a:cs typeface="Arial" panose="020B0604020202020204" pitchFamily="34" charset="0"/>
            </a:endParaRPr>
          </a:p>
        </p:txBody>
      </p:sp>
      <p:pic>
        <p:nvPicPr>
          <p:cNvPr id="5" name="Picture 4" descr="Effort_Logo_Final (00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4137" y="179899"/>
            <a:ext cx="1186690" cy="1073426"/>
          </a:xfrm>
          <a:prstGeom prst="rect">
            <a:avLst/>
          </a:prstGeom>
          <a:noFill/>
          <a:ln>
            <a:noFill/>
          </a:ln>
        </p:spPr>
      </p:pic>
    </p:spTree>
    <p:extLst>
      <p:ext uri="{BB962C8B-B14F-4D97-AF65-F5344CB8AC3E}">
        <p14:creationId xmlns:p14="http://schemas.microsoft.com/office/powerpoint/2010/main" val="1437816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10" y="2358301"/>
            <a:ext cx="3590381" cy="5411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Black" panose="020B0A04020102020204" pitchFamily="34" charset="0"/>
              </a:rPr>
              <a:t>Explanatory</a:t>
            </a:r>
            <a:endParaRPr lang="en-US" sz="3600" dirty="0">
              <a:latin typeface="Arial Black" panose="020B0A04020102020204" pitchFamily="34" charset="0"/>
            </a:endParaRPr>
          </a:p>
        </p:txBody>
      </p:sp>
      <p:sp>
        <p:nvSpPr>
          <p:cNvPr id="3" name="Shape 293"/>
          <p:cNvSpPr/>
          <p:nvPr/>
        </p:nvSpPr>
        <p:spPr>
          <a:xfrm>
            <a:off x="155016" y="3532879"/>
            <a:ext cx="4983514" cy="250324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71669" lvl="0" indent="-271669" algn="l" defTabSz="457200">
              <a:lnSpc>
                <a:spcPct val="130000"/>
              </a:lnSpc>
              <a:buClr>
                <a:srgbClr val="535353"/>
              </a:buClr>
              <a:buSzPct val="82000"/>
              <a:buChar char="•"/>
              <a:defRPr sz="1800">
                <a:solidFill>
                  <a:srgbClr val="000000"/>
                </a:solidFill>
              </a:defRPr>
            </a:pPr>
            <a:r>
              <a:rPr lang="en-US" sz="2400" dirty="0" smtClean="0">
                <a:latin typeface="Avenir Book"/>
                <a:ea typeface="Avenir Book"/>
                <a:cs typeface="Avenir Book"/>
                <a:sym typeface="Avenir Book"/>
              </a:rPr>
              <a:t>L</a:t>
            </a:r>
            <a:r>
              <a:rPr sz="2400" dirty="0" smtClean="0">
                <a:latin typeface="Avenir Book"/>
                <a:ea typeface="Avenir Book"/>
                <a:cs typeface="Avenir Book"/>
                <a:sym typeface="Avenir Book"/>
              </a:rPr>
              <a:t>imited generalizability</a:t>
            </a:r>
            <a:endParaRPr sz="2400" dirty="0">
              <a:latin typeface="Avenir Book"/>
              <a:ea typeface="Avenir Book"/>
              <a:cs typeface="Avenir Book"/>
              <a:sym typeface="Avenir Book"/>
            </a:endParaRPr>
          </a:p>
          <a:p>
            <a:pPr marL="271669" indent="-271669" algn="l" defTabSz="457200">
              <a:lnSpc>
                <a:spcPct val="130000"/>
              </a:lnSpc>
              <a:buClr>
                <a:srgbClr val="535353"/>
              </a:buClr>
              <a:buSzPct val="82000"/>
              <a:buFontTx/>
              <a:buChar char="•"/>
              <a:defRPr sz="1800">
                <a:solidFill>
                  <a:srgbClr val="000000"/>
                </a:solidFill>
              </a:defRPr>
            </a:pPr>
            <a:r>
              <a:rPr lang="en-CA" sz="2400" dirty="0">
                <a:latin typeface="Avenir Book"/>
                <a:ea typeface="Avenir Book"/>
                <a:cs typeface="Avenir Book"/>
                <a:sym typeface="Avenir Book"/>
              </a:rPr>
              <a:t>Fail to show a ‘signal’ of </a:t>
            </a:r>
            <a:r>
              <a:rPr lang="en-CA" sz="2400" dirty="0" smtClean="0">
                <a:latin typeface="Avenir Book"/>
                <a:ea typeface="Avenir Book"/>
                <a:cs typeface="Avenir Book"/>
                <a:sym typeface="Avenir Book"/>
              </a:rPr>
              <a:t>benefit</a:t>
            </a:r>
            <a:endParaRPr lang="en-CA" sz="2400" dirty="0">
              <a:latin typeface="Avenir Book"/>
              <a:ea typeface="Avenir Book"/>
              <a:cs typeface="Avenir Book"/>
              <a:sym typeface="Avenir Book"/>
            </a:endParaRPr>
          </a:p>
          <a:p>
            <a:pPr marL="271669" lvl="0" indent="-271669" algn="l" defTabSz="457200">
              <a:lnSpc>
                <a:spcPct val="130000"/>
              </a:lnSpc>
              <a:buClr>
                <a:srgbClr val="535353"/>
              </a:buClr>
              <a:buSzPct val="82000"/>
              <a:buChar char="•"/>
              <a:defRPr sz="1800">
                <a:solidFill>
                  <a:srgbClr val="000000"/>
                </a:solidFill>
              </a:defRPr>
            </a:pPr>
            <a:r>
              <a:rPr sz="2400" dirty="0" smtClean="0">
                <a:latin typeface="Avenir Book"/>
                <a:ea typeface="Avenir Book"/>
                <a:cs typeface="Avenir Book"/>
                <a:sym typeface="Avenir Book"/>
              </a:rPr>
              <a:t>Very </a:t>
            </a:r>
            <a:r>
              <a:rPr lang="en-US" sz="2400" dirty="0">
                <a:latin typeface="Avenir Book"/>
                <a:ea typeface="Avenir Book"/>
                <a:cs typeface="Avenir Book"/>
                <a:sym typeface="Avenir Book"/>
              </a:rPr>
              <a:t>c</a:t>
            </a:r>
            <a:r>
              <a:rPr sz="2400" dirty="0" smtClean="0">
                <a:latin typeface="Avenir Book"/>
                <a:ea typeface="Avenir Book"/>
                <a:cs typeface="Avenir Book"/>
                <a:sym typeface="Avenir Book"/>
              </a:rPr>
              <a:t>ostly</a:t>
            </a:r>
            <a:endParaRPr lang="en-US" sz="2400" dirty="0" smtClean="0">
              <a:latin typeface="Avenir Book"/>
              <a:ea typeface="Avenir Book"/>
              <a:cs typeface="Avenir Book"/>
              <a:sym typeface="Avenir Book"/>
            </a:endParaRPr>
          </a:p>
          <a:p>
            <a:pPr marL="271669" lvl="0" indent="-271669" algn="l" defTabSz="457200">
              <a:lnSpc>
                <a:spcPct val="130000"/>
              </a:lnSpc>
              <a:buClr>
                <a:srgbClr val="535353"/>
              </a:buClr>
              <a:buSzPct val="82000"/>
              <a:buChar char="•"/>
              <a:defRPr sz="1800">
                <a:solidFill>
                  <a:srgbClr val="000000"/>
                </a:solidFill>
              </a:defRPr>
            </a:pPr>
            <a:r>
              <a:rPr lang="en-US" sz="2400" dirty="0" smtClean="0">
                <a:latin typeface="Avenir Book"/>
                <a:ea typeface="Avenir Book"/>
                <a:cs typeface="Avenir Book"/>
                <a:sym typeface="Avenir Book"/>
              </a:rPr>
              <a:t>Time consuming</a:t>
            </a:r>
          </a:p>
          <a:p>
            <a:pPr marL="271669" lvl="0" indent="-271669" algn="l" defTabSz="457200">
              <a:lnSpc>
                <a:spcPct val="130000"/>
              </a:lnSpc>
              <a:buClr>
                <a:srgbClr val="535353"/>
              </a:buClr>
              <a:buSzPct val="82000"/>
              <a:buChar char="•"/>
              <a:defRPr sz="1800">
                <a:solidFill>
                  <a:srgbClr val="000000"/>
                </a:solidFill>
              </a:defRPr>
            </a:pPr>
            <a:r>
              <a:rPr lang="en-US" sz="2400" dirty="0" smtClean="0">
                <a:latin typeface="Avenir Book"/>
                <a:ea typeface="Avenir Book"/>
                <a:cs typeface="Avenir Book"/>
                <a:sym typeface="Avenir Book"/>
              </a:rPr>
              <a:t>Randomize unproven intervention</a:t>
            </a:r>
          </a:p>
        </p:txBody>
      </p:sp>
      <p:sp>
        <p:nvSpPr>
          <p:cNvPr id="4" name="Oval 3"/>
          <p:cNvSpPr/>
          <p:nvPr/>
        </p:nvSpPr>
        <p:spPr>
          <a:xfrm>
            <a:off x="5138530" y="1759220"/>
            <a:ext cx="1709531" cy="15008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Black" panose="020B0A04020102020204" pitchFamily="34" charset="0"/>
              </a:rPr>
              <a:t>RCT</a:t>
            </a:r>
            <a:endParaRPr lang="en-US" sz="3200" dirty="0">
              <a:latin typeface="Arial Black" panose="020B0A04020102020204" pitchFamily="34" charset="0"/>
            </a:endParaRPr>
          </a:p>
        </p:txBody>
      </p:sp>
      <p:sp>
        <p:nvSpPr>
          <p:cNvPr id="5" name="Left Arrow 4"/>
          <p:cNvSpPr/>
          <p:nvPr/>
        </p:nvSpPr>
        <p:spPr>
          <a:xfrm>
            <a:off x="4164496" y="2358301"/>
            <a:ext cx="874643" cy="54118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0800000">
            <a:off x="6957390" y="2328484"/>
            <a:ext cx="874643" cy="541186"/>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10946" y="1759220"/>
            <a:ext cx="2773011" cy="16002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Black" panose="020B0A04020102020204" pitchFamily="34" charset="0"/>
              </a:rPr>
              <a:t>Pragmatic Registry Based</a:t>
            </a:r>
            <a:endParaRPr lang="en-US" sz="3600" dirty="0">
              <a:latin typeface="Arial Black" panose="020B0A04020102020204" pitchFamily="34" charset="0"/>
            </a:endParaRPr>
          </a:p>
        </p:txBody>
      </p:sp>
      <p:sp>
        <p:nvSpPr>
          <p:cNvPr id="8" name="Shape 293"/>
          <p:cNvSpPr/>
          <p:nvPr/>
        </p:nvSpPr>
        <p:spPr>
          <a:xfrm>
            <a:off x="7354950" y="3586494"/>
            <a:ext cx="4744978" cy="250324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71669" lvl="0" indent="-271669" algn="l" defTabSz="457200">
              <a:lnSpc>
                <a:spcPct val="130000"/>
              </a:lnSpc>
              <a:buClr>
                <a:srgbClr val="535353"/>
              </a:buClr>
              <a:buSzPct val="82000"/>
              <a:buChar char="•"/>
              <a:defRPr sz="1800">
                <a:solidFill>
                  <a:srgbClr val="000000"/>
                </a:solidFill>
              </a:defRPr>
            </a:pPr>
            <a:r>
              <a:rPr lang="en-US" sz="2400" dirty="0" smtClean="0">
                <a:latin typeface="Avenir Book"/>
                <a:ea typeface="Avenir Book"/>
                <a:cs typeface="Avenir Book"/>
                <a:sym typeface="Avenir Book"/>
              </a:rPr>
              <a:t>Results more generalizable</a:t>
            </a:r>
            <a:endParaRPr sz="2400" dirty="0">
              <a:latin typeface="Avenir Book"/>
              <a:ea typeface="Avenir Book"/>
              <a:cs typeface="Avenir Book"/>
              <a:sym typeface="Avenir Book"/>
            </a:endParaRPr>
          </a:p>
          <a:p>
            <a:pPr marL="271669" indent="-271669" algn="l" defTabSz="457200">
              <a:lnSpc>
                <a:spcPct val="130000"/>
              </a:lnSpc>
              <a:buClr>
                <a:srgbClr val="535353"/>
              </a:buClr>
              <a:buSzPct val="82000"/>
              <a:buFontTx/>
              <a:buChar char="•"/>
              <a:defRPr sz="1800">
                <a:solidFill>
                  <a:srgbClr val="000000"/>
                </a:solidFill>
              </a:defRPr>
            </a:pPr>
            <a:r>
              <a:rPr lang="en-CA" sz="2400" dirty="0" smtClean="0">
                <a:latin typeface="Avenir Book"/>
                <a:ea typeface="Avenir Book"/>
                <a:cs typeface="Avenir Book"/>
                <a:sym typeface="Avenir Book"/>
              </a:rPr>
              <a:t>Make causal inferences</a:t>
            </a:r>
            <a:endParaRPr lang="en-CA" sz="2400" dirty="0">
              <a:latin typeface="Avenir Book"/>
              <a:ea typeface="Avenir Book"/>
              <a:cs typeface="Avenir Book"/>
              <a:sym typeface="Avenir Book"/>
            </a:endParaRPr>
          </a:p>
          <a:p>
            <a:pPr marL="271669" lvl="0" indent="-271669" algn="l" defTabSz="457200">
              <a:lnSpc>
                <a:spcPct val="130000"/>
              </a:lnSpc>
              <a:buClr>
                <a:srgbClr val="535353"/>
              </a:buClr>
              <a:buSzPct val="82000"/>
              <a:buChar char="•"/>
              <a:defRPr sz="1800">
                <a:solidFill>
                  <a:srgbClr val="000000"/>
                </a:solidFill>
              </a:defRPr>
            </a:pPr>
            <a:r>
              <a:rPr sz="2400" dirty="0" smtClean="0">
                <a:latin typeface="Avenir Book"/>
                <a:ea typeface="Avenir Book"/>
                <a:cs typeface="Avenir Book"/>
                <a:sym typeface="Avenir Book"/>
              </a:rPr>
              <a:t>V</a:t>
            </a:r>
            <a:r>
              <a:rPr lang="en-US" sz="2400" dirty="0" smtClean="0">
                <a:latin typeface="Avenir Book"/>
                <a:ea typeface="Avenir Book"/>
                <a:cs typeface="Avenir Book"/>
                <a:sym typeface="Avenir Book"/>
              </a:rPr>
              <a:t>olunteer driven</a:t>
            </a:r>
          </a:p>
          <a:p>
            <a:pPr marL="271669" lvl="0" indent="-271669" algn="l" defTabSz="457200">
              <a:lnSpc>
                <a:spcPct val="130000"/>
              </a:lnSpc>
              <a:buClr>
                <a:srgbClr val="535353"/>
              </a:buClr>
              <a:buSzPct val="82000"/>
              <a:buChar char="•"/>
              <a:defRPr sz="1800">
                <a:solidFill>
                  <a:srgbClr val="000000"/>
                </a:solidFill>
              </a:defRPr>
            </a:pPr>
            <a:r>
              <a:rPr lang="en-US" sz="2400" dirty="0" smtClean="0">
                <a:latin typeface="Avenir Book"/>
                <a:ea typeface="Avenir Book"/>
                <a:cs typeface="Avenir Book"/>
                <a:sym typeface="Avenir Book"/>
              </a:rPr>
              <a:t>Less time consuming</a:t>
            </a:r>
          </a:p>
          <a:p>
            <a:pPr marL="271669" lvl="0" indent="-271669" algn="l" defTabSz="457200">
              <a:lnSpc>
                <a:spcPct val="130000"/>
              </a:lnSpc>
              <a:buClr>
                <a:srgbClr val="535353"/>
              </a:buClr>
              <a:buSzPct val="82000"/>
              <a:buChar char="•"/>
              <a:defRPr sz="1800">
                <a:solidFill>
                  <a:srgbClr val="000000"/>
                </a:solidFill>
              </a:defRPr>
            </a:pPr>
            <a:r>
              <a:rPr lang="en-US" sz="2400" dirty="0" smtClean="0">
                <a:latin typeface="Avenir Book"/>
                <a:ea typeface="Avenir Book"/>
                <a:cs typeface="Avenir Book"/>
                <a:sym typeface="Avenir Book"/>
              </a:rPr>
              <a:t>Randomize ‘standard of care’</a:t>
            </a:r>
          </a:p>
        </p:txBody>
      </p:sp>
      <p:sp>
        <p:nvSpPr>
          <p:cNvPr id="9" name="Rectangle 8"/>
          <p:cNvSpPr/>
          <p:nvPr/>
        </p:nvSpPr>
        <p:spPr>
          <a:xfrm>
            <a:off x="2196560" y="100386"/>
            <a:ext cx="7762453" cy="5257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Randomized Controlled Trial Formats</a:t>
            </a:r>
            <a:endParaRPr lang="en-US" sz="3600" dirty="0">
              <a:latin typeface="Arial" panose="020B0604020202020204" pitchFamily="34" charset="0"/>
              <a:cs typeface="Arial" panose="020B0604020202020204" pitchFamily="34" charset="0"/>
            </a:endParaRPr>
          </a:p>
        </p:txBody>
      </p:sp>
      <p:sp>
        <p:nvSpPr>
          <p:cNvPr id="10" name="TextBox 9"/>
          <p:cNvSpPr txBox="1"/>
          <p:nvPr/>
        </p:nvSpPr>
        <p:spPr>
          <a:xfrm>
            <a:off x="4729668" y="6479628"/>
            <a:ext cx="3118472" cy="307777"/>
          </a:xfrm>
          <a:prstGeom prst="rect">
            <a:avLst/>
          </a:prstGeom>
          <a:noFill/>
        </p:spPr>
        <p:txBody>
          <a:bodyPr wrap="square" rtlCol="0">
            <a:spAutoFit/>
          </a:bodyPr>
          <a:lstStyle/>
          <a:p>
            <a:pPr algn="ctr"/>
            <a:r>
              <a:rPr lang="en-US" sz="1400" dirty="0" smtClean="0"/>
              <a:t>Lauer MS. 2013 NEJM 369:1579-81</a:t>
            </a:r>
            <a:endParaRPr lang="en-US" sz="1400" dirty="0"/>
          </a:p>
        </p:txBody>
      </p:sp>
    </p:spTree>
    <p:extLst>
      <p:ext uri="{BB962C8B-B14F-4D97-AF65-F5344CB8AC3E}">
        <p14:creationId xmlns:p14="http://schemas.microsoft.com/office/powerpoint/2010/main" val="387336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7167" y="100386"/>
            <a:ext cx="8040748" cy="5257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An Example of a Registry Based RCT</a:t>
            </a:r>
            <a:endParaRPr lang="en-US" sz="3600" dirty="0">
              <a:latin typeface="Arial" panose="020B0604020202020204" pitchFamily="34" charset="0"/>
              <a:cs typeface="Arial" panose="020B0604020202020204" pitchFamily="34" charset="0"/>
            </a:endParaRPr>
          </a:p>
        </p:txBody>
      </p:sp>
      <p:sp>
        <p:nvSpPr>
          <p:cNvPr id="5" name="TextBox 4"/>
          <p:cNvSpPr txBox="1"/>
          <p:nvPr/>
        </p:nvSpPr>
        <p:spPr>
          <a:xfrm>
            <a:off x="596553" y="3339551"/>
            <a:ext cx="11261035" cy="3046988"/>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Randomized patients undergoing angioplasty to MANUAL ASPIRATION or USUAL CARE</a:t>
            </a: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Used existing Swedish cardiac registries</a:t>
            </a: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Over 7000 patients efficiently recruited to evaluate the study question</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trial IMPOSED NO OTHER STUDY PROCEDURES!</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All data were collected by the existing registries</a:t>
            </a:r>
          </a:p>
          <a:p>
            <a:r>
              <a:rPr lang="en-US" sz="2400" dirty="0" smtClean="0">
                <a:latin typeface="Arial" panose="020B0604020202020204" pitchFamily="34" charset="0"/>
                <a:cs typeface="Arial" panose="020B0604020202020204" pitchFamily="34" charset="0"/>
              </a:rPr>
              <a:t>	No patients lost to follow-up</a:t>
            </a: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Total COST </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smtClean="0">
                <a:latin typeface="Arial" panose="020B0604020202020204" pitchFamily="34" charset="0"/>
                <a:cs typeface="Arial" panose="020B0604020202020204" pitchFamily="34" charset="0"/>
              </a:rPr>
              <a:t>300,000 Euros </a:t>
            </a:r>
            <a:r>
              <a:rPr lang="en-US" sz="2400" i="1" dirty="0" smtClean="0">
                <a:latin typeface="Arial" panose="020B0604020202020204" pitchFamily="34" charset="0"/>
                <a:cs typeface="Arial" panose="020B0604020202020204" pitchFamily="34" charset="0"/>
              </a:rPr>
              <a:t>or 50 Euros per patient enrolled!</a:t>
            </a:r>
            <a:endParaRPr lang="en-US" sz="2400" i="1"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409" y="758687"/>
            <a:ext cx="6709324" cy="230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40971" y="6549887"/>
            <a:ext cx="2792895" cy="307777"/>
          </a:xfrm>
          <a:prstGeom prst="rect">
            <a:avLst/>
          </a:prstGeom>
          <a:noFill/>
        </p:spPr>
        <p:txBody>
          <a:bodyPr wrap="square" rtlCol="0">
            <a:spAutoFit/>
          </a:bodyPr>
          <a:lstStyle/>
          <a:p>
            <a:r>
              <a:rPr lang="en-US" sz="1400" dirty="0" err="1" smtClean="0">
                <a:latin typeface="Arial" panose="020B0604020202020204" pitchFamily="34" charset="0"/>
                <a:cs typeface="Arial" panose="020B0604020202020204" pitchFamily="34" charset="0"/>
              </a:rPr>
              <a:t>Frobert</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NEJM 2013 369:1587-97</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401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7"/>
          <p:cNvGrpSpPr/>
          <p:nvPr/>
        </p:nvGrpSpPr>
        <p:grpSpPr>
          <a:xfrm>
            <a:off x="1769165" y="138746"/>
            <a:ext cx="8676866" cy="6590046"/>
            <a:chOff x="-998026" y="44145"/>
            <a:chExt cx="10993036" cy="7317115"/>
          </a:xfrm>
        </p:grpSpPr>
        <p:grpSp>
          <p:nvGrpSpPr>
            <p:cNvPr id="3" name="Group 449" descr="World Map"/>
            <p:cNvGrpSpPr/>
            <p:nvPr/>
          </p:nvGrpSpPr>
          <p:grpSpPr>
            <a:xfrm>
              <a:off x="0" y="832255"/>
              <a:ext cx="9257921" cy="6111185"/>
              <a:chOff x="0" y="-121396"/>
              <a:chExt cx="9257920" cy="6111184"/>
            </a:xfrm>
          </p:grpSpPr>
          <p:sp>
            <p:nvSpPr>
              <p:cNvPr id="21" name="Shape 447"/>
              <p:cNvSpPr/>
              <p:nvPr/>
            </p:nvSpPr>
            <p:spPr>
              <a:xfrm>
                <a:off x="0" y="0"/>
                <a:ext cx="9257920" cy="5989788"/>
              </a:xfrm>
              <a:prstGeom prst="rect">
                <a:avLst/>
              </a:prstGeom>
              <a:solidFill>
                <a:srgbClr val="3333FF"/>
              </a:solidFill>
              <a:ln w="12700" cap="flat">
                <a:noFill/>
                <a:miter lim="400000"/>
              </a:ln>
              <a:effectLst/>
            </p:spPr>
            <p:txBody>
              <a:bodyPr wrap="square" lIns="45719" tIns="45719" rIns="45719" bIns="45719" numCol="1" anchor="t">
                <a:noAutofit/>
              </a:bodyPr>
              <a:lstStyle/>
              <a:p>
                <a:pPr lvl="0" algn="l" defTabSz="914400">
                  <a:defRPr sz="2400">
                    <a:solidFill>
                      <a:srgbClr val="0000FF"/>
                    </a:solidFill>
                    <a:latin typeface="Times New Roman"/>
                    <a:ea typeface="Times New Roman"/>
                    <a:cs typeface="Times New Roman"/>
                    <a:sym typeface="Times New Roman"/>
                  </a:defRPr>
                </a:pPr>
                <a:endParaRPr>
                  <a:latin typeface="Arial" panose="020B0604020202020204" pitchFamily="34" charset="0"/>
                  <a:cs typeface="Arial" panose="020B0604020202020204" pitchFamily="34" charset="0"/>
                </a:endParaRPr>
              </a:p>
            </p:txBody>
          </p:sp>
          <p:pic>
            <p:nvPicPr>
              <p:cNvPr id="22" name="World Map.png"/>
              <p:cNvPicPr/>
              <p:nvPr/>
            </p:nvPicPr>
            <p:blipFill>
              <a:blip r:embed="rId3">
                <a:extLst/>
              </a:blip>
              <a:srcRect t="445"/>
              <a:stretch>
                <a:fillRect/>
              </a:stretch>
            </p:blipFill>
            <p:spPr>
              <a:xfrm>
                <a:off x="0" y="-121396"/>
                <a:ext cx="9257920" cy="5989789"/>
              </a:xfrm>
              <a:prstGeom prst="rect">
                <a:avLst/>
              </a:prstGeom>
              <a:ln w="12700" cap="flat">
                <a:noFill/>
                <a:miter lim="400000"/>
              </a:ln>
              <a:effectLst/>
            </p:spPr>
          </p:pic>
        </p:grpSp>
        <p:sp>
          <p:nvSpPr>
            <p:cNvPr id="4" name="Shape 450"/>
            <p:cNvSpPr/>
            <p:nvPr/>
          </p:nvSpPr>
          <p:spPr>
            <a:xfrm>
              <a:off x="1234389" y="1697284"/>
              <a:ext cx="1425120" cy="325868"/>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latin typeface="Arial" panose="020B0604020202020204" pitchFamily="34" charset="0"/>
                  <a:cs typeface="Arial" panose="020B0604020202020204" pitchFamily="34" charset="0"/>
                </a:rPr>
                <a:t>Canada: 95</a:t>
              </a:r>
            </a:p>
          </p:txBody>
        </p:sp>
        <p:sp>
          <p:nvSpPr>
            <p:cNvPr id="5" name="Shape 451"/>
            <p:cNvSpPr/>
            <p:nvPr/>
          </p:nvSpPr>
          <p:spPr>
            <a:xfrm>
              <a:off x="657912" y="2815950"/>
              <a:ext cx="1260106" cy="325867"/>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latin typeface="Arial" panose="020B0604020202020204" pitchFamily="34" charset="0"/>
                  <a:cs typeface="Arial" panose="020B0604020202020204" pitchFamily="34" charset="0"/>
                </a:rPr>
                <a:t>USA: 225</a:t>
              </a:r>
            </a:p>
          </p:txBody>
        </p:sp>
        <p:sp>
          <p:nvSpPr>
            <p:cNvPr id="6" name="Shape 452"/>
            <p:cNvSpPr/>
            <p:nvPr/>
          </p:nvSpPr>
          <p:spPr>
            <a:xfrm>
              <a:off x="7399906" y="5076854"/>
              <a:ext cx="1738004" cy="565887"/>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latin typeface="Arial" panose="020B0604020202020204" pitchFamily="34" charset="0"/>
                  <a:cs typeface="Arial" panose="020B0604020202020204" pitchFamily="34" charset="0"/>
                </a:rPr>
                <a:t>Australia: 73 New Zealand: 8</a:t>
              </a:r>
            </a:p>
          </p:txBody>
        </p:sp>
        <p:sp>
          <p:nvSpPr>
            <p:cNvPr id="7" name="Shape 453"/>
            <p:cNvSpPr/>
            <p:nvPr/>
          </p:nvSpPr>
          <p:spPr>
            <a:xfrm>
              <a:off x="3827463" y="2749516"/>
              <a:ext cx="1542988" cy="565887"/>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latin typeface="Arial" panose="020B0604020202020204" pitchFamily="34" charset="0"/>
                  <a:cs typeface="Arial" panose="020B0604020202020204" pitchFamily="34" charset="0"/>
                </a:rPr>
                <a:t>Europe and Africa: 109</a:t>
              </a:r>
            </a:p>
          </p:txBody>
        </p:sp>
        <p:sp>
          <p:nvSpPr>
            <p:cNvPr id="8" name="Shape 454"/>
            <p:cNvSpPr/>
            <p:nvPr/>
          </p:nvSpPr>
          <p:spPr>
            <a:xfrm>
              <a:off x="1945877" y="4881837"/>
              <a:ext cx="1384403" cy="565887"/>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latin typeface="Arial" panose="020B0604020202020204" pitchFamily="34" charset="0"/>
                  <a:cs typeface="Arial" panose="020B0604020202020204" pitchFamily="34" charset="0"/>
                </a:rPr>
                <a:t>Latin America: 53</a:t>
              </a:r>
            </a:p>
          </p:txBody>
        </p:sp>
        <p:sp>
          <p:nvSpPr>
            <p:cNvPr id="9" name="Shape 455"/>
            <p:cNvSpPr/>
            <p:nvPr/>
          </p:nvSpPr>
          <p:spPr>
            <a:xfrm>
              <a:off x="5940498" y="3548868"/>
              <a:ext cx="1238676" cy="325867"/>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latin typeface="Arial" panose="020B0604020202020204" pitchFamily="34" charset="0"/>
                  <a:cs typeface="Arial" panose="020B0604020202020204" pitchFamily="34" charset="0"/>
                </a:rPr>
                <a:t>Asia: 145</a:t>
              </a:r>
            </a:p>
          </p:txBody>
        </p:sp>
        <p:sp>
          <p:nvSpPr>
            <p:cNvPr id="10" name="Shape 456"/>
            <p:cNvSpPr/>
            <p:nvPr/>
          </p:nvSpPr>
          <p:spPr>
            <a:xfrm>
              <a:off x="2076602" y="3107403"/>
              <a:ext cx="308599" cy="308597"/>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50"/>
                  </a:lnTo>
                  <a:lnTo>
                    <a:pt x="17475" y="21600"/>
                  </a:lnTo>
                  <a:lnTo>
                    <a:pt x="10800" y="16501"/>
                  </a:lnTo>
                  <a:lnTo>
                    <a:pt x="4125" y="21600"/>
                  </a:lnTo>
                  <a:lnTo>
                    <a:pt x="6675" y="13350"/>
                  </a:lnTo>
                  <a:lnTo>
                    <a:pt x="0" y="8250"/>
                  </a:lnTo>
                  <a:close/>
                </a:path>
              </a:pathLst>
            </a:custGeom>
            <a:solidFill>
              <a:srgbClr val="DB1741"/>
            </a:solidFill>
            <a:ln w="9525" cap="flat">
              <a:solidFill>
                <a:srgbClr val="000000"/>
              </a:solidFill>
              <a:prstDash val="solid"/>
              <a:miter lim="800000"/>
            </a:ln>
            <a:effectLst/>
          </p:spPr>
          <p:txBody>
            <a:bodyPr wrap="square" lIns="45719" tIns="45719" rIns="45719" bIns="45719" numCol="1" anchor="ctr">
              <a:noAutofit/>
            </a:bodyPr>
            <a:lstStyle/>
            <a:p>
              <a:pPr lvl="0" algn="l" defTabSz="914400">
                <a:defRPr sz="2400">
                  <a:solidFill>
                    <a:srgbClr val="44546A"/>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11" name="Shape 457"/>
            <p:cNvSpPr/>
            <p:nvPr/>
          </p:nvSpPr>
          <p:spPr>
            <a:xfrm>
              <a:off x="-998026" y="44145"/>
              <a:ext cx="10993036" cy="563270"/>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noAutofit/>
            </a:bodyPr>
            <a:lstStyle/>
            <a:p>
              <a:pPr lvl="0" algn="ctr" defTabSz="457200">
                <a:lnSpc>
                  <a:spcPct val="120000"/>
                </a:lnSpc>
                <a:defRPr sz="1800">
                  <a:solidFill>
                    <a:srgbClr val="000000"/>
                  </a:solidFill>
                </a:defRPr>
              </a:pPr>
              <a:r>
                <a:rPr lang="en-US" sz="3200" b="1" dirty="0" smtClean="0">
                  <a:solidFill>
                    <a:srgbClr val="FFFFFF"/>
                  </a:solidFill>
                  <a:latin typeface="Arial" panose="020B0604020202020204" pitchFamily="34" charset="0"/>
                  <a:ea typeface="Avenir Book"/>
                  <a:cs typeface="Arial" panose="020B0604020202020204" pitchFamily="34" charset="0"/>
                  <a:sym typeface="Avenir Book"/>
                </a:rPr>
                <a:t>International Nutrition Survey Infrastructure</a:t>
              </a:r>
              <a:endParaRPr sz="3200" b="1" dirty="0">
                <a:solidFill>
                  <a:srgbClr val="FFFFFF"/>
                </a:solidFill>
                <a:latin typeface="Arial" panose="020B0604020202020204" pitchFamily="34" charset="0"/>
                <a:ea typeface="Avenir Book"/>
                <a:cs typeface="Arial" panose="020B0604020202020204" pitchFamily="34" charset="0"/>
                <a:sym typeface="Avenir Book"/>
              </a:endParaRPr>
            </a:p>
          </p:txBody>
        </p:sp>
        <p:grpSp>
          <p:nvGrpSpPr>
            <p:cNvPr id="12" name="Group 460"/>
            <p:cNvGrpSpPr/>
            <p:nvPr/>
          </p:nvGrpSpPr>
          <p:grpSpPr>
            <a:xfrm>
              <a:off x="0" y="3787174"/>
              <a:ext cx="1933020" cy="2797950"/>
              <a:chOff x="0" y="0"/>
              <a:chExt cx="1933019" cy="2797948"/>
            </a:xfrm>
          </p:grpSpPr>
          <p:sp>
            <p:nvSpPr>
              <p:cNvPr id="19" name="Shape 458"/>
              <p:cNvSpPr/>
              <p:nvPr/>
            </p:nvSpPr>
            <p:spPr>
              <a:xfrm>
                <a:off x="0" y="158156"/>
                <a:ext cx="1933020" cy="24816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00" y="21600"/>
                    </a:lnTo>
                    <a:lnTo>
                      <a:pt x="14400" y="12902"/>
                    </a:lnTo>
                    <a:lnTo>
                      <a:pt x="15347" y="12902"/>
                    </a:lnTo>
                    <a:lnTo>
                      <a:pt x="15347" y="15005"/>
                    </a:lnTo>
                    <a:lnTo>
                      <a:pt x="21600" y="10800"/>
                    </a:lnTo>
                    <a:lnTo>
                      <a:pt x="15347" y="6595"/>
                    </a:lnTo>
                    <a:lnTo>
                      <a:pt x="15347" y="8698"/>
                    </a:lnTo>
                    <a:lnTo>
                      <a:pt x="14400" y="8698"/>
                    </a:lnTo>
                    <a:lnTo>
                      <a:pt x="14400" y="0"/>
                    </a:lnTo>
                    <a:close/>
                  </a:path>
                </a:pathLst>
              </a:custGeom>
              <a:solidFill>
                <a:srgbClr val="FFFF99"/>
              </a:solidFill>
              <a:ln w="9525" cap="flat">
                <a:solidFill>
                  <a:srgbClr val="000000"/>
                </a:solidFill>
                <a:prstDash val="solid"/>
                <a:round/>
              </a:ln>
              <a:effectLst/>
            </p:spPr>
            <p:txBody>
              <a:bodyPr wrap="square" lIns="45719" tIns="45719" rIns="45719" bIns="45719" numCol="1" anchor="ctr">
                <a:noAutofit/>
              </a:bodyPr>
              <a:lstStyle/>
              <a:p>
                <a:pPr lvl="0" defTabSz="457200">
                  <a:defRPr sz="1000" b="1">
                    <a:solidFill>
                      <a:srgbClr val="000000"/>
                    </a:solidFill>
                    <a:latin typeface="Century Gothic"/>
                    <a:ea typeface="Century Gothic"/>
                    <a:cs typeface="Century Gothic"/>
                    <a:sym typeface="Century Gothic"/>
                  </a:defRPr>
                </a:pPr>
                <a:endParaRPr>
                  <a:latin typeface="Arial" panose="020B0604020202020204" pitchFamily="34" charset="0"/>
                  <a:cs typeface="Arial" panose="020B0604020202020204" pitchFamily="34" charset="0"/>
                </a:endParaRPr>
              </a:p>
            </p:txBody>
          </p:sp>
          <p:sp>
            <p:nvSpPr>
              <p:cNvPr id="20" name="Shape 459"/>
              <p:cNvSpPr/>
              <p:nvPr/>
            </p:nvSpPr>
            <p:spPr>
              <a:xfrm>
                <a:off x="11752" y="0"/>
                <a:ext cx="1265176" cy="27979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lvl="0" defTabSz="457200">
                  <a:defRPr sz="1800">
                    <a:solidFill>
                      <a:srgbClr val="000000"/>
                    </a:solidFill>
                  </a:defRPr>
                </a:pP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Colombia:19</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Brazil:10</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Argentina:7</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Uruguay:5</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Mexico: 3</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Chile:3</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Venezuela:2</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Peru:1</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Paraguay:1</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El Salvador:1</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Puerto Rico:1</a:t>
                </a:r>
                <a:endParaRPr sz="1000" b="1">
                  <a:latin typeface="Arial" panose="020B0604020202020204" pitchFamily="34" charset="0"/>
                  <a:ea typeface="Calibri"/>
                  <a:cs typeface="Arial" panose="020B0604020202020204" pitchFamily="34" charset="0"/>
                  <a:sym typeface="Calibri"/>
                </a:endParaRPr>
              </a:p>
            </p:txBody>
          </p:sp>
        </p:grpSp>
        <p:grpSp>
          <p:nvGrpSpPr>
            <p:cNvPr id="13" name="Group 463"/>
            <p:cNvGrpSpPr/>
            <p:nvPr/>
          </p:nvGrpSpPr>
          <p:grpSpPr>
            <a:xfrm>
              <a:off x="3471719" y="3340994"/>
              <a:ext cx="2042315" cy="4020266"/>
              <a:chOff x="0" y="0"/>
              <a:chExt cx="2042314" cy="4020265"/>
            </a:xfrm>
          </p:grpSpPr>
          <p:sp>
            <p:nvSpPr>
              <p:cNvPr id="17" name="Shape 461"/>
              <p:cNvSpPr/>
              <p:nvPr/>
            </p:nvSpPr>
            <p:spPr>
              <a:xfrm>
                <a:off x="0" y="0"/>
                <a:ext cx="2042315" cy="3602445"/>
              </a:xfrm>
              <a:custGeom>
                <a:avLst/>
                <a:gdLst/>
                <a:ahLst/>
                <a:cxnLst>
                  <a:cxn ang="0">
                    <a:pos x="wd2" y="hd2"/>
                  </a:cxn>
                  <a:cxn ang="5400000">
                    <a:pos x="wd2" y="hd2"/>
                  </a:cxn>
                  <a:cxn ang="10800000">
                    <a:pos x="wd2" y="hd2"/>
                  </a:cxn>
                  <a:cxn ang="16200000">
                    <a:pos x="wd2" y="hd2"/>
                  </a:cxn>
                </a:cxnLst>
                <a:rect l="0" t="0" r="r" b="b"/>
                <a:pathLst>
                  <a:path w="21600" h="21600" extrusionOk="0">
                    <a:moveTo>
                      <a:pt x="0" y="3358"/>
                    </a:moveTo>
                    <a:lnTo>
                      <a:pt x="7696" y="3358"/>
                    </a:lnTo>
                    <a:lnTo>
                      <a:pt x="7696" y="2435"/>
                    </a:lnTo>
                    <a:lnTo>
                      <a:pt x="2521" y="2435"/>
                    </a:lnTo>
                    <a:lnTo>
                      <a:pt x="10800" y="0"/>
                    </a:lnTo>
                    <a:lnTo>
                      <a:pt x="19079" y="2435"/>
                    </a:lnTo>
                    <a:lnTo>
                      <a:pt x="13904" y="2435"/>
                    </a:lnTo>
                    <a:lnTo>
                      <a:pt x="13904" y="3358"/>
                    </a:lnTo>
                    <a:lnTo>
                      <a:pt x="21600" y="3358"/>
                    </a:lnTo>
                    <a:lnTo>
                      <a:pt x="21600" y="21600"/>
                    </a:lnTo>
                    <a:lnTo>
                      <a:pt x="0" y="21600"/>
                    </a:lnTo>
                    <a:close/>
                  </a:path>
                </a:pathLst>
              </a:custGeom>
              <a:solidFill>
                <a:srgbClr val="FFFF99"/>
              </a:solidFill>
              <a:ln w="9525" cap="flat">
                <a:solidFill>
                  <a:srgbClr val="000000"/>
                </a:solidFill>
                <a:prstDash val="solid"/>
                <a:round/>
              </a:ln>
              <a:effectLst/>
            </p:spPr>
            <p:txBody>
              <a:bodyPr wrap="square" lIns="45719" tIns="45719" rIns="45719" bIns="45719" numCol="1" anchor="ctr">
                <a:noAutofit/>
              </a:bodyPr>
              <a:lstStyle/>
              <a:p>
                <a:pPr lvl="0" defTabSz="457200">
                  <a:defRPr sz="1200" b="1">
                    <a:solidFill>
                      <a:srgbClr val="000000"/>
                    </a:solidFill>
                    <a:latin typeface="Century Gothic"/>
                    <a:ea typeface="Century Gothic"/>
                    <a:cs typeface="Century Gothic"/>
                    <a:sym typeface="Century Gothic"/>
                  </a:defRPr>
                </a:pPr>
                <a:endParaRPr>
                  <a:latin typeface="Arial" panose="020B0604020202020204" pitchFamily="34" charset="0"/>
                  <a:cs typeface="Arial" panose="020B0604020202020204" pitchFamily="34" charset="0"/>
                </a:endParaRPr>
              </a:p>
            </p:txBody>
          </p:sp>
          <p:sp>
            <p:nvSpPr>
              <p:cNvPr id="18" name="Shape 462"/>
              <p:cNvSpPr/>
              <p:nvPr/>
            </p:nvSpPr>
            <p:spPr>
              <a:xfrm>
                <a:off x="198249" y="142225"/>
                <a:ext cx="1645816" cy="3878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lvl="0" defTabSz="457200">
                  <a:defRPr sz="1800">
                    <a:solidFill>
                      <a:srgbClr val="000000"/>
                    </a:solidFill>
                  </a:defRPr>
                </a:pPr>
                <a:endParaRPr sz="12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UK: 37</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Turkey: 11</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Ireland: 12</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Italy: 9</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Norway: 8</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South Africa: 13</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Switzerland: 4</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Spain: 4</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Slovenia:1</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Sweden: 3</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Czech Republic:3</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Austria:2</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Portugal:1</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France:1</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endParaRPr sz="1000" b="1">
                  <a:latin typeface="Arial" panose="020B0604020202020204" pitchFamily="34" charset="0"/>
                  <a:ea typeface="Calibri"/>
                  <a:cs typeface="Arial" panose="020B0604020202020204" pitchFamily="34" charset="0"/>
                  <a:sym typeface="Calibri"/>
                </a:endParaRPr>
              </a:p>
            </p:txBody>
          </p:sp>
        </p:grpSp>
        <p:grpSp>
          <p:nvGrpSpPr>
            <p:cNvPr id="14" name="Group 466"/>
            <p:cNvGrpSpPr/>
            <p:nvPr/>
          </p:nvGrpSpPr>
          <p:grpSpPr>
            <a:xfrm>
              <a:off x="5786199" y="3857465"/>
              <a:ext cx="1467981" cy="3085975"/>
              <a:chOff x="0" y="0"/>
              <a:chExt cx="1467980" cy="3085973"/>
            </a:xfrm>
          </p:grpSpPr>
          <p:sp>
            <p:nvSpPr>
              <p:cNvPr id="15" name="Shape 464"/>
              <p:cNvSpPr/>
              <p:nvPr/>
            </p:nvSpPr>
            <p:spPr>
              <a:xfrm>
                <a:off x="0" y="-1"/>
                <a:ext cx="1467981" cy="3085974"/>
              </a:xfrm>
              <a:custGeom>
                <a:avLst/>
                <a:gdLst/>
                <a:ahLst/>
                <a:cxnLst>
                  <a:cxn ang="0">
                    <a:pos x="wd2" y="hd2"/>
                  </a:cxn>
                  <a:cxn ang="5400000">
                    <a:pos x="wd2" y="hd2"/>
                  </a:cxn>
                  <a:cxn ang="10800000">
                    <a:pos x="wd2" y="hd2"/>
                  </a:cxn>
                  <a:cxn ang="16200000">
                    <a:pos x="wd2" y="hd2"/>
                  </a:cxn>
                </a:cxnLst>
                <a:rect l="0" t="0" r="r" b="b"/>
                <a:pathLst>
                  <a:path w="21600" h="21600" extrusionOk="0">
                    <a:moveTo>
                      <a:pt x="0" y="2950"/>
                    </a:moveTo>
                    <a:lnTo>
                      <a:pt x="8535" y="2950"/>
                    </a:lnTo>
                    <a:lnTo>
                      <a:pt x="8535" y="2208"/>
                    </a:lnTo>
                    <a:lnTo>
                      <a:pt x="2521" y="2208"/>
                    </a:lnTo>
                    <a:lnTo>
                      <a:pt x="10800" y="0"/>
                    </a:lnTo>
                    <a:lnTo>
                      <a:pt x="19079" y="2208"/>
                    </a:lnTo>
                    <a:lnTo>
                      <a:pt x="13065" y="2208"/>
                    </a:lnTo>
                    <a:lnTo>
                      <a:pt x="13065" y="2950"/>
                    </a:lnTo>
                    <a:lnTo>
                      <a:pt x="21600" y="2950"/>
                    </a:lnTo>
                    <a:lnTo>
                      <a:pt x="21600" y="21600"/>
                    </a:lnTo>
                    <a:lnTo>
                      <a:pt x="0" y="21600"/>
                    </a:lnTo>
                    <a:close/>
                  </a:path>
                </a:pathLst>
              </a:custGeom>
              <a:solidFill>
                <a:srgbClr val="FFFF99"/>
              </a:solidFill>
              <a:ln w="9525" cap="flat">
                <a:solidFill>
                  <a:srgbClr val="000000"/>
                </a:solidFill>
                <a:prstDash val="solid"/>
                <a:round/>
              </a:ln>
              <a:effectLst/>
            </p:spPr>
            <p:txBody>
              <a:bodyPr wrap="square" lIns="45719" tIns="45719" rIns="45719" bIns="45719" numCol="1" anchor="ctr">
                <a:noAutofit/>
              </a:bodyPr>
              <a:lstStyle/>
              <a:p>
                <a:pPr lvl="0" defTabSz="457200">
                  <a:defRPr sz="1000" b="1">
                    <a:solidFill>
                      <a:srgbClr val="000000"/>
                    </a:solidFill>
                    <a:latin typeface="Century Gothic"/>
                    <a:ea typeface="Century Gothic"/>
                    <a:cs typeface="Century Gothic"/>
                    <a:sym typeface="Century Gothic"/>
                  </a:defRPr>
                </a:pPr>
                <a:endParaRPr>
                  <a:latin typeface="Arial" panose="020B0604020202020204" pitchFamily="34" charset="0"/>
                  <a:cs typeface="Arial" panose="020B0604020202020204" pitchFamily="34" charset="0"/>
                </a:endParaRPr>
              </a:p>
            </p:txBody>
          </p:sp>
          <p:sp>
            <p:nvSpPr>
              <p:cNvPr id="16" name="Shape 465"/>
              <p:cNvSpPr/>
              <p:nvPr/>
            </p:nvSpPr>
            <p:spPr>
              <a:xfrm>
                <a:off x="32842" y="457609"/>
                <a:ext cx="1402297" cy="2592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China: 38</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Japan: 43</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India: 36</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Taiwan:5</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Singapore: 11</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Saudi Arabia:2</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Philippines:2</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Iran : 2</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Thailand: 2</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UAE:1</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Malaysia:2</a:t>
                </a:r>
                <a:endParaRPr sz="1000" b="1">
                  <a:latin typeface="Arial" panose="020B0604020202020204" pitchFamily="34" charset="0"/>
                  <a:ea typeface="Calibri"/>
                  <a:cs typeface="Arial" panose="020B0604020202020204" pitchFamily="34" charset="0"/>
                  <a:sym typeface="Calibri"/>
                </a:endParaRPr>
              </a:p>
              <a:p>
                <a:pPr lvl="0" defTabSz="457200">
                  <a:defRPr sz="1800">
                    <a:solidFill>
                      <a:srgbClr val="000000"/>
                    </a:solidFill>
                  </a:defRPr>
                </a:pPr>
                <a:r>
                  <a:rPr sz="1000" b="1">
                    <a:latin typeface="Arial" panose="020B0604020202020204" pitchFamily="34" charset="0"/>
                    <a:ea typeface="Century Gothic"/>
                    <a:cs typeface="Arial" panose="020B0604020202020204" pitchFamily="34" charset="0"/>
                    <a:sym typeface="Century Gothic"/>
                  </a:rPr>
                  <a:t>Indonesia:1</a:t>
                </a:r>
              </a:p>
            </p:txBody>
          </p:sp>
        </p:grpSp>
      </p:grpSp>
      <p:sp>
        <p:nvSpPr>
          <p:cNvPr id="24" name="TextBox 23"/>
          <p:cNvSpPr txBox="1"/>
          <p:nvPr/>
        </p:nvSpPr>
        <p:spPr>
          <a:xfrm>
            <a:off x="3944571" y="6574904"/>
            <a:ext cx="4421015"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Heyland DK et al. Nutr Clin Pract 2017.32:58S-71S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060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87018" y="119270"/>
            <a:ext cx="11320669" cy="662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526775" y="3051318"/>
            <a:ext cx="3424037" cy="70567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rot="5400000">
            <a:off x="4779060" y="1152942"/>
            <a:ext cx="2773024" cy="70567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16200000">
            <a:off x="4714438" y="4944694"/>
            <a:ext cx="2902267" cy="70567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0800000">
            <a:off x="8279296" y="2991675"/>
            <a:ext cx="3508514" cy="70567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942" y="1941464"/>
            <a:ext cx="3024395" cy="89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03" y="4161805"/>
            <a:ext cx="4590429" cy="60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571" y="2153970"/>
            <a:ext cx="4442791" cy="42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8412" y="3965715"/>
            <a:ext cx="45529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5953" y="5119909"/>
            <a:ext cx="6544916" cy="69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930934" y="2892294"/>
            <a:ext cx="4487516" cy="954107"/>
          </a:xfrm>
          <a:prstGeom prst="rect">
            <a:avLst/>
          </a:prstGeom>
          <a:solidFill>
            <a:schemeClr val="bg1"/>
          </a:solidFill>
          <a:ln>
            <a:solidFill>
              <a:schemeClr val="tx1"/>
            </a:solidFill>
          </a:ln>
        </p:spPr>
        <p:txBody>
          <a:bodyPr wrap="square" rtlCol="0">
            <a:spAutoFit/>
          </a:bodyPr>
          <a:lstStyle/>
          <a:p>
            <a:pPr algn="ctr"/>
            <a:r>
              <a:rPr lang="en-US" sz="2800" dirty="0" smtClean="0">
                <a:latin typeface="Arial Black" panose="020B0A04020102020204" pitchFamily="34" charset="0"/>
              </a:rPr>
              <a:t>BOUNDARIES OF ICU STANDARDS OF CARE</a:t>
            </a:r>
            <a:endParaRPr lang="en-US" sz="2800" dirty="0">
              <a:latin typeface="Arial Black" panose="020B0A04020102020204"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8862" y="724118"/>
            <a:ext cx="5531326" cy="92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 y="-54156"/>
            <a:ext cx="2829143" cy="1077218"/>
          </a:xfrm>
          <a:prstGeom prst="rect">
            <a:avLst/>
          </a:prstGeom>
          <a:noFill/>
        </p:spPr>
        <p:txBody>
          <a:bodyPr wrap="square" rtlCol="0">
            <a:spAutoFit/>
          </a:bodyPr>
          <a:lstStyle/>
          <a:p>
            <a:r>
              <a:rPr lang="en-US" sz="3200" dirty="0" smtClean="0">
                <a:latin typeface="Arial Black" panose="020B0A04020102020204" pitchFamily="34" charset="0"/>
              </a:rPr>
              <a:t>Clinical</a:t>
            </a:r>
          </a:p>
          <a:p>
            <a:r>
              <a:rPr lang="en-US" sz="3200" dirty="0" smtClean="0">
                <a:latin typeface="Arial Black" panose="020B0A04020102020204" pitchFamily="34" charset="0"/>
              </a:rPr>
              <a:t>Equipoise…</a:t>
            </a:r>
            <a:endParaRPr lang="en-US" sz="3200" dirty="0">
              <a:latin typeface="Arial Black" panose="020B0A04020102020204" pitchFamily="34" charset="0"/>
            </a:endParaRPr>
          </a:p>
        </p:txBody>
      </p:sp>
    </p:spTree>
    <p:extLst>
      <p:ext uri="{BB962C8B-B14F-4D97-AF65-F5344CB8AC3E}">
        <p14:creationId xmlns:p14="http://schemas.microsoft.com/office/powerpoint/2010/main" val="5344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par>
                                <p:cTn id="11" presetID="10" presetClass="entr" presetSubtype="0"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fade">
                                      <p:cBhvr>
                                        <p:cTn id="13" dur="500"/>
                                        <p:tgtEl>
                                          <p:spTgt spid="6147"/>
                                        </p:tgtEl>
                                      </p:cBhvr>
                                    </p:animEffect>
                                  </p:childTnLst>
                                </p:cTn>
                              </p:par>
                              <p:par>
                                <p:cTn id="14" presetID="10" presetClass="entr" presetSubtype="0" fill="hold" nodeType="withEffect">
                                  <p:stCondLst>
                                    <p:cond delay="0"/>
                                  </p:stCondLst>
                                  <p:childTnLst>
                                    <p:set>
                                      <p:cBhvr>
                                        <p:cTn id="15" dur="1" fill="hold">
                                          <p:stCondLst>
                                            <p:cond delay="0"/>
                                          </p:stCondLst>
                                        </p:cTn>
                                        <p:tgtEl>
                                          <p:spTgt spid="6149"/>
                                        </p:tgtEl>
                                        <p:attrNameLst>
                                          <p:attrName>style.visibility</p:attrName>
                                        </p:attrNameLst>
                                      </p:cBhvr>
                                      <p:to>
                                        <p:strVal val="visible"/>
                                      </p:to>
                                    </p:set>
                                    <p:animEffect transition="in" filter="fade">
                                      <p:cBhvr>
                                        <p:cTn id="16" dur="500"/>
                                        <p:tgtEl>
                                          <p:spTgt spid="6149"/>
                                        </p:tgtEl>
                                      </p:cBhvr>
                                    </p:animEffect>
                                  </p:childTnLst>
                                </p:cTn>
                              </p:par>
                              <p:par>
                                <p:cTn id="17" presetID="10" presetClass="entr" presetSubtype="0" fill="hold" nodeType="with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fade">
                                      <p:cBhvr>
                                        <p:cTn id="19" dur="500"/>
                                        <p:tgtEl>
                                          <p:spTgt spid="6150"/>
                                        </p:tgtEl>
                                      </p:cBhvr>
                                    </p:animEffect>
                                  </p:childTnLst>
                                </p:cTn>
                              </p:par>
                              <p:par>
                                <p:cTn id="20" presetID="1"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ffort_Logo_Final (00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8823" y="270165"/>
            <a:ext cx="5188932" cy="5574043"/>
          </a:xfrm>
          <a:prstGeom prst="rect">
            <a:avLst/>
          </a:prstGeom>
          <a:noFill/>
          <a:ln>
            <a:noFill/>
          </a:ln>
        </p:spPr>
      </p:pic>
      <p:sp>
        <p:nvSpPr>
          <p:cNvPr id="3" name="Rounded Rectangle 2"/>
          <p:cNvSpPr/>
          <p:nvPr/>
        </p:nvSpPr>
        <p:spPr>
          <a:xfrm>
            <a:off x="2264898" y="1485924"/>
            <a:ext cx="7638757" cy="130828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CURRENT STATE OF CRITICAL CARE NUTRITION AND PROTEIN DOSE</a:t>
            </a:r>
          </a:p>
        </p:txBody>
      </p:sp>
      <p:sp>
        <p:nvSpPr>
          <p:cNvPr id="4" name="Rounded Rectangle 3"/>
          <p:cNvSpPr/>
          <p:nvPr/>
        </p:nvSpPr>
        <p:spPr>
          <a:xfrm>
            <a:off x="2702223" y="3048189"/>
            <a:ext cx="6728792" cy="654144"/>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the EFFORT trial?</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3823098" y="3950812"/>
            <a:ext cx="4453144" cy="85972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Waiver of Consent</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2430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gtEl>
                                        <p:attrNameLst>
                                          <p:attrName>style.opacity</p:attrName>
                                        </p:attrNameLst>
                                      </p:cBhvr>
                                      <p:to>
                                        <p:strVal val="0.2"/>
                                      </p:to>
                                    </p:set>
                                    <p:animEffect filter="image" prLst="opacity: 0.2">
                                      <p:cBhvr rctx="IE">
                                        <p:cTn id="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t="26122" b="40705"/>
          <a:stretch/>
        </p:blipFill>
        <p:spPr bwMode="auto">
          <a:xfrm>
            <a:off x="109330" y="1941190"/>
            <a:ext cx="11915070" cy="36077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Rectangle 2"/>
          <p:cNvSpPr/>
          <p:nvPr/>
        </p:nvSpPr>
        <p:spPr>
          <a:xfrm>
            <a:off x="636107" y="130202"/>
            <a:ext cx="9869564" cy="11519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Black" panose="020B0A04020102020204" pitchFamily="34" charset="0"/>
              </a:rPr>
              <a:t>The </a:t>
            </a:r>
            <a:r>
              <a:rPr lang="en-US" sz="3600" u="sng" dirty="0" smtClean="0">
                <a:latin typeface="Arial Black" panose="020B0A04020102020204" pitchFamily="34" charset="0"/>
              </a:rPr>
              <a:t>Eff</a:t>
            </a:r>
            <a:r>
              <a:rPr lang="en-US" sz="3600" dirty="0" smtClean="0">
                <a:latin typeface="Arial Black" panose="020B0A04020102020204" pitchFamily="34" charset="0"/>
              </a:rPr>
              <a:t>ect </a:t>
            </a:r>
            <a:r>
              <a:rPr lang="en-US" sz="3600" u="sng" dirty="0" smtClean="0">
                <a:latin typeface="Arial Black" panose="020B0A04020102020204" pitchFamily="34" charset="0"/>
              </a:rPr>
              <a:t>o</a:t>
            </a:r>
            <a:r>
              <a:rPr lang="en-US" sz="3600" dirty="0" smtClean="0">
                <a:latin typeface="Arial Black" panose="020B0A04020102020204" pitchFamily="34" charset="0"/>
              </a:rPr>
              <a:t>f Higher P</a:t>
            </a:r>
            <a:r>
              <a:rPr lang="en-US" sz="3600" u="sng" dirty="0" smtClean="0">
                <a:latin typeface="Arial Black" panose="020B0A04020102020204" pitchFamily="34" charset="0"/>
              </a:rPr>
              <a:t>r</a:t>
            </a:r>
            <a:r>
              <a:rPr lang="en-US" sz="3600" dirty="0" smtClean="0">
                <a:latin typeface="Arial Black" panose="020B0A04020102020204" pitchFamily="34" charset="0"/>
              </a:rPr>
              <a:t>otein Dosing in Critically ill Patien</a:t>
            </a:r>
            <a:r>
              <a:rPr lang="en-US" sz="3600" u="sng" dirty="0" smtClean="0">
                <a:latin typeface="Arial Black" panose="020B0A04020102020204" pitchFamily="34" charset="0"/>
              </a:rPr>
              <a:t>t</a:t>
            </a:r>
            <a:r>
              <a:rPr lang="en-US" sz="3600" dirty="0" smtClean="0">
                <a:latin typeface="Arial Black" panose="020B0A04020102020204" pitchFamily="34" charset="0"/>
              </a:rPr>
              <a:t>s: EFFORT TRIAL</a:t>
            </a:r>
            <a:endParaRPr lang="en-US" sz="3600" dirty="0">
              <a:latin typeface="Arial Black" panose="020B0A04020102020204" pitchFamily="34" charset="0"/>
            </a:endParaRPr>
          </a:p>
        </p:txBody>
      </p:sp>
      <p:sp>
        <p:nvSpPr>
          <p:cNvPr id="4" name="TextBox 1"/>
          <p:cNvSpPr txBox="1">
            <a:spLocks noChangeArrowheads="1"/>
          </p:cNvSpPr>
          <p:nvPr/>
        </p:nvSpPr>
        <p:spPr bwMode="auto">
          <a:xfrm>
            <a:off x="457200" y="6055192"/>
            <a:ext cx="11449877" cy="430887"/>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en-GB" sz="2200" b="1" dirty="0">
                <a:latin typeface="Arial" panose="020B0604020202020204" pitchFamily="34" charset="0"/>
                <a:cs typeface="Arial" panose="020B0604020202020204" pitchFamily="34" charset="0"/>
              </a:rPr>
              <a:t>A </a:t>
            </a:r>
            <a:r>
              <a:rPr lang="en-GB" sz="2200" b="1" dirty="0" smtClean="0">
                <a:latin typeface="Arial" panose="020B0604020202020204" pitchFamily="34" charset="0"/>
                <a:cs typeface="Arial" panose="020B0604020202020204" pitchFamily="34" charset="0"/>
              </a:rPr>
              <a:t>multicenter, </a:t>
            </a:r>
            <a:r>
              <a:rPr lang="en-GB" sz="2200" b="1" dirty="0">
                <a:latin typeface="Arial" panose="020B0604020202020204" pitchFamily="34" charset="0"/>
                <a:cs typeface="Arial" panose="020B0604020202020204" pitchFamily="34" charset="0"/>
              </a:rPr>
              <a:t>pragmatic, volunteer-driven, registry-based, randomized, clinical </a:t>
            </a:r>
            <a:r>
              <a:rPr lang="en-GB" sz="2200" b="1" dirty="0" smtClean="0">
                <a:latin typeface="Arial" panose="020B0604020202020204" pitchFamily="34" charset="0"/>
                <a:cs typeface="Arial" panose="020B0604020202020204" pitchFamily="34" charset="0"/>
              </a:rPr>
              <a:t>trial </a:t>
            </a:r>
            <a:endParaRPr lang="en-CA" sz="2200" b="1" dirty="0">
              <a:latin typeface="Arial" panose="020B0604020202020204" pitchFamily="34" charset="0"/>
              <a:cs typeface="Arial" panose="020B0604020202020204" pitchFamily="34" charset="0"/>
            </a:endParaRPr>
          </a:p>
        </p:txBody>
      </p:sp>
      <p:sp>
        <p:nvSpPr>
          <p:cNvPr id="5" name="TextBox 4"/>
          <p:cNvSpPr txBox="1"/>
          <p:nvPr/>
        </p:nvSpPr>
        <p:spPr>
          <a:xfrm>
            <a:off x="685797" y="4840355"/>
            <a:ext cx="2196547" cy="338554"/>
          </a:xfrm>
          <a:prstGeom prst="rect">
            <a:avLst/>
          </a:prstGeom>
          <a:noFill/>
          <a:ln w="57150">
            <a:solidFill>
              <a:srgbClr val="FF0000"/>
            </a:solidFill>
          </a:ln>
        </p:spPr>
        <p:txBody>
          <a:bodyPr wrap="square" rtlCol="0">
            <a:spAutoFit/>
          </a:bodyPr>
          <a:lstStyle/>
          <a:p>
            <a:r>
              <a:rPr lang="en-US" sz="1600" dirty="0" smtClean="0">
                <a:latin typeface="Arial Black" panose="020B0A04020102020204" pitchFamily="34" charset="0"/>
              </a:rPr>
              <a:t>REGISTRY BASED</a:t>
            </a:r>
            <a:endParaRPr lang="en-US" sz="1600" dirty="0">
              <a:latin typeface="Arial Black" panose="020B0A04020102020204" pitchFamily="34" charset="0"/>
            </a:endParaRPr>
          </a:p>
        </p:txBody>
      </p:sp>
      <p:sp>
        <p:nvSpPr>
          <p:cNvPr id="6" name="TextBox 5"/>
          <p:cNvSpPr txBox="1"/>
          <p:nvPr/>
        </p:nvSpPr>
        <p:spPr>
          <a:xfrm>
            <a:off x="5804450" y="3600137"/>
            <a:ext cx="2524539" cy="338554"/>
          </a:xfrm>
          <a:prstGeom prst="rect">
            <a:avLst/>
          </a:prstGeom>
          <a:noFill/>
          <a:ln w="57150">
            <a:solidFill>
              <a:srgbClr val="FF0000"/>
            </a:solidFill>
          </a:ln>
        </p:spPr>
        <p:txBody>
          <a:bodyPr wrap="square" rtlCol="0">
            <a:spAutoFit/>
          </a:bodyPr>
          <a:lstStyle/>
          <a:p>
            <a:pPr algn="ctr"/>
            <a:r>
              <a:rPr lang="en-US" sz="1600" dirty="0" smtClean="0">
                <a:latin typeface="Arial Black" panose="020B0A04020102020204" pitchFamily="34" charset="0"/>
              </a:rPr>
              <a:t>STANDARD OF CARE</a:t>
            </a:r>
            <a:endParaRPr lang="en-US" sz="1600" dirty="0">
              <a:latin typeface="Arial Black" panose="020B0A04020102020204" pitchFamily="34" charset="0"/>
            </a:endParaRPr>
          </a:p>
        </p:txBody>
      </p:sp>
      <p:grpSp>
        <p:nvGrpSpPr>
          <p:cNvPr id="22" name="Group 21"/>
          <p:cNvGrpSpPr/>
          <p:nvPr/>
        </p:nvGrpSpPr>
        <p:grpSpPr>
          <a:xfrm>
            <a:off x="323022" y="4903834"/>
            <a:ext cx="268356" cy="253915"/>
            <a:chOff x="3269974" y="4840355"/>
            <a:chExt cx="397565" cy="338554"/>
          </a:xfrm>
        </p:grpSpPr>
        <p:cxnSp>
          <p:nvCxnSpPr>
            <p:cNvPr id="19" name="Straight Connector 18"/>
            <p:cNvCxnSpPr/>
            <p:nvPr/>
          </p:nvCxnSpPr>
          <p:spPr>
            <a:xfrm>
              <a:off x="3269974" y="5009632"/>
              <a:ext cx="139148" cy="1692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409122" y="4840355"/>
              <a:ext cx="258417" cy="3385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459895" y="3642456"/>
            <a:ext cx="268356" cy="253915"/>
            <a:chOff x="3269974" y="4840355"/>
            <a:chExt cx="397565" cy="338554"/>
          </a:xfrm>
        </p:grpSpPr>
        <p:cxnSp>
          <p:nvCxnSpPr>
            <p:cNvPr id="24" name="Straight Connector 23"/>
            <p:cNvCxnSpPr/>
            <p:nvPr/>
          </p:nvCxnSpPr>
          <p:spPr>
            <a:xfrm>
              <a:off x="3269974" y="5009632"/>
              <a:ext cx="139148" cy="1692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09122" y="4840355"/>
              <a:ext cx="258417" cy="3385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6" name="Picture 25" descr="Effort_Logo_Final (00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4381" y="160021"/>
            <a:ext cx="1186690" cy="1073426"/>
          </a:xfrm>
          <a:prstGeom prst="rect">
            <a:avLst/>
          </a:prstGeom>
          <a:noFill/>
          <a:ln>
            <a:noFill/>
          </a:ln>
        </p:spPr>
      </p:pic>
    </p:spTree>
    <p:extLst>
      <p:ext uri="{BB962C8B-B14F-4D97-AF65-F5344CB8AC3E}">
        <p14:creationId xmlns:p14="http://schemas.microsoft.com/office/powerpoint/2010/main" val="186590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58323204"/>
              </p:ext>
            </p:extLst>
          </p:nvPr>
        </p:nvGraphicFramePr>
        <p:xfrm>
          <a:off x="1780554" y="2007029"/>
          <a:ext cx="8834438" cy="4046922"/>
        </p:xfrm>
        <a:graphic>
          <a:graphicData uri="http://schemas.openxmlformats.org/drawingml/2006/table">
            <a:tbl>
              <a:tblPr/>
              <a:tblGrid>
                <a:gridCol w="2647131"/>
                <a:gridCol w="2647131"/>
                <a:gridCol w="3540176"/>
              </a:tblGrid>
              <a:tr h="389322">
                <a:tc>
                  <a:txBody>
                    <a:bodyPr/>
                    <a:lstStyle/>
                    <a:p>
                      <a:pPr marL="0" marR="0" algn="ctr">
                        <a:spcBef>
                          <a:spcPts val="0"/>
                        </a:spcBef>
                        <a:spcAft>
                          <a:spcPts val="0"/>
                        </a:spcAft>
                      </a:pPr>
                      <a:r>
                        <a:rPr lang="en-CA" sz="2000" b="1" dirty="0">
                          <a:effectLst/>
                          <a:latin typeface="Arial" panose="020B0604020202020204" pitchFamily="34" charset="0"/>
                          <a:ea typeface="Times New Roman"/>
                          <a:cs typeface="Arial" panose="020B0604020202020204" pitchFamily="34" charset="0"/>
                        </a:rPr>
                        <a:t>Inclusion Criteria</a:t>
                      </a:r>
                      <a:endParaRPr lang="en-US"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CA" sz="2000" b="1" dirty="0">
                          <a:effectLst/>
                          <a:latin typeface="Arial" panose="020B0604020202020204" pitchFamily="34" charset="0"/>
                          <a:ea typeface="Calibri"/>
                          <a:cs typeface="Arial" panose="020B0604020202020204" pitchFamily="34" charset="0"/>
                        </a:rPr>
                        <a:t>Exclusion Criteria</a:t>
                      </a:r>
                      <a:endParaRPr lang="en-US" sz="14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CA" sz="2000" b="1" dirty="0">
                          <a:effectLst/>
                          <a:latin typeface="Arial" panose="020B0604020202020204" pitchFamily="34" charset="0"/>
                          <a:ea typeface="Calibri"/>
                          <a:cs typeface="Arial" panose="020B0604020202020204" pitchFamily="34" charset="0"/>
                        </a:rPr>
                        <a:t>Rationale for Exclusion</a:t>
                      </a:r>
                      <a:endParaRPr lang="en-US" sz="14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02976">
                <a:tc rowSpan="4">
                  <a:txBody>
                    <a:bodyPr/>
                    <a:lstStyle/>
                    <a:p>
                      <a:pPr marL="342900" lvl="0" indent="-342900">
                        <a:spcBef>
                          <a:spcPts val="0"/>
                        </a:spcBef>
                        <a:spcAft>
                          <a:spcPts val="0"/>
                        </a:spcAft>
                        <a:buFont typeface="+mj-lt"/>
                        <a:buAutoNum type="arabicPeriod"/>
                      </a:pPr>
                      <a:r>
                        <a:rPr lang="en-CA" sz="2000" dirty="0">
                          <a:effectLst/>
                          <a:latin typeface="Arial" panose="020B0604020202020204" pitchFamily="34" charset="0"/>
                          <a:cs typeface="Arial" panose="020B0604020202020204" pitchFamily="34" charset="0"/>
                        </a:rPr>
                        <a:t>&gt;18 years old</a:t>
                      </a:r>
                      <a:endParaRPr lang="en-US" sz="2000" dirty="0">
                        <a:effectLst/>
                        <a:latin typeface="Arial" panose="020B0604020202020204" pitchFamily="34" charset="0"/>
                        <a:cs typeface="Arial" panose="020B0604020202020204" pitchFamily="34" charset="0"/>
                      </a:endParaRPr>
                    </a:p>
                    <a:p>
                      <a:pPr marL="8255" marR="0">
                        <a:spcBef>
                          <a:spcPts val="0"/>
                        </a:spcBef>
                        <a:spcAft>
                          <a:spcPts val="0"/>
                        </a:spcAft>
                      </a:pPr>
                      <a:r>
                        <a:rPr lang="en-CA" sz="2000" dirty="0">
                          <a:effectLst/>
                          <a:latin typeface="Arial" panose="020B0604020202020204" pitchFamily="34" charset="0"/>
                          <a:ea typeface="Times New Roman"/>
                          <a:cs typeface="Arial" panose="020B0604020202020204" pitchFamily="34" charset="0"/>
                        </a:rPr>
                        <a:t> </a:t>
                      </a:r>
                      <a:endParaRPr lang="en-US" sz="2000" dirty="0" smtClean="0">
                        <a:effectLst/>
                        <a:latin typeface="Arial" panose="020B0604020202020204" pitchFamily="34" charset="0"/>
                        <a:ea typeface="Times New Roman"/>
                        <a:cs typeface="Arial" panose="020B0604020202020204" pitchFamily="34" charset="0"/>
                      </a:endParaRPr>
                    </a:p>
                    <a:p>
                      <a:pPr marL="8255" marR="0">
                        <a:spcBef>
                          <a:spcPts val="0"/>
                        </a:spcBef>
                        <a:spcAft>
                          <a:spcPts val="0"/>
                        </a:spcAft>
                      </a:pPr>
                      <a:r>
                        <a:rPr lang="en-US" sz="2000" dirty="0" smtClean="0">
                          <a:effectLst/>
                          <a:latin typeface="Arial" panose="020B0604020202020204" pitchFamily="34" charset="0"/>
                          <a:cs typeface="Arial" panose="020B0604020202020204" pitchFamily="34" charset="0"/>
                        </a:rPr>
                        <a:t>2.</a:t>
                      </a:r>
                      <a:r>
                        <a:rPr lang="en-US" sz="2000" baseline="0" dirty="0" smtClean="0">
                          <a:effectLst/>
                          <a:latin typeface="Arial" panose="020B0604020202020204" pitchFamily="34" charset="0"/>
                          <a:cs typeface="Arial" panose="020B0604020202020204" pitchFamily="34" charset="0"/>
                        </a:rPr>
                        <a:t> </a:t>
                      </a:r>
                      <a:r>
                        <a:rPr lang="en-CA" sz="2000" dirty="0" smtClean="0">
                          <a:effectLst/>
                          <a:latin typeface="Arial" panose="020B0604020202020204" pitchFamily="34" charset="0"/>
                          <a:cs typeface="Arial" panose="020B0604020202020204" pitchFamily="34" charset="0"/>
                        </a:rPr>
                        <a:t>Nutritionally </a:t>
                      </a:r>
                      <a:r>
                        <a:rPr lang="en-CA" sz="2000" dirty="0">
                          <a:effectLst/>
                          <a:latin typeface="Arial" panose="020B0604020202020204" pitchFamily="34" charset="0"/>
                          <a:cs typeface="Arial" panose="020B0604020202020204" pitchFamily="34" charset="0"/>
                        </a:rPr>
                        <a:t>‘</a:t>
                      </a:r>
                      <a:r>
                        <a:rPr lang="en-CA" sz="2000" dirty="0" smtClean="0">
                          <a:effectLst/>
                          <a:latin typeface="Arial" panose="020B0604020202020204" pitchFamily="34" charset="0"/>
                          <a:cs typeface="Arial" panose="020B0604020202020204" pitchFamily="34" charset="0"/>
                        </a:rPr>
                        <a:t>high-risk’</a:t>
                      </a:r>
                    </a:p>
                    <a:p>
                      <a:pPr marL="8255" marR="0">
                        <a:spcBef>
                          <a:spcPts val="0"/>
                        </a:spcBef>
                        <a:spcAft>
                          <a:spcPts val="0"/>
                        </a:spcAft>
                      </a:pPr>
                      <a:endParaRPr lang="en-CA" sz="2000" dirty="0" smtClean="0">
                        <a:effectLst/>
                        <a:latin typeface="Arial" panose="020B0604020202020204" pitchFamily="34" charset="0"/>
                        <a:cs typeface="Arial" panose="020B0604020202020204" pitchFamily="34" charset="0"/>
                      </a:endParaRPr>
                    </a:p>
                    <a:p>
                      <a:pPr marL="8255" marR="0">
                        <a:spcBef>
                          <a:spcPts val="0"/>
                        </a:spcBef>
                        <a:spcAft>
                          <a:spcPts val="0"/>
                        </a:spcAft>
                      </a:pPr>
                      <a:r>
                        <a:rPr lang="en-CA" sz="2000" dirty="0" smtClean="0">
                          <a:effectLst/>
                          <a:latin typeface="Arial" panose="020B0604020202020204" pitchFamily="34" charset="0"/>
                          <a:cs typeface="Arial" panose="020B0604020202020204" pitchFamily="34" charset="0"/>
                        </a:rPr>
                        <a:t>3</a:t>
                      </a:r>
                      <a:r>
                        <a:rPr lang="en-CA" sz="2000" baseline="0" dirty="0" smtClean="0">
                          <a:effectLst/>
                          <a:latin typeface="Arial" panose="020B0604020202020204" pitchFamily="34" charset="0"/>
                          <a:cs typeface="Arial" panose="020B0604020202020204" pitchFamily="34" charset="0"/>
                        </a:rPr>
                        <a:t>. </a:t>
                      </a:r>
                      <a:r>
                        <a:rPr lang="en-CA" sz="2000" dirty="0" smtClean="0">
                          <a:effectLst/>
                          <a:latin typeface="Arial" panose="020B0604020202020204" pitchFamily="34" charset="0"/>
                          <a:cs typeface="Arial" panose="020B0604020202020204" pitchFamily="34" charset="0"/>
                        </a:rPr>
                        <a:t>Requiring </a:t>
                      </a:r>
                      <a:r>
                        <a:rPr lang="en-CA" sz="2000" dirty="0">
                          <a:effectLst/>
                          <a:latin typeface="Arial" panose="020B0604020202020204" pitchFamily="34" charset="0"/>
                          <a:cs typeface="Arial" panose="020B0604020202020204" pitchFamily="34" charset="0"/>
                        </a:rPr>
                        <a:t>mechanical ventilation with actual or expected total duration of mechanical ventilation &gt;48 hours</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buFont typeface="+mj-lt"/>
                        <a:buNone/>
                      </a:pPr>
                      <a:r>
                        <a:rPr lang="en-CA" sz="1800" dirty="0" smtClean="0">
                          <a:effectLst/>
                          <a:latin typeface="Arial" panose="020B0604020202020204" pitchFamily="34" charset="0"/>
                          <a:cs typeface="Arial" panose="020B0604020202020204" pitchFamily="34" charset="0"/>
                        </a:rPr>
                        <a:t>1. &gt;96 continuous hours of mechanical ventilation before screening</a:t>
                      </a:r>
                      <a:endParaRPr lang="en-US"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800" dirty="0">
                          <a:effectLst/>
                          <a:latin typeface="Arial" panose="020B0604020202020204" pitchFamily="34" charset="0"/>
                          <a:ea typeface="Times New Roman"/>
                          <a:cs typeface="Arial" panose="020B0604020202020204" pitchFamily="34" charset="0"/>
                        </a:rPr>
                        <a:t>Intervention is likely most effective when delivered early</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0635">
                <a:tc vMerge="1">
                  <a:txBody>
                    <a:bodyPr/>
                    <a:lstStyle/>
                    <a:p>
                      <a:endParaRPr lang="en-US"/>
                    </a:p>
                  </a:txBody>
                  <a:tcPr/>
                </a:tc>
                <a:tc>
                  <a:txBody>
                    <a:bodyPr/>
                    <a:lstStyle/>
                    <a:p>
                      <a:pPr marL="0" lvl="0" indent="0">
                        <a:buFont typeface="+mj-lt"/>
                        <a:buNone/>
                      </a:pPr>
                      <a:r>
                        <a:rPr lang="en-CA" sz="1800" dirty="0" smtClean="0">
                          <a:effectLst/>
                          <a:latin typeface="Arial" panose="020B0604020202020204" pitchFamily="34" charset="0"/>
                          <a:cs typeface="Arial" panose="020B0604020202020204" pitchFamily="34" charset="0"/>
                        </a:rPr>
                        <a:t>2. Expected </a:t>
                      </a:r>
                      <a:r>
                        <a:rPr lang="en-CA" sz="1800" dirty="0">
                          <a:effectLst/>
                          <a:latin typeface="Arial" panose="020B0604020202020204" pitchFamily="34" charset="0"/>
                          <a:cs typeface="Arial" panose="020B0604020202020204" pitchFamily="34" charset="0"/>
                        </a:rPr>
                        <a:t>death or withdrawal of life-sustaining treatments within 7 days from screening</a:t>
                      </a:r>
                      <a:endParaRPr lang="en-US"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CA" sz="1800" dirty="0">
                          <a:effectLst/>
                          <a:latin typeface="Arial" panose="020B0604020202020204" pitchFamily="34" charset="0"/>
                          <a:ea typeface="Times New Roman"/>
                          <a:cs typeface="Arial" panose="020B0604020202020204" pitchFamily="34" charset="0"/>
                        </a:rPr>
                        <a:t>Patients unlikely to receive benefit</a:t>
                      </a:r>
                      <a:endParaRPr lang="en-US" sz="18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CA" sz="1800" dirty="0">
                          <a:effectLst/>
                          <a:latin typeface="Arial" panose="020B0604020202020204" pitchFamily="34" charset="0"/>
                          <a:ea typeface="Times New Roman"/>
                          <a:cs typeface="Arial" panose="020B0604020202020204" pitchFamily="34" charset="0"/>
                        </a:rPr>
                        <a:t> </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91991">
                <a:tc vMerge="1">
                  <a:txBody>
                    <a:bodyPr/>
                    <a:lstStyle/>
                    <a:p>
                      <a:endParaRPr lang="en-US"/>
                    </a:p>
                  </a:txBody>
                  <a:tcPr/>
                </a:tc>
                <a:tc>
                  <a:txBody>
                    <a:bodyPr/>
                    <a:lstStyle/>
                    <a:p>
                      <a:pPr marL="0" lvl="0" indent="0">
                        <a:buFont typeface="+mj-lt"/>
                        <a:buNone/>
                      </a:pPr>
                      <a:r>
                        <a:rPr lang="en-CA" sz="1800" dirty="0" smtClean="0">
                          <a:effectLst/>
                          <a:latin typeface="Arial" panose="020B0604020202020204" pitchFamily="34" charset="0"/>
                          <a:cs typeface="Arial" panose="020B0604020202020204" pitchFamily="34" charset="0"/>
                        </a:rPr>
                        <a:t>3. Pregnant</a:t>
                      </a:r>
                      <a:endParaRPr lang="en-US"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800">
                          <a:effectLst/>
                          <a:latin typeface="Arial" panose="020B0604020202020204" pitchFamily="34" charset="0"/>
                          <a:ea typeface="Times New Roman"/>
                          <a:cs typeface="Arial" panose="020B0604020202020204" pitchFamily="34" charset="0"/>
                        </a:rPr>
                        <a:t>Unknown effects on fetus</a:t>
                      </a:r>
                      <a:endParaRPr lang="en-US" sz="18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501">
                <a:tc vMerge="1">
                  <a:txBody>
                    <a:bodyPr/>
                    <a:lstStyle/>
                    <a:p>
                      <a:endParaRPr lang="en-US"/>
                    </a:p>
                  </a:txBody>
                  <a:tcPr/>
                </a:tc>
                <a:tc>
                  <a:txBody>
                    <a:bodyPr/>
                    <a:lstStyle/>
                    <a:p>
                      <a:pPr marL="0" lvl="0" indent="0">
                        <a:buFont typeface="+mj-lt"/>
                        <a:buNone/>
                      </a:pPr>
                      <a:r>
                        <a:rPr lang="en-CA" sz="1800" dirty="0" smtClean="0">
                          <a:effectLst/>
                          <a:latin typeface="Arial" panose="020B0604020202020204" pitchFamily="34" charset="0"/>
                          <a:cs typeface="Arial" panose="020B0604020202020204" pitchFamily="34" charset="0"/>
                        </a:rPr>
                        <a:t>4. The responsible clinician feels that the patient either needs low or high protein </a:t>
                      </a:r>
                      <a:endParaRPr lang="en-US"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CA" sz="1800" dirty="0">
                          <a:effectLst/>
                          <a:latin typeface="Arial" panose="020B0604020202020204" pitchFamily="34" charset="0"/>
                          <a:ea typeface="Times New Roman"/>
                          <a:cs typeface="Arial" panose="020B0604020202020204" pitchFamily="34" charset="0"/>
                        </a:rPr>
                        <a:t>Uncertainty doesn’t exist; patient safety issues</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4" name="Rectangle 3"/>
          <p:cNvSpPr/>
          <p:nvPr/>
        </p:nvSpPr>
        <p:spPr>
          <a:xfrm>
            <a:off x="2325763" y="140142"/>
            <a:ext cx="7474226" cy="5257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panose="020B0604020202020204" pitchFamily="34" charset="0"/>
                <a:cs typeface="Arial" panose="020B0604020202020204" pitchFamily="34" charset="0"/>
              </a:rPr>
              <a:t>Inclusion and Exclusion Criteria</a:t>
            </a:r>
            <a:endParaRPr lang="en-US" sz="4000" dirty="0">
              <a:latin typeface="Arial" panose="020B0604020202020204" pitchFamily="34" charset="0"/>
              <a:cs typeface="Arial" panose="020B0604020202020204" pitchFamily="34" charset="0"/>
            </a:endParaRPr>
          </a:p>
        </p:txBody>
      </p:sp>
      <p:pic>
        <p:nvPicPr>
          <p:cNvPr id="5" name="Picture 4" descr="Effort_Logo_Final (0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4869" y="150082"/>
            <a:ext cx="1186690" cy="1073426"/>
          </a:xfrm>
          <a:prstGeom prst="rect">
            <a:avLst/>
          </a:prstGeom>
          <a:noFill/>
          <a:ln>
            <a:noFill/>
          </a:ln>
        </p:spPr>
      </p:pic>
    </p:spTree>
    <p:extLst>
      <p:ext uri="{BB962C8B-B14F-4D97-AF65-F5344CB8AC3E}">
        <p14:creationId xmlns:p14="http://schemas.microsoft.com/office/powerpoint/2010/main" val="2863605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ort_Logo_Final (00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494" y="1576281"/>
            <a:ext cx="3939829" cy="4178476"/>
          </a:xfrm>
          <a:prstGeom prst="rect">
            <a:avLst/>
          </a:prstGeom>
          <a:noFill/>
          <a:ln>
            <a:noFill/>
          </a:ln>
        </p:spPr>
      </p:pic>
      <p:sp>
        <p:nvSpPr>
          <p:cNvPr id="2" name="Rounded Rectangle 1"/>
          <p:cNvSpPr/>
          <p:nvPr/>
        </p:nvSpPr>
        <p:spPr>
          <a:xfrm>
            <a:off x="1559219" y="2688543"/>
            <a:ext cx="9135285" cy="85972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Waiver of Consent and Central IRB Status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153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478" y="1379659"/>
            <a:ext cx="11787809" cy="4524315"/>
          </a:xfrm>
          <a:prstGeom prst="rect">
            <a:avLst/>
          </a:prstGeom>
        </p:spPr>
        <p:txBody>
          <a:bodyPr wrap="square">
            <a:spAutoFit/>
          </a:bodyPr>
          <a:lstStyle/>
          <a:p>
            <a:r>
              <a:rPr lang="en-US" sz="3600" b="1" dirty="0" smtClean="0">
                <a:latin typeface="Arial" panose="020B0604020202020204" pitchFamily="34" charset="0"/>
                <a:cs typeface="Arial" panose="020B0604020202020204" pitchFamily="34" charset="0"/>
              </a:rPr>
              <a:t>Three components:</a:t>
            </a:r>
            <a:endParaRPr lang="en-US" sz="3600" b="1" dirty="0">
              <a:latin typeface="Arial" panose="020B0604020202020204" pitchFamily="34" charset="0"/>
              <a:cs typeface="Arial" panose="020B0604020202020204" pitchFamily="34" charset="0"/>
            </a:endParaRPr>
          </a:p>
          <a:p>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1. Minimal risk (common rule)</a:t>
            </a:r>
          </a:p>
          <a:p>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2. </a:t>
            </a:r>
            <a:r>
              <a:rPr lang="en-US" sz="3600" dirty="0">
                <a:latin typeface="Arial" panose="020B0604020202020204" pitchFamily="34" charset="0"/>
                <a:cs typeface="Arial" panose="020B0604020202020204" pitchFamily="34" charset="0"/>
              </a:rPr>
              <a:t>Does not reduce ‘involuntariness’ of current </a:t>
            </a:r>
            <a:r>
              <a:rPr lang="en-US" sz="3600" dirty="0" smtClean="0">
                <a:latin typeface="Arial" panose="020B0604020202020204" pitchFamily="34" charset="0"/>
                <a:cs typeface="Arial" panose="020B0604020202020204" pitchFamily="34" charset="0"/>
              </a:rPr>
              <a:t>practice</a:t>
            </a:r>
            <a:endParaRPr lang="en-US" sz="3600" dirty="0">
              <a:latin typeface="Arial" panose="020B0604020202020204" pitchFamily="34" charset="0"/>
              <a:cs typeface="Arial" panose="020B0604020202020204" pitchFamily="34" charset="0"/>
            </a:endParaRPr>
          </a:p>
          <a:p>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3. </a:t>
            </a:r>
            <a:r>
              <a:rPr lang="en-US" sz="3600" dirty="0">
                <a:latin typeface="Arial" panose="020B0604020202020204" pitchFamily="34" charset="0"/>
                <a:cs typeface="Arial" panose="020B0604020202020204" pitchFamily="34" charset="0"/>
              </a:rPr>
              <a:t>Research could not be practicably carried out without waiver</a:t>
            </a:r>
          </a:p>
        </p:txBody>
      </p:sp>
      <p:sp>
        <p:nvSpPr>
          <p:cNvPr id="3" name="Rectangle 2"/>
          <p:cNvSpPr/>
          <p:nvPr/>
        </p:nvSpPr>
        <p:spPr>
          <a:xfrm>
            <a:off x="1659844" y="140142"/>
            <a:ext cx="8885583" cy="5257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What is required for a waiver of consent?</a:t>
            </a:r>
            <a:endParaRPr lang="en-US" sz="3600" dirty="0">
              <a:latin typeface="Arial" panose="020B0604020202020204" pitchFamily="34" charset="0"/>
              <a:cs typeface="Arial" panose="020B0604020202020204" pitchFamily="34" charset="0"/>
            </a:endParaRPr>
          </a:p>
        </p:txBody>
      </p:sp>
      <p:sp>
        <p:nvSpPr>
          <p:cNvPr id="4" name="TextBox 3"/>
          <p:cNvSpPr txBox="1"/>
          <p:nvPr/>
        </p:nvSpPr>
        <p:spPr>
          <a:xfrm>
            <a:off x="4333461" y="6490250"/>
            <a:ext cx="3468757" cy="377687"/>
          </a:xfrm>
          <a:prstGeom prst="rect">
            <a:avLst/>
          </a:prstGeom>
          <a:noFill/>
        </p:spPr>
        <p:txBody>
          <a:bodyPr wrap="square" rtlCol="0">
            <a:spAutoFit/>
          </a:bodyPr>
          <a:lstStyle/>
          <a:p>
            <a:r>
              <a:rPr lang="en-US" dirty="0" smtClean="0"/>
              <a:t>Asch DA. NEJM 2017;377:1412-13</a:t>
            </a:r>
            <a:endParaRPr lang="en-US" dirty="0"/>
          </a:p>
        </p:txBody>
      </p:sp>
    </p:spTree>
    <p:extLst>
      <p:ext uri="{BB962C8B-B14F-4D97-AF65-F5344CB8AC3E}">
        <p14:creationId xmlns:p14="http://schemas.microsoft.com/office/powerpoint/2010/main" val="3763954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4752" y="1483328"/>
            <a:ext cx="9326880" cy="1938992"/>
          </a:xfrm>
          <a:prstGeom prst="rect">
            <a:avLst/>
          </a:prstGeom>
        </p:spPr>
        <p:txBody>
          <a:bodyPr wrap="square">
            <a:spAutoFit/>
          </a:bodyPr>
          <a:lstStyle/>
          <a:p>
            <a:pPr algn="just"/>
            <a:r>
              <a:rPr lang="en-US" sz="2400" dirty="0" smtClean="0">
                <a:solidFill>
                  <a:srgbClr val="000000"/>
                </a:solidFill>
                <a:latin typeface="Arimo"/>
              </a:rPr>
              <a:t>…as </a:t>
            </a:r>
            <a:r>
              <a:rPr lang="en-US" sz="2400" dirty="0">
                <a:solidFill>
                  <a:srgbClr val="000000"/>
                </a:solidFill>
                <a:latin typeface="Arimo"/>
              </a:rPr>
              <a:t>risk in which "the probability and magnitude of harm or discomfort anticipated </a:t>
            </a:r>
            <a:r>
              <a:rPr lang="en-US" sz="2400" u="sng" dirty="0">
                <a:solidFill>
                  <a:srgbClr val="000000"/>
                </a:solidFill>
                <a:latin typeface="Arimo"/>
              </a:rPr>
              <a:t>in the research</a:t>
            </a:r>
            <a:r>
              <a:rPr lang="en-US" sz="2400" dirty="0">
                <a:solidFill>
                  <a:srgbClr val="000000"/>
                </a:solidFill>
                <a:latin typeface="Arimo"/>
              </a:rPr>
              <a:t> are not greater in and of themselves than those ordinarily </a:t>
            </a:r>
            <a:r>
              <a:rPr lang="en-US" sz="2400" u="sng" dirty="0">
                <a:solidFill>
                  <a:srgbClr val="000000"/>
                </a:solidFill>
                <a:latin typeface="Arimo"/>
              </a:rPr>
              <a:t>encountered in daily life </a:t>
            </a:r>
            <a:r>
              <a:rPr lang="en-US" sz="2400" dirty="0">
                <a:solidFill>
                  <a:srgbClr val="000000"/>
                </a:solidFill>
                <a:latin typeface="Arimo"/>
              </a:rPr>
              <a:t>or during the performance of routine physical or psychological examinations or tests" </a:t>
            </a:r>
            <a:endParaRPr lang="en-US" sz="2400" dirty="0"/>
          </a:p>
        </p:txBody>
      </p:sp>
      <p:sp>
        <p:nvSpPr>
          <p:cNvPr id="6" name="Rounded Rectangle 5"/>
          <p:cNvSpPr/>
          <p:nvPr/>
        </p:nvSpPr>
        <p:spPr>
          <a:xfrm>
            <a:off x="3385718" y="5038343"/>
            <a:ext cx="5504581" cy="98473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Minimal Risk Applies to the research and its processes</a:t>
            </a:r>
            <a:endParaRPr lang="en-US" sz="3600" dirty="0">
              <a:solidFill>
                <a:schemeClr val="bg1"/>
              </a:solidFill>
            </a:endParaRPr>
          </a:p>
        </p:txBody>
      </p:sp>
      <p:sp>
        <p:nvSpPr>
          <p:cNvPr id="3" name="Down Arrow 2"/>
          <p:cNvSpPr/>
          <p:nvPr/>
        </p:nvSpPr>
        <p:spPr>
          <a:xfrm>
            <a:off x="5833872" y="3221471"/>
            <a:ext cx="594360" cy="17373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ffort_Logo_Final (0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626" y="78996"/>
            <a:ext cx="1107171" cy="994430"/>
          </a:xfrm>
          <a:prstGeom prst="rect">
            <a:avLst/>
          </a:prstGeom>
          <a:noFill/>
          <a:ln>
            <a:noFill/>
          </a:ln>
        </p:spPr>
      </p:pic>
      <p:sp>
        <p:nvSpPr>
          <p:cNvPr id="8" name="Oval 7"/>
          <p:cNvSpPr/>
          <p:nvPr/>
        </p:nvSpPr>
        <p:spPr>
          <a:xfrm>
            <a:off x="3391572" y="208203"/>
            <a:ext cx="747346" cy="6330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Arial Black" panose="020B0A04020102020204" pitchFamily="34" charset="0"/>
              </a:rPr>
              <a:t>1</a:t>
            </a:r>
            <a:endParaRPr lang="en-US" sz="4400" dirty="0">
              <a:latin typeface="Arial Black" panose="020B0A04020102020204" pitchFamily="34" charset="0"/>
            </a:endParaRPr>
          </a:p>
        </p:txBody>
      </p:sp>
      <p:sp>
        <p:nvSpPr>
          <p:cNvPr id="9" name="Rounded Rectangle 8"/>
          <p:cNvSpPr/>
          <p:nvPr/>
        </p:nvSpPr>
        <p:spPr>
          <a:xfrm>
            <a:off x="4288003" y="251109"/>
            <a:ext cx="3891902" cy="50426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Arial Black" panose="020B0A04020102020204" pitchFamily="34" charset="0"/>
              </a:rPr>
              <a:t>Minimal Risk</a:t>
            </a:r>
            <a:endParaRPr lang="en-US" sz="4000" dirty="0">
              <a:solidFill>
                <a:schemeClr val="bg1"/>
              </a:solidFill>
              <a:latin typeface="Arial Black" panose="020B0A04020102020204" pitchFamily="34" charset="0"/>
            </a:endParaRPr>
          </a:p>
        </p:txBody>
      </p:sp>
      <p:sp>
        <p:nvSpPr>
          <p:cNvPr id="10" name="TextBox 9"/>
          <p:cNvSpPr txBox="1"/>
          <p:nvPr/>
        </p:nvSpPr>
        <p:spPr>
          <a:xfrm>
            <a:off x="4333461" y="6490250"/>
            <a:ext cx="3468757" cy="377687"/>
          </a:xfrm>
          <a:prstGeom prst="rect">
            <a:avLst/>
          </a:prstGeom>
          <a:noFill/>
        </p:spPr>
        <p:txBody>
          <a:bodyPr wrap="square" rtlCol="0">
            <a:spAutoFit/>
          </a:bodyPr>
          <a:lstStyle/>
          <a:p>
            <a:r>
              <a:rPr lang="en-US" dirty="0" smtClean="0"/>
              <a:t>Asch DA. NEJM 2017;377:1412-13</a:t>
            </a:r>
            <a:endParaRPr lang="en-US" dirty="0"/>
          </a:p>
        </p:txBody>
      </p:sp>
    </p:spTree>
    <p:extLst>
      <p:ext uri="{BB962C8B-B14F-4D97-AF65-F5344CB8AC3E}">
        <p14:creationId xmlns:p14="http://schemas.microsoft.com/office/powerpoint/2010/main" val="318816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1889803"/>
            <a:ext cx="11589026" cy="4154984"/>
          </a:xfrm>
          <a:prstGeom prst="rect">
            <a:avLst/>
          </a:prstGeom>
        </p:spPr>
        <p:txBody>
          <a:bodyPr wrap="square">
            <a:spAutoFit/>
          </a:bodyPr>
          <a:lstStyle/>
          <a:p>
            <a:r>
              <a:rPr lang="en-US" sz="2400" b="1" dirty="0" smtClean="0">
                <a:latin typeface="Arial Black" panose="020B0A04020102020204" pitchFamily="34" charset="0"/>
                <a:cs typeface="Arial" panose="020B0604020202020204" pitchFamily="34" charset="0"/>
                <a:sym typeface="Wingdings" panose="05000000000000000000" pitchFamily="2" charset="2"/>
              </a:rPr>
              <a:t>Misconception: </a:t>
            </a:r>
            <a:r>
              <a:rPr lang="en-US" sz="2400" dirty="0">
                <a:latin typeface="Arial" panose="020B0604020202020204" pitchFamily="34" charset="0"/>
                <a:cs typeface="Arial" panose="020B0604020202020204" pitchFamily="34" charset="0"/>
                <a:sym typeface="Wingdings" panose="05000000000000000000" pitchFamily="2" charset="2"/>
              </a:rPr>
              <a:t>There is excessive distinction between research and quality improvement.</a:t>
            </a:r>
          </a:p>
          <a:p>
            <a:endParaRPr lang="en-US" sz="2400" dirty="0" smtClean="0">
              <a:latin typeface="Arial" panose="020B0604020202020204" pitchFamily="34" charset="0"/>
              <a:cs typeface="Arial" panose="020B0604020202020204" pitchFamily="34" charset="0"/>
              <a:sym typeface="Wingdings" panose="05000000000000000000" pitchFamily="2" charset="2"/>
            </a:endParaRPr>
          </a:p>
          <a:p>
            <a:r>
              <a:rPr lang="en-US" sz="2400" dirty="0" smtClean="0">
                <a:latin typeface="Arial" panose="020B0604020202020204" pitchFamily="34" charset="0"/>
                <a:cs typeface="Arial" panose="020B0604020202020204" pitchFamily="34" charset="0"/>
                <a:sym typeface="Wingdings" panose="05000000000000000000" pitchFamily="2" charset="2"/>
              </a:rPr>
              <a:t>Evolution </a:t>
            </a:r>
            <a:r>
              <a:rPr lang="en-US" sz="2400" dirty="0">
                <a:latin typeface="Arial" panose="020B0604020202020204" pitchFamily="34" charset="0"/>
                <a:cs typeface="Arial" panose="020B0604020202020204" pitchFamily="34" charset="0"/>
                <a:sym typeface="Wingdings" panose="05000000000000000000" pitchFamily="2" charset="2"/>
              </a:rPr>
              <a:t>of modern medicine is such that clinical research is </a:t>
            </a:r>
            <a:r>
              <a:rPr lang="en-US" sz="2400" i="1" dirty="0">
                <a:latin typeface="Arial" panose="020B0604020202020204" pitchFamily="34" charset="0"/>
                <a:cs typeface="Arial" panose="020B0604020202020204" pitchFamily="34" charset="0"/>
                <a:sym typeface="Wingdings" panose="05000000000000000000" pitchFamily="2" charset="2"/>
              </a:rPr>
              <a:t>embedded</a:t>
            </a:r>
            <a:r>
              <a:rPr lang="en-US" sz="2400" dirty="0">
                <a:latin typeface="Arial" panose="020B0604020202020204" pitchFamily="34" charset="0"/>
                <a:cs typeface="Arial" panose="020B0604020202020204" pitchFamily="34" charset="0"/>
                <a:sym typeface="Wingdings" panose="05000000000000000000" pitchFamily="2" charset="2"/>
              </a:rPr>
              <a:t> into ‘learning health systems’, a system designed to improve the effectiveness and safety of health care by creating that ‘continuously learning to be better</a:t>
            </a:r>
            <a:r>
              <a:rPr lang="en-US" sz="2400" dirty="0" smtClean="0">
                <a:latin typeface="Arial" panose="020B0604020202020204" pitchFamily="34" charset="0"/>
                <a:cs typeface="Arial" panose="020B0604020202020204" pitchFamily="34" charset="0"/>
                <a:sym typeface="Wingdings" panose="05000000000000000000" pitchFamily="2" charset="2"/>
              </a:rPr>
              <a:t>.’</a:t>
            </a:r>
          </a:p>
          <a:p>
            <a:endParaRPr lang="en-US" sz="2400" dirty="0">
              <a:latin typeface="Arial" panose="020B0604020202020204" pitchFamily="34" charset="0"/>
              <a:cs typeface="Arial" panose="020B0604020202020204" pitchFamily="34" charset="0"/>
              <a:sym typeface="Wingdings" panose="05000000000000000000" pitchFamily="2" charset="2"/>
            </a:endParaRPr>
          </a:p>
          <a:p>
            <a:pPr marL="342900" indent="-342900">
              <a:buFont typeface="Wingdings" panose="05000000000000000000" pitchFamily="2" charset="2"/>
              <a:buChar char="q"/>
            </a:pPr>
            <a:r>
              <a:rPr lang="en-US" sz="2400" dirty="0" smtClean="0">
                <a:latin typeface="Arial" panose="020B0604020202020204" pitchFamily="34" charset="0"/>
                <a:cs typeface="Arial" panose="020B0604020202020204" pitchFamily="34" charset="0"/>
                <a:sym typeface="Wingdings" panose="05000000000000000000" pitchFamily="2" charset="2"/>
              </a:rPr>
              <a:t>To the extent that all activities aim to generate reusable knowledge, the distinction is not whether an activity is research but </a:t>
            </a:r>
            <a:r>
              <a:rPr lang="en-US" sz="2400" i="1" dirty="0" smtClean="0">
                <a:latin typeface="Arial" panose="020B0604020202020204" pitchFamily="34" charset="0"/>
                <a:cs typeface="Arial" panose="020B0604020202020204" pitchFamily="34" charset="0"/>
                <a:sym typeface="Wingdings" panose="05000000000000000000" pitchFamily="2" charset="2"/>
              </a:rPr>
              <a:t>whether it risks harming people</a:t>
            </a:r>
            <a:r>
              <a:rPr lang="en-US" sz="2400" dirty="0" smtClean="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sym typeface="Wingdings" panose="05000000000000000000" pitchFamily="2" charset="2"/>
            </a:endParaRPr>
          </a:p>
          <a:p>
            <a:r>
              <a:rPr lang="en-US" sz="2400" dirty="0" smtClean="0">
                <a:latin typeface="Arial" panose="020B0604020202020204" pitchFamily="34" charset="0"/>
                <a:cs typeface="Arial" panose="020B0604020202020204" pitchFamily="34" charset="0"/>
                <a:sym typeface="Wingdings" panose="05000000000000000000" pitchFamily="2" charset="2"/>
              </a:rPr>
              <a:t>	</a:t>
            </a:r>
          </a:p>
          <a:p>
            <a:pPr algn="ctr"/>
            <a:r>
              <a:rPr lang="en-US" sz="24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Is the </a:t>
            </a:r>
            <a:r>
              <a:rPr lang="en-US" sz="2400" b="1" i="1" dirty="0" smtClean="0">
                <a:solidFill>
                  <a:srgbClr val="FF0000"/>
                </a:solidFill>
                <a:latin typeface="Arial" panose="020B0604020202020204" pitchFamily="34" charset="0"/>
                <a:cs typeface="Arial" panose="020B0604020202020204" pitchFamily="34" charset="0"/>
                <a:sym typeface="Wingdings" panose="05000000000000000000" pitchFamily="2" charset="2"/>
              </a:rPr>
              <a:t>research</a:t>
            </a:r>
            <a:r>
              <a:rPr lang="en-US" sz="24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proposed in EFFORT minimal risk?</a:t>
            </a:r>
            <a:endParaRPr lang="en-US" sz="2400" b="1" dirty="0">
              <a:solidFill>
                <a:srgbClr val="FF0000"/>
              </a:solidFill>
            </a:endParaRPr>
          </a:p>
        </p:txBody>
      </p:sp>
      <p:sp>
        <p:nvSpPr>
          <p:cNvPr id="6" name="Rounded Rectangle 5"/>
          <p:cNvSpPr/>
          <p:nvPr/>
        </p:nvSpPr>
        <p:spPr>
          <a:xfrm>
            <a:off x="3182491" y="120067"/>
            <a:ext cx="5814392" cy="10925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Arial Black" panose="020B0A04020102020204" pitchFamily="34" charset="0"/>
              </a:rPr>
              <a:t>Does EFFORT meet minimal risk?</a:t>
            </a:r>
            <a:endParaRPr lang="en-US" sz="4000" dirty="0">
              <a:solidFill>
                <a:schemeClr val="bg1"/>
              </a:solidFill>
              <a:latin typeface="Arial Black" panose="020B0A04020102020204" pitchFamily="34" charset="0"/>
            </a:endParaRPr>
          </a:p>
        </p:txBody>
      </p:sp>
      <p:pic>
        <p:nvPicPr>
          <p:cNvPr id="7" name="Picture 6" descr="Effort_Logo_Final (0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4136" y="218144"/>
            <a:ext cx="1107171" cy="994430"/>
          </a:xfrm>
          <a:prstGeom prst="rect">
            <a:avLst/>
          </a:prstGeom>
          <a:noFill/>
          <a:ln>
            <a:noFill/>
          </a:ln>
        </p:spPr>
      </p:pic>
      <p:sp>
        <p:nvSpPr>
          <p:cNvPr id="8" name="Oval 7"/>
          <p:cNvSpPr/>
          <p:nvPr/>
        </p:nvSpPr>
        <p:spPr>
          <a:xfrm>
            <a:off x="1709530" y="132448"/>
            <a:ext cx="1306281" cy="11762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Arial Black" panose="020B0A04020102020204" pitchFamily="34" charset="0"/>
              </a:rPr>
              <a:t>1</a:t>
            </a:r>
            <a:endParaRPr lang="en-US" sz="6600" dirty="0">
              <a:latin typeface="Arial Black" panose="020B0A04020102020204" pitchFamily="34" charset="0"/>
            </a:endParaRPr>
          </a:p>
        </p:txBody>
      </p:sp>
    </p:spTree>
    <p:extLst>
      <p:ext uri="{BB962C8B-B14F-4D97-AF65-F5344CB8AC3E}">
        <p14:creationId xmlns:p14="http://schemas.microsoft.com/office/powerpoint/2010/main" val="32936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wipe(left)">
                                      <p:cBhvr>
                                        <p:cTn id="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82491" y="120067"/>
            <a:ext cx="5814392" cy="10925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Arial Black" panose="020B0A04020102020204" pitchFamily="34" charset="0"/>
              </a:rPr>
              <a:t>Does EFFORT meet minimal risk?</a:t>
            </a:r>
            <a:endParaRPr lang="en-US" sz="4000" dirty="0">
              <a:solidFill>
                <a:schemeClr val="bg1"/>
              </a:solidFill>
              <a:latin typeface="Arial Black" panose="020B0A04020102020204" pitchFamily="34" charset="0"/>
            </a:endParaRPr>
          </a:p>
        </p:txBody>
      </p:sp>
      <p:sp>
        <p:nvSpPr>
          <p:cNvPr id="5" name="TextBox 4"/>
          <p:cNvSpPr txBox="1"/>
          <p:nvPr/>
        </p:nvSpPr>
        <p:spPr>
          <a:xfrm>
            <a:off x="238539" y="1948069"/>
            <a:ext cx="11817626" cy="4093428"/>
          </a:xfrm>
          <a:prstGeom prst="rect">
            <a:avLst/>
          </a:prstGeom>
          <a:noFill/>
        </p:spPr>
        <p:txBody>
          <a:bodyPr wrap="square" rtlCol="0">
            <a:spAutoFit/>
          </a:bodyPr>
          <a:lstStyle/>
          <a:p>
            <a:pPr marL="342900" indent="-342900">
              <a:buAutoNum type="arabicPeriod"/>
            </a:pPr>
            <a:r>
              <a:rPr lang="en-US" sz="2600" dirty="0" smtClean="0">
                <a:latin typeface="Arial" panose="020B0604020202020204" pitchFamily="34" charset="0"/>
                <a:cs typeface="Arial" panose="020B0604020202020204" pitchFamily="34" charset="0"/>
              </a:rPr>
              <a:t>Clinical equipoise exists for protein dose in critically ill patients. </a:t>
            </a:r>
          </a:p>
          <a:p>
            <a:pPr marL="342900" indent="-342900">
              <a:buAutoNum type="arabicPeriod"/>
            </a:pPr>
            <a:r>
              <a:rPr lang="en-US" sz="2600" dirty="0" smtClean="0">
                <a:latin typeface="Arial" panose="020B0604020202020204" pitchFamily="34" charset="0"/>
                <a:cs typeface="Arial" panose="020B0604020202020204" pitchFamily="34" charset="0"/>
              </a:rPr>
              <a:t>EFFORT is </a:t>
            </a:r>
            <a:r>
              <a:rPr lang="en-US" sz="2600" i="1" dirty="0" smtClean="0">
                <a:latin typeface="Arial" panose="020B0604020202020204" pitchFamily="34" charset="0"/>
                <a:cs typeface="Arial" panose="020B0604020202020204" pitchFamily="34" charset="0"/>
              </a:rPr>
              <a:t>only</a:t>
            </a:r>
            <a:r>
              <a:rPr lang="en-US" sz="2600" dirty="0" smtClean="0">
                <a:latin typeface="Arial" panose="020B0604020202020204" pitchFamily="34" charset="0"/>
                <a:cs typeface="Arial" panose="020B0604020202020204" pitchFamily="34" charset="0"/>
              </a:rPr>
              <a:t> randomizing protein doses (within the standard of care).</a:t>
            </a:r>
            <a:endParaRPr lang="en-US" sz="2600" dirty="0">
              <a:latin typeface="Arial" panose="020B0604020202020204" pitchFamily="34" charset="0"/>
              <a:cs typeface="Arial" panose="020B0604020202020204" pitchFamily="34" charset="0"/>
            </a:endParaRPr>
          </a:p>
          <a:p>
            <a:pPr marL="342900" indent="-342900">
              <a:buAutoNum type="arabicPeriod"/>
            </a:pPr>
            <a:r>
              <a:rPr lang="en-US" sz="2600" dirty="0" smtClean="0">
                <a:latin typeface="Arial" panose="020B0604020202020204" pitchFamily="34" charset="0"/>
                <a:cs typeface="Arial" panose="020B0604020202020204" pitchFamily="34" charset="0"/>
              </a:rPr>
              <a:t>If clinical equipoise does not exist for an individual patient, </a:t>
            </a:r>
            <a:r>
              <a:rPr lang="en-US" sz="2600" dirty="0" smtClean="0">
                <a:latin typeface="Arial" panose="020B0604020202020204" pitchFamily="34" charset="0"/>
                <a:cs typeface="Arial" panose="020B0604020202020204" pitchFamily="34" charset="0"/>
                <a:sym typeface="Wingdings" panose="05000000000000000000" pitchFamily="2" charset="2"/>
              </a:rPr>
              <a:t>the provider </a:t>
            </a:r>
            <a:r>
              <a:rPr lang="en-US" sz="2600" i="1" dirty="0" smtClean="0">
                <a:latin typeface="Arial" panose="020B0604020202020204" pitchFamily="34" charset="0"/>
                <a:cs typeface="Arial" panose="020B0604020202020204" pitchFamily="34" charset="0"/>
                <a:sym typeface="Wingdings" panose="05000000000000000000" pitchFamily="2" charset="2"/>
              </a:rPr>
              <a:t>can </a:t>
            </a:r>
            <a:r>
              <a:rPr lang="en-US" sz="2600" dirty="0" smtClean="0">
                <a:latin typeface="Arial" panose="020B0604020202020204" pitchFamily="34" charset="0"/>
                <a:cs typeface="Arial" panose="020B0604020202020204" pitchFamily="34" charset="0"/>
                <a:sym typeface="Wingdings" panose="05000000000000000000" pitchFamily="2" charset="2"/>
              </a:rPr>
              <a:t>choose to </a:t>
            </a:r>
            <a:r>
              <a:rPr lang="en-US" sz="2600" i="1" dirty="0" smtClean="0">
                <a:latin typeface="Arial" panose="020B0604020202020204" pitchFamily="34" charset="0"/>
                <a:cs typeface="Arial" panose="020B0604020202020204" pitchFamily="34" charset="0"/>
                <a:sym typeface="Wingdings" panose="05000000000000000000" pitchFamily="2" charset="2"/>
              </a:rPr>
              <a:t>opt-out </a:t>
            </a:r>
            <a:r>
              <a:rPr lang="en-US" sz="2600" dirty="0" smtClean="0">
                <a:latin typeface="Arial" panose="020B0604020202020204" pitchFamily="34" charset="0"/>
                <a:cs typeface="Arial" panose="020B0604020202020204" pitchFamily="34" charset="0"/>
                <a:sym typeface="Wingdings" panose="05000000000000000000" pitchFamily="2" charset="2"/>
              </a:rPr>
              <a:t>of the study.</a:t>
            </a:r>
          </a:p>
          <a:p>
            <a:pPr marL="342900" indent="-342900">
              <a:buAutoNum type="arabicPeriod"/>
            </a:pPr>
            <a:r>
              <a:rPr lang="en-US" sz="2600" dirty="0">
                <a:latin typeface="Arial" panose="020B0604020202020204" pitchFamily="34" charset="0"/>
                <a:cs typeface="Arial" panose="020B0604020202020204" pitchFamily="34" charset="0"/>
              </a:rPr>
              <a:t>No modifications to usual care will be used.</a:t>
            </a:r>
            <a:endParaRPr lang="en-US" sz="2600" dirty="0">
              <a:latin typeface="Arial" panose="020B0604020202020204" pitchFamily="34" charset="0"/>
              <a:cs typeface="Arial" panose="020B0604020202020204" pitchFamily="34" charset="0"/>
              <a:sym typeface="Wingdings" panose="05000000000000000000" pitchFamily="2" charset="2"/>
            </a:endParaRPr>
          </a:p>
          <a:p>
            <a:pPr marL="342900" indent="-342900">
              <a:buAutoNum type="arabicPeriod"/>
            </a:pPr>
            <a:r>
              <a:rPr lang="en-US" sz="2600" dirty="0">
                <a:latin typeface="Arial" panose="020B0604020202020204" pitchFamily="34" charset="0"/>
                <a:cs typeface="Arial" panose="020B0604020202020204" pitchFamily="34" charset="0"/>
                <a:sym typeface="Wingdings" panose="05000000000000000000" pitchFamily="2" charset="2"/>
              </a:rPr>
              <a:t>No experimental products will be used.</a:t>
            </a:r>
          </a:p>
          <a:p>
            <a:pPr marL="342900" indent="-342900">
              <a:buAutoNum type="arabicPeriod"/>
            </a:pPr>
            <a:r>
              <a:rPr lang="en-US" sz="2600" dirty="0">
                <a:latin typeface="Arial" panose="020B0604020202020204" pitchFamily="34" charset="0"/>
                <a:cs typeface="Arial" panose="020B0604020202020204" pitchFamily="34" charset="0"/>
                <a:sym typeface="Wingdings" panose="05000000000000000000" pitchFamily="2" charset="2"/>
              </a:rPr>
              <a:t>No tissue or blood specimens will be collected for the RCT.</a:t>
            </a:r>
          </a:p>
          <a:p>
            <a:pPr marL="342900" indent="-342900">
              <a:buAutoNum type="arabicPeriod"/>
            </a:pPr>
            <a:r>
              <a:rPr lang="en-US" sz="2600" dirty="0">
                <a:latin typeface="Arial" panose="020B0604020202020204" pitchFamily="34" charset="0"/>
                <a:cs typeface="Arial" panose="020B0604020202020204" pitchFamily="34" charset="0"/>
                <a:sym typeface="Wingdings" panose="05000000000000000000" pitchFamily="2" charset="2"/>
              </a:rPr>
              <a:t>Participating sites will not receive payment or incentives</a:t>
            </a:r>
            <a:r>
              <a:rPr lang="en-US" sz="2600" dirty="0" smtClean="0">
                <a:latin typeface="Arial" panose="020B0604020202020204" pitchFamily="34" charset="0"/>
                <a:cs typeface="Arial" panose="020B0604020202020204" pitchFamily="34" charset="0"/>
                <a:sym typeface="Wingdings" panose="05000000000000000000" pitchFamily="2" charset="2"/>
              </a:rPr>
              <a:t>.</a:t>
            </a:r>
          </a:p>
          <a:p>
            <a:pPr marL="342900" indent="-342900">
              <a:buAutoNum type="arabicPeriod"/>
            </a:pPr>
            <a:r>
              <a:rPr lang="en-US" sz="2600" dirty="0" smtClean="0">
                <a:latin typeface="Arial" panose="020B0604020202020204" pitchFamily="34" charset="0"/>
                <a:cs typeface="Arial" panose="020B0604020202020204" pitchFamily="34" charset="0"/>
                <a:sym typeface="Wingdings" panose="05000000000000000000" pitchFamily="2" charset="2"/>
              </a:rPr>
              <a:t>A </a:t>
            </a:r>
            <a:r>
              <a:rPr lang="en-US" sz="2600" dirty="0">
                <a:latin typeface="Arial" panose="020B0604020202020204" pitchFamily="34" charset="0"/>
                <a:cs typeface="Arial" panose="020B0604020202020204" pitchFamily="34" charset="0"/>
                <a:sym typeface="Wingdings" panose="05000000000000000000" pitchFamily="2" charset="2"/>
              </a:rPr>
              <a:t>unique patient ID number will be assigned and no direct patient identifiers will be disclosed to the registry site or in any publication or presentation</a:t>
            </a:r>
          </a:p>
        </p:txBody>
      </p:sp>
      <p:pic>
        <p:nvPicPr>
          <p:cNvPr id="6" name="Picture 5" descr="Effort_Logo_Final (0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4136" y="218144"/>
            <a:ext cx="1107171" cy="994430"/>
          </a:xfrm>
          <a:prstGeom prst="rect">
            <a:avLst/>
          </a:prstGeom>
          <a:noFill/>
          <a:ln>
            <a:noFill/>
          </a:ln>
        </p:spPr>
      </p:pic>
      <p:sp>
        <p:nvSpPr>
          <p:cNvPr id="7" name="Oval 6"/>
          <p:cNvSpPr/>
          <p:nvPr/>
        </p:nvSpPr>
        <p:spPr>
          <a:xfrm>
            <a:off x="1709530" y="132448"/>
            <a:ext cx="1306281" cy="11762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Arial Black" panose="020B0A04020102020204" pitchFamily="34" charset="0"/>
              </a:rPr>
              <a:t>1</a:t>
            </a:r>
            <a:endParaRPr lang="en-US" sz="6600" dirty="0">
              <a:latin typeface="Arial Black" panose="020B0A04020102020204" pitchFamily="34" charset="0"/>
            </a:endParaRPr>
          </a:p>
        </p:txBody>
      </p:sp>
    </p:spTree>
    <p:extLst>
      <p:ext uri="{BB962C8B-B14F-4D97-AF65-F5344CB8AC3E}">
        <p14:creationId xmlns:p14="http://schemas.microsoft.com/office/powerpoint/2010/main" val="184501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1419219"/>
            <a:ext cx="11857383" cy="5293757"/>
          </a:xfrm>
          <a:prstGeom prst="rect">
            <a:avLst/>
          </a:prstGeom>
          <a:noFill/>
        </p:spPr>
        <p:txBody>
          <a:bodyPr wrap="square" rtlCol="0">
            <a:spAutoFit/>
          </a:bodyPr>
          <a:lstStyle/>
          <a:p>
            <a:r>
              <a:rPr lang="en-US" sz="2600" dirty="0" smtClean="0">
                <a:latin typeface="Arial" panose="020B0604020202020204" pitchFamily="34" charset="0"/>
                <a:cs typeface="Arial" panose="020B0604020202020204" pitchFamily="34" charset="0"/>
                <a:sym typeface="Wingdings" panose="05000000000000000000" pitchFamily="2" charset="2"/>
              </a:rPr>
              <a:t>9. Data </a:t>
            </a:r>
            <a:r>
              <a:rPr lang="en-US" sz="2600" dirty="0">
                <a:latin typeface="Arial" panose="020B0604020202020204" pitchFamily="34" charset="0"/>
                <a:cs typeface="Arial" panose="020B0604020202020204" pitchFamily="34" charset="0"/>
                <a:sym typeface="Wingdings" panose="05000000000000000000" pitchFamily="2" charset="2"/>
              </a:rPr>
              <a:t>collected for this study will mirror data collected for the INS, a multi-center, multi-national quality improvement </a:t>
            </a:r>
            <a:r>
              <a:rPr lang="en-US" sz="2600" dirty="0" smtClean="0">
                <a:latin typeface="Arial" panose="020B0604020202020204" pitchFamily="34" charset="0"/>
                <a:cs typeface="Arial" panose="020B0604020202020204" pitchFamily="34" charset="0"/>
                <a:sym typeface="Wingdings" panose="05000000000000000000" pitchFamily="2" charset="2"/>
              </a:rPr>
              <a:t>collaborative, </a:t>
            </a:r>
            <a:r>
              <a:rPr lang="en-US" sz="2600" dirty="0">
                <a:latin typeface="Arial" panose="020B0604020202020204" pitchFamily="34" charset="0"/>
                <a:cs typeface="Arial" panose="020B0604020202020204" pitchFamily="34" charset="0"/>
                <a:sym typeface="Wingdings" panose="05000000000000000000" pitchFamily="2" charset="2"/>
              </a:rPr>
              <a:t>which has been granted a waiver of consent for more than a decade for &gt;250 ICUs across the United States and &gt;500 ICUs </a:t>
            </a:r>
            <a:r>
              <a:rPr lang="en-US" sz="2600" dirty="0" smtClean="0">
                <a:latin typeface="Arial" panose="020B0604020202020204" pitchFamily="34" charset="0"/>
                <a:cs typeface="Arial" panose="020B0604020202020204" pitchFamily="34" charset="0"/>
                <a:sym typeface="Wingdings" panose="05000000000000000000" pitchFamily="2" charset="2"/>
              </a:rPr>
              <a:t>worldwide.</a:t>
            </a:r>
          </a:p>
          <a:p>
            <a:r>
              <a:rPr lang="en-US" sz="2600" dirty="0" smtClean="0">
                <a:latin typeface="Arial" panose="020B0604020202020204" pitchFamily="34" charset="0"/>
                <a:cs typeface="Arial" panose="020B0604020202020204" pitchFamily="34" charset="0"/>
                <a:sym typeface="Wingdings" panose="05000000000000000000" pitchFamily="2" charset="2"/>
              </a:rPr>
              <a:t>10. Data </a:t>
            </a:r>
            <a:r>
              <a:rPr lang="en-US" sz="2600" dirty="0">
                <a:latin typeface="Arial" panose="020B0604020202020204" pitchFamily="34" charset="0"/>
                <a:cs typeface="Arial" panose="020B0604020202020204" pitchFamily="34" charset="0"/>
                <a:sym typeface="Wingdings" panose="05000000000000000000" pitchFamily="2" charset="2"/>
              </a:rPr>
              <a:t>collected from standard hospital records and there are no study-specific procedures EXCEPT randomization of protein dose.</a:t>
            </a:r>
          </a:p>
          <a:p>
            <a:r>
              <a:rPr lang="en-US" sz="26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11. </a:t>
            </a:r>
            <a:r>
              <a:rPr lang="en-US" sz="2600" b="1" i="1" dirty="0" smtClean="0">
                <a:solidFill>
                  <a:srgbClr val="FF0000"/>
                </a:solidFill>
                <a:latin typeface="Arial" panose="020B0604020202020204" pitchFamily="34" charset="0"/>
                <a:cs typeface="Arial" panose="020B0604020202020204" pitchFamily="34" charset="0"/>
                <a:sym typeface="Wingdings" panose="05000000000000000000" pitchFamily="2" charset="2"/>
              </a:rPr>
              <a:t>Simply </a:t>
            </a:r>
            <a:r>
              <a:rPr lang="en-US" sz="2600" b="1" i="1" dirty="0">
                <a:solidFill>
                  <a:srgbClr val="FF0000"/>
                </a:solidFill>
                <a:latin typeface="Arial" panose="020B0604020202020204" pitchFamily="34" charset="0"/>
                <a:cs typeface="Arial" panose="020B0604020202020204" pitchFamily="34" charset="0"/>
                <a:sym typeface="Wingdings" panose="05000000000000000000" pitchFamily="2" charset="2"/>
              </a:rPr>
              <a:t>adding a randomization function to these patients in which equipoise exists does not increase the risk and is consistent with ‘minimal risk</a:t>
            </a:r>
            <a:r>
              <a:rPr lang="en-US" sz="2600" b="1" i="1"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marL="457200" indent="-457200">
              <a:buFont typeface="Wingdings" panose="05000000000000000000" pitchFamily="2" charset="2"/>
              <a:buChar char="q"/>
            </a:pPr>
            <a:r>
              <a:rPr lang="en-US" sz="26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Other </a:t>
            </a:r>
            <a:r>
              <a:rPr lang="en-US" sz="2600" b="1" dirty="0">
                <a:solidFill>
                  <a:srgbClr val="FF0000"/>
                </a:solidFill>
                <a:latin typeface="Arial" panose="020B0604020202020204" pitchFamily="34" charset="0"/>
                <a:cs typeface="Arial" panose="020B0604020202020204" pitchFamily="34" charset="0"/>
                <a:sym typeface="Wingdings" panose="05000000000000000000" pitchFamily="2" charset="2"/>
              </a:rPr>
              <a:t>registry based and pragmatic trials have been granted waiver </a:t>
            </a:r>
            <a:r>
              <a:rPr lang="en-US" sz="26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of </a:t>
            </a:r>
            <a:r>
              <a:rPr lang="en-US" sz="2600" b="1" dirty="0">
                <a:solidFill>
                  <a:srgbClr val="FF0000"/>
                </a:solidFill>
                <a:latin typeface="Arial" panose="020B0604020202020204" pitchFamily="34" charset="0"/>
                <a:cs typeface="Arial" panose="020B0604020202020204" pitchFamily="34" charset="0"/>
                <a:sym typeface="Wingdings" panose="05000000000000000000" pitchFamily="2" charset="2"/>
              </a:rPr>
              <a:t>informed consent</a:t>
            </a:r>
            <a:r>
              <a:rPr lang="en-US" sz="26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marL="457200" indent="-457200">
              <a:buFont typeface="Wingdings" panose="05000000000000000000" pitchFamily="2" charset="2"/>
              <a:buChar char="q"/>
            </a:pPr>
            <a:r>
              <a:rPr lang="en-US" sz="26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Two US sites (Vanderbilt and University of Pennsylvania) granted ‘waiver of consent’ for EFFORT</a:t>
            </a:r>
            <a:endParaRPr lang="en-US" sz="2600" b="1" dirty="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6" name="Rounded Rectangle 5"/>
          <p:cNvSpPr/>
          <p:nvPr/>
        </p:nvSpPr>
        <p:spPr>
          <a:xfrm>
            <a:off x="3182491" y="120067"/>
            <a:ext cx="5814392" cy="10925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Arial Black" panose="020B0A04020102020204" pitchFamily="34" charset="0"/>
              </a:rPr>
              <a:t>Does EFFORT meet minimal risk?</a:t>
            </a:r>
            <a:endParaRPr lang="en-US" sz="4000" dirty="0">
              <a:solidFill>
                <a:schemeClr val="bg1"/>
              </a:solidFill>
              <a:latin typeface="Arial Black" panose="020B0A04020102020204" pitchFamily="34" charset="0"/>
            </a:endParaRPr>
          </a:p>
        </p:txBody>
      </p:sp>
      <p:pic>
        <p:nvPicPr>
          <p:cNvPr id="7" name="Picture 6" descr="Effort_Logo_Final (0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4136" y="218144"/>
            <a:ext cx="1107171" cy="994430"/>
          </a:xfrm>
          <a:prstGeom prst="rect">
            <a:avLst/>
          </a:prstGeom>
          <a:noFill/>
          <a:ln>
            <a:noFill/>
          </a:ln>
        </p:spPr>
      </p:pic>
      <p:sp>
        <p:nvSpPr>
          <p:cNvPr id="8" name="Oval 7"/>
          <p:cNvSpPr/>
          <p:nvPr/>
        </p:nvSpPr>
        <p:spPr>
          <a:xfrm>
            <a:off x="1709530" y="132448"/>
            <a:ext cx="1306281" cy="11762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Arial Black" panose="020B0A04020102020204" pitchFamily="34" charset="0"/>
              </a:rPr>
              <a:t>1</a:t>
            </a:r>
            <a:endParaRPr lang="en-US" sz="6600" dirty="0">
              <a:latin typeface="Arial Black" panose="020B0A04020102020204" pitchFamily="34" charset="0"/>
            </a:endParaRPr>
          </a:p>
        </p:txBody>
      </p:sp>
    </p:spTree>
    <p:extLst>
      <p:ext uri="{BB962C8B-B14F-4D97-AF65-F5344CB8AC3E}">
        <p14:creationId xmlns:p14="http://schemas.microsoft.com/office/powerpoint/2010/main" val="180958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82491" y="120067"/>
            <a:ext cx="5814392" cy="10925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Arial Black" panose="020B0A04020102020204" pitchFamily="34" charset="0"/>
              </a:rPr>
              <a:t>Does EFFORT meet minimal risk?</a:t>
            </a:r>
            <a:endParaRPr lang="en-US" sz="4000" dirty="0">
              <a:solidFill>
                <a:schemeClr val="bg1"/>
              </a:solidFill>
              <a:latin typeface="Arial Black" panose="020B0A04020102020204" pitchFamily="34" charset="0"/>
            </a:endParaRPr>
          </a:p>
        </p:txBody>
      </p:sp>
      <p:pic>
        <p:nvPicPr>
          <p:cNvPr id="3" name="Picture 2" descr="Effort_Logo_Final (0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4136" y="218144"/>
            <a:ext cx="1107171" cy="994430"/>
          </a:xfrm>
          <a:prstGeom prst="rect">
            <a:avLst/>
          </a:prstGeom>
          <a:noFill/>
          <a:ln>
            <a:noFill/>
          </a:ln>
        </p:spPr>
      </p:pic>
      <p:sp>
        <p:nvSpPr>
          <p:cNvPr id="4" name="Oval 3"/>
          <p:cNvSpPr/>
          <p:nvPr/>
        </p:nvSpPr>
        <p:spPr>
          <a:xfrm>
            <a:off x="1709530" y="132448"/>
            <a:ext cx="1306281" cy="11762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Arial Black" panose="020B0A04020102020204" pitchFamily="34" charset="0"/>
              </a:rPr>
              <a:t>1</a:t>
            </a:r>
            <a:endParaRPr lang="en-US" sz="6600" dirty="0">
              <a:latin typeface="Arial Black" panose="020B0A04020102020204" pitchFamily="34" charset="0"/>
            </a:endParaRPr>
          </a:p>
        </p:txBody>
      </p:sp>
      <p:sp>
        <p:nvSpPr>
          <p:cNvPr id="5" name="Rectangle 4"/>
          <p:cNvSpPr/>
          <p:nvPr/>
        </p:nvSpPr>
        <p:spPr>
          <a:xfrm>
            <a:off x="1299614" y="1450449"/>
            <a:ext cx="9436691" cy="954107"/>
          </a:xfrm>
          <a:prstGeom prst="rect">
            <a:avLst/>
          </a:prstGeom>
        </p:spPr>
        <p:txBody>
          <a:bodyPr wrap="square">
            <a:spAutoFit/>
          </a:bodyPr>
          <a:lstStyle/>
          <a:p>
            <a:r>
              <a:rPr lang="en-US" sz="2800" dirty="0" smtClean="0">
                <a:solidFill>
                  <a:srgbClr val="000000"/>
                </a:solidFill>
                <a:latin typeface="Arial" panose="020B0604020202020204" pitchFamily="34" charset="0"/>
                <a:cs typeface="Arial" panose="020B0604020202020204" pitchFamily="34" charset="0"/>
              </a:rPr>
              <a:t>…</a:t>
            </a:r>
            <a:r>
              <a:rPr lang="en-US" sz="2800" u="sng" dirty="0" smtClean="0">
                <a:solidFill>
                  <a:srgbClr val="000000"/>
                </a:solidFill>
                <a:latin typeface="Arial" panose="020B0604020202020204" pitchFamily="34" charset="0"/>
                <a:cs typeface="Arial" panose="020B0604020202020204" pitchFamily="34" charset="0"/>
              </a:rPr>
              <a:t>encountered </a:t>
            </a:r>
            <a:r>
              <a:rPr lang="en-US" sz="2800" u="sng" dirty="0">
                <a:solidFill>
                  <a:srgbClr val="000000"/>
                </a:solidFill>
                <a:latin typeface="Arial" panose="020B0604020202020204" pitchFamily="34" charset="0"/>
                <a:cs typeface="Arial" panose="020B0604020202020204" pitchFamily="34" charset="0"/>
              </a:rPr>
              <a:t>in daily life </a:t>
            </a:r>
            <a:r>
              <a:rPr lang="en-US" sz="2800" dirty="0">
                <a:solidFill>
                  <a:srgbClr val="000000"/>
                </a:solidFill>
                <a:latin typeface="Arial" panose="020B0604020202020204" pitchFamily="34" charset="0"/>
                <a:cs typeface="Arial" panose="020B0604020202020204" pitchFamily="34" charset="0"/>
              </a:rPr>
              <a:t>or during the performance of routine physical or psychological examinations or tests"</a:t>
            </a:r>
            <a:endParaRPr lang="en-US" sz="2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7517" y="3145617"/>
            <a:ext cx="3815466" cy="188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 y="2927865"/>
            <a:ext cx="7803932" cy="2677656"/>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Recommended protein to maintain net neural nitrogen balance is 0.6 to 0.9 g/kg/d in healthy humans</a:t>
            </a:r>
          </a:p>
          <a:p>
            <a:pPr algn="just"/>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People on a Western diet consume up to 4 g/kg/d (3 g/kg/day from food and 1 g/kg/day from supplements), totaling 320 g/day </a:t>
            </a:r>
            <a:r>
              <a:rPr lang="en-US" sz="2400" u="sng" dirty="0" smtClean="0">
                <a:latin typeface="Arial" panose="020B0604020202020204" pitchFamily="34" charset="0"/>
                <a:cs typeface="Arial" panose="020B0604020202020204" pitchFamily="34" charset="0"/>
              </a:rPr>
              <a:t>WITHOUT </a:t>
            </a:r>
            <a:r>
              <a:rPr lang="en-US" sz="2400" dirty="0" smtClean="0">
                <a:latin typeface="Arial" panose="020B0604020202020204" pitchFamily="34" charset="0"/>
                <a:cs typeface="Arial" panose="020B0604020202020204" pitchFamily="34" charset="0"/>
              </a:rPr>
              <a:t>adverse consequences reported.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40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ffort_Logo_Final (0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2371" y="524726"/>
            <a:ext cx="1107171" cy="994430"/>
          </a:xfrm>
          <a:prstGeom prst="rect">
            <a:avLst/>
          </a:prstGeom>
          <a:noFill/>
          <a:ln>
            <a:noFill/>
          </a:ln>
        </p:spPr>
      </p:pic>
      <p:sp>
        <p:nvSpPr>
          <p:cNvPr id="5" name="Oval 4"/>
          <p:cNvSpPr/>
          <p:nvPr/>
        </p:nvSpPr>
        <p:spPr>
          <a:xfrm>
            <a:off x="1709530" y="440557"/>
            <a:ext cx="1306281" cy="11762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Arial Black" panose="020B0A04020102020204" pitchFamily="34" charset="0"/>
              </a:rPr>
              <a:t>2</a:t>
            </a:r>
          </a:p>
        </p:txBody>
      </p:sp>
      <p:sp>
        <p:nvSpPr>
          <p:cNvPr id="6" name="Rounded Rectangle 5"/>
          <p:cNvSpPr/>
          <p:nvPr/>
        </p:nvSpPr>
        <p:spPr>
          <a:xfrm>
            <a:off x="3250095" y="168952"/>
            <a:ext cx="5874039" cy="171946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Arial Black" panose="020B0A04020102020204" pitchFamily="34" charset="0"/>
              </a:rPr>
              <a:t>Does EFFORT reduce the involuntariness of current practice?</a:t>
            </a:r>
            <a:endParaRPr lang="en-US" sz="3600" dirty="0">
              <a:solidFill>
                <a:schemeClr val="bg1"/>
              </a:solidFill>
              <a:latin typeface="Arial Black" panose="020B0A04020102020204" pitchFamily="34" charset="0"/>
            </a:endParaRPr>
          </a:p>
        </p:txBody>
      </p:sp>
      <p:sp>
        <p:nvSpPr>
          <p:cNvPr id="7" name="TextBox 6"/>
          <p:cNvSpPr txBox="1"/>
          <p:nvPr/>
        </p:nvSpPr>
        <p:spPr>
          <a:xfrm>
            <a:off x="238539" y="2812762"/>
            <a:ext cx="11817626" cy="2677656"/>
          </a:xfrm>
          <a:prstGeom prst="rect">
            <a:avLst/>
          </a:prstGeom>
          <a:noFill/>
        </p:spPr>
        <p:txBody>
          <a:bodyPr wrap="square" rtlCol="0">
            <a:spAutoFit/>
          </a:bodyPr>
          <a:lstStyle/>
          <a:p>
            <a:r>
              <a:rPr lang="en-US" sz="2400" b="1" dirty="0">
                <a:latin typeface="Arial Black" panose="020B0A04020102020204" pitchFamily="34" charset="0"/>
                <a:cs typeface="Arial" panose="020B0604020202020204" pitchFamily="34" charset="0"/>
                <a:sym typeface="Wingdings" panose="05000000000000000000" pitchFamily="2" charset="2"/>
              </a:rPr>
              <a:t>Misconception</a:t>
            </a:r>
            <a:r>
              <a:rPr lang="en-US" sz="2400" dirty="0">
                <a:latin typeface="Arial Black" panose="020B0A04020102020204" pitchFamily="34" charset="0"/>
                <a:cs typeface="Arial" panose="020B0604020202020204" pitchFamily="34" charset="0"/>
                <a:sym typeface="Wingdings" panose="05000000000000000000" pitchFamily="2" charset="2"/>
              </a:rPr>
              <a:t>: </a:t>
            </a:r>
            <a:r>
              <a:rPr lang="en-US" sz="2400" dirty="0" smtClean="0">
                <a:latin typeface="Arial" panose="020B0604020202020204" pitchFamily="34" charset="0"/>
                <a:cs typeface="Arial" panose="020B0604020202020204" pitchFamily="34" charset="0"/>
                <a:sym typeface="Wingdings" panose="05000000000000000000" pitchFamily="2" charset="2"/>
              </a:rPr>
              <a:t>A focus on protecting voluntariness for ‘standard of care’ trials</a:t>
            </a:r>
          </a:p>
          <a:p>
            <a:endParaRPr lang="en-US"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Currently, patients and their families </a:t>
            </a:r>
            <a:r>
              <a:rPr lang="en-US" sz="2400" i="1" dirty="0" smtClean="0">
                <a:latin typeface="Arial" panose="020B0604020202020204" pitchFamily="34" charset="0"/>
                <a:cs typeface="Arial" panose="020B0604020202020204" pitchFamily="34" charset="0"/>
              </a:rPr>
              <a:t>are not consulted</a:t>
            </a:r>
            <a:r>
              <a:rPr lang="en-US" sz="2400" dirty="0" smtClean="0">
                <a:latin typeface="Arial" panose="020B0604020202020204" pitchFamily="34" charset="0"/>
                <a:cs typeface="Arial" panose="020B0604020202020204" pitchFamily="34" charset="0"/>
              </a:rPr>
              <a:t> on their protein prescription </a:t>
            </a:r>
            <a:r>
              <a:rPr lang="en-US" sz="2400" dirty="0" smtClean="0">
                <a:latin typeface="Arial" panose="020B0604020202020204" pitchFamily="34" charset="0"/>
                <a:cs typeface="Arial" panose="020B0604020202020204" pitchFamily="34" charset="0"/>
                <a:sym typeface="Wingdings" panose="05000000000000000000" pitchFamily="2" charset="2"/>
              </a:rPr>
              <a:t> unlikely anyone would insist that patient A or B provide consent for protein doses X or Y.</a:t>
            </a:r>
            <a:endParaRPr lang="en-US" sz="2400" dirty="0">
              <a:latin typeface="Arial" panose="020B0604020202020204" pitchFamily="34" charset="0"/>
              <a:cs typeface="Arial" panose="020B0604020202020204" pitchFamily="34" charset="0"/>
              <a:sym typeface="Wingdings" panose="05000000000000000000" pitchFamily="2" charset="2"/>
            </a:endParaRPr>
          </a:p>
          <a:p>
            <a:pPr marL="457200" indent="-457200">
              <a:buFont typeface="Wingdings" panose="05000000000000000000" pitchFamily="2" charset="2"/>
              <a:buChar char="q"/>
            </a:pPr>
            <a:r>
              <a:rPr lang="en-US" sz="2400" dirty="0" smtClean="0">
                <a:latin typeface="Arial" panose="020B0604020202020204" pitchFamily="34" charset="0"/>
                <a:cs typeface="Arial" panose="020B0604020202020204" pitchFamily="34" charset="0"/>
                <a:sym typeface="Wingdings" panose="05000000000000000000" pitchFamily="2" charset="2"/>
              </a:rPr>
              <a:t>Deploying standard of care randomization </a:t>
            </a:r>
            <a:r>
              <a:rPr lang="en-US" sz="2400" i="1" dirty="0" smtClean="0">
                <a:latin typeface="Arial" panose="020B0604020202020204" pitchFamily="34" charset="0"/>
                <a:cs typeface="Arial" panose="020B0604020202020204" pitchFamily="34" charset="0"/>
                <a:sym typeface="Wingdings" panose="05000000000000000000" pitchFamily="2" charset="2"/>
              </a:rPr>
              <a:t>does not increase the involuntariness </a:t>
            </a:r>
            <a:r>
              <a:rPr lang="en-US" sz="2400" dirty="0" smtClean="0">
                <a:latin typeface="Arial" panose="020B0604020202020204" pitchFamily="34" charset="0"/>
                <a:cs typeface="Arial" panose="020B0604020202020204" pitchFamily="34" charset="0"/>
                <a:sym typeface="Wingdings" panose="05000000000000000000" pitchFamily="2" charset="2"/>
              </a:rPr>
              <a:t>beyond what was already acceptable.</a:t>
            </a:r>
            <a:r>
              <a:rPr lang="en-US" sz="2400" dirty="0">
                <a:latin typeface="Arial" panose="020B0604020202020204" pitchFamily="34" charset="0"/>
                <a:cs typeface="Arial" panose="020B0604020202020204" pitchFamily="34" charset="0"/>
                <a:sym typeface="Wingdings" panose="05000000000000000000" pitchFamily="2" charset="2"/>
              </a:rPr>
              <a:t>	</a:t>
            </a:r>
          </a:p>
        </p:txBody>
      </p:sp>
      <p:sp>
        <p:nvSpPr>
          <p:cNvPr id="8" name="TextBox 7"/>
          <p:cNvSpPr txBox="1"/>
          <p:nvPr/>
        </p:nvSpPr>
        <p:spPr>
          <a:xfrm>
            <a:off x="4333461" y="6490250"/>
            <a:ext cx="3468757" cy="377687"/>
          </a:xfrm>
          <a:prstGeom prst="rect">
            <a:avLst/>
          </a:prstGeom>
          <a:noFill/>
        </p:spPr>
        <p:txBody>
          <a:bodyPr wrap="square" rtlCol="0">
            <a:spAutoFit/>
          </a:bodyPr>
          <a:lstStyle/>
          <a:p>
            <a:r>
              <a:rPr lang="en-US" dirty="0" smtClean="0"/>
              <a:t>Asch DA. NEJM 2017;377:1412-13</a:t>
            </a:r>
            <a:endParaRPr lang="en-US" dirty="0"/>
          </a:p>
        </p:txBody>
      </p:sp>
    </p:spTree>
    <p:extLst>
      <p:ext uri="{BB962C8B-B14F-4D97-AF65-F5344CB8AC3E}">
        <p14:creationId xmlns:p14="http://schemas.microsoft.com/office/powerpoint/2010/main" val="383052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ort_Logo_Final (00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494" y="1576281"/>
            <a:ext cx="3939829" cy="4178476"/>
          </a:xfrm>
          <a:prstGeom prst="rect">
            <a:avLst/>
          </a:prstGeom>
          <a:noFill/>
          <a:ln>
            <a:noFill/>
          </a:ln>
        </p:spPr>
      </p:pic>
      <p:sp>
        <p:nvSpPr>
          <p:cNvPr id="4" name="Rounded Rectangle 3"/>
          <p:cNvSpPr/>
          <p:nvPr/>
        </p:nvSpPr>
        <p:spPr>
          <a:xfrm>
            <a:off x="2264898" y="2688543"/>
            <a:ext cx="7638757" cy="130828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CURRENT STATE OF CRITICAL CARE NUTRITION AND PROTEIN DOSE</a:t>
            </a:r>
          </a:p>
        </p:txBody>
      </p:sp>
    </p:spTree>
    <p:extLst>
      <p:ext uri="{BB962C8B-B14F-4D97-AF65-F5344CB8AC3E}">
        <p14:creationId xmlns:p14="http://schemas.microsoft.com/office/powerpoint/2010/main" val="117147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237" y="2160606"/>
            <a:ext cx="11668538" cy="3816429"/>
          </a:xfrm>
          <a:prstGeom prst="rect">
            <a:avLst/>
          </a:prstGeom>
        </p:spPr>
        <p:txBody>
          <a:bodyPr wrap="square">
            <a:spAutoFit/>
          </a:bodyPr>
          <a:lstStyle/>
          <a:p>
            <a:r>
              <a:rPr lang="en-US" sz="2200" b="1" dirty="0">
                <a:latin typeface="Arial Black" panose="020B0A04020102020204" pitchFamily="34" charset="0"/>
                <a:cs typeface="Arial" panose="020B0604020202020204" pitchFamily="34" charset="0"/>
                <a:sym typeface="Wingdings" panose="05000000000000000000" pitchFamily="2" charset="2"/>
              </a:rPr>
              <a:t>Misconception</a:t>
            </a:r>
            <a:r>
              <a:rPr lang="en-US" sz="2200" dirty="0">
                <a:latin typeface="Arial Black" panose="020B0A04020102020204" pitchFamily="34" charset="0"/>
                <a:cs typeface="Arial" panose="020B0604020202020204" pitchFamily="34" charset="0"/>
                <a:sym typeface="Wingdings" panose="05000000000000000000" pitchFamily="2" charset="2"/>
              </a:rPr>
              <a:t>: </a:t>
            </a:r>
            <a:r>
              <a:rPr lang="en-US" sz="2200" dirty="0">
                <a:latin typeface="Arial" panose="020B0604020202020204" pitchFamily="34" charset="0"/>
                <a:cs typeface="Arial" panose="020B0604020202020204" pitchFamily="34" charset="0"/>
                <a:sym typeface="Wingdings" panose="05000000000000000000" pitchFamily="2" charset="2"/>
              </a:rPr>
              <a:t>Equating the ease or courtesy of requesting consent with the need or appropriateness of doing so</a:t>
            </a:r>
            <a:r>
              <a:rPr lang="en-US" sz="2200" dirty="0" smtClean="0">
                <a:latin typeface="Arial" panose="020B0604020202020204" pitchFamily="34" charset="0"/>
                <a:cs typeface="Arial" panose="020B0604020202020204" pitchFamily="34" charset="0"/>
                <a:sym typeface="Wingdings" panose="05000000000000000000" pitchFamily="2" charset="2"/>
              </a:rPr>
              <a:t>.</a:t>
            </a:r>
          </a:p>
          <a:p>
            <a:endParaRPr lang="en-US" sz="22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q"/>
            </a:pPr>
            <a:r>
              <a:rPr lang="en-US" sz="2200" dirty="0" smtClean="0">
                <a:latin typeface="Arial" panose="020B0604020202020204" pitchFamily="34" charset="0"/>
                <a:cs typeface="Arial" panose="020B0604020202020204" pitchFamily="34" charset="0"/>
                <a:sym typeface="Wingdings" panose="05000000000000000000" pitchFamily="2" charset="2"/>
              </a:rPr>
              <a:t> Success in achieving behaviors might come more easily to the people (in this case, clinicians) who are motivated to obtain consent to a trial.</a:t>
            </a:r>
          </a:p>
          <a:p>
            <a:pPr marL="285750" indent="-285750">
              <a:buFont typeface="Wingdings" panose="05000000000000000000" pitchFamily="2" charset="2"/>
              <a:buChar char="q"/>
            </a:pPr>
            <a:r>
              <a:rPr lang="en-US" sz="2200" dirty="0">
                <a:latin typeface="Arial" panose="020B0604020202020204" pitchFamily="34" charset="0"/>
                <a:cs typeface="Arial" panose="020B0604020202020204" pitchFamily="34" charset="0"/>
                <a:sym typeface="Wingdings" panose="05000000000000000000" pitchFamily="2" charset="2"/>
              </a:rPr>
              <a:t> </a:t>
            </a:r>
            <a:r>
              <a:rPr lang="en-US" sz="2200" dirty="0" smtClean="0">
                <a:latin typeface="Arial" panose="020B0604020202020204" pitchFamily="34" charset="0"/>
                <a:cs typeface="Arial" panose="020B0604020202020204" pitchFamily="34" charset="0"/>
                <a:sym typeface="Wingdings" panose="05000000000000000000" pitchFamily="2" charset="2"/>
              </a:rPr>
              <a:t>Consent requirements can make low-risk trials LESS rather than more ethical if the bias they create undermines the trial’s value.</a:t>
            </a:r>
            <a:endParaRPr lang="en-US" sz="22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q"/>
            </a:pPr>
            <a:r>
              <a:rPr lang="en-US" sz="2200" dirty="0" smtClean="0">
                <a:latin typeface="Arial" panose="020B0604020202020204" pitchFamily="34" charset="0"/>
                <a:cs typeface="Arial" panose="020B0604020202020204" pitchFamily="34" charset="0"/>
                <a:sym typeface="Wingdings" panose="05000000000000000000" pitchFamily="2" charset="2"/>
              </a:rPr>
              <a:t> The test or practicability is not whether investigators can logically confront patients to request their consent, but whether they can do so while preserving the trial’s validity</a:t>
            </a:r>
            <a:r>
              <a:rPr lang="en-US" sz="2200" smtClean="0">
                <a:latin typeface="Arial" panose="020B0604020202020204" pitchFamily="34" charset="0"/>
                <a:cs typeface="Arial" panose="020B0604020202020204" pitchFamily="34" charset="0"/>
                <a:sym typeface="Wingdings" panose="05000000000000000000" pitchFamily="2" charset="2"/>
              </a:rPr>
              <a:t>.  </a:t>
            </a:r>
            <a:endParaRPr lang="en-US" sz="2200" dirty="0" smtClean="0">
              <a:latin typeface="Arial" panose="020B0604020202020204" pitchFamily="34" charset="0"/>
              <a:cs typeface="Arial" panose="020B0604020202020204" pitchFamily="34" charset="0"/>
              <a:sym typeface="Wingdings" panose="05000000000000000000" pitchFamily="2" charset="2"/>
            </a:endParaRPr>
          </a:p>
          <a:p>
            <a:r>
              <a:rPr lang="en-US" sz="2200" dirty="0" smtClean="0">
                <a:latin typeface="Arial" panose="020B0604020202020204" pitchFamily="34" charset="0"/>
                <a:cs typeface="Arial" panose="020B0604020202020204" pitchFamily="34" charset="0"/>
                <a:sym typeface="Wingdings" panose="05000000000000000000" pitchFamily="2" charset="2"/>
              </a:rPr>
              <a:t>	For a ‘real practice’ pragmatic study such as EFFORT  high risk of limiting 	generalizability if consent is required</a:t>
            </a:r>
            <a:endParaRPr lang="en-US" sz="2200" dirty="0">
              <a:latin typeface="Arial" panose="020B0604020202020204" pitchFamily="34" charset="0"/>
              <a:cs typeface="Arial" panose="020B0604020202020204" pitchFamily="34" charset="0"/>
              <a:sym typeface="Wingdings" panose="05000000000000000000" pitchFamily="2" charset="2"/>
            </a:endParaRPr>
          </a:p>
        </p:txBody>
      </p:sp>
      <p:sp>
        <p:nvSpPr>
          <p:cNvPr id="5" name="TextBox 4"/>
          <p:cNvSpPr txBox="1"/>
          <p:nvPr/>
        </p:nvSpPr>
        <p:spPr>
          <a:xfrm>
            <a:off x="4333461" y="6490250"/>
            <a:ext cx="3468757" cy="377687"/>
          </a:xfrm>
          <a:prstGeom prst="rect">
            <a:avLst/>
          </a:prstGeom>
          <a:noFill/>
        </p:spPr>
        <p:txBody>
          <a:bodyPr wrap="square" rtlCol="0">
            <a:spAutoFit/>
          </a:bodyPr>
          <a:lstStyle/>
          <a:p>
            <a:r>
              <a:rPr lang="en-US" dirty="0" smtClean="0"/>
              <a:t>Asch DA. NEJM 2017;377:1412-13</a:t>
            </a:r>
            <a:endParaRPr lang="en-US" dirty="0"/>
          </a:p>
        </p:txBody>
      </p:sp>
      <p:pic>
        <p:nvPicPr>
          <p:cNvPr id="6" name="Picture 5" descr="Effort_Logo_Final (0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2371" y="425336"/>
            <a:ext cx="1107171" cy="994430"/>
          </a:xfrm>
          <a:prstGeom prst="rect">
            <a:avLst/>
          </a:prstGeom>
          <a:noFill/>
          <a:ln>
            <a:noFill/>
          </a:ln>
        </p:spPr>
      </p:pic>
      <p:sp>
        <p:nvSpPr>
          <p:cNvPr id="7" name="Oval 6"/>
          <p:cNvSpPr/>
          <p:nvPr/>
        </p:nvSpPr>
        <p:spPr>
          <a:xfrm>
            <a:off x="1709530" y="341167"/>
            <a:ext cx="1306281" cy="11762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Arial Black" panose="020B0A04020102020204" pitchFamily="34" charset="0"/>
              </a:rPr>
              <a:t>2</a:t>
            </a:r>
          </a:p>
        </p:txBody>
      </p:sp>
      <p:sp>
        <p:nvSpPr>
          <p:cNvPr id="8" name="Rounded Rectangle 7"/>
          <p:cNvSpPr/>
          <p:nvPr/>
        </p:nvSpPr>
        <p:spPr>
          <a:xfrm>
            <a:off x="3250095" y="69562"/>
            <a:ext cx="5874039" cy="171946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Arial Black" panose="020B0A04020102020204" pitchFamily="34" charset="0"/>
              </a:rPr>
              <a:t>Does EFFORT reduce the involuntariness of current practice?</a:t>
            </a:r>
            <a:endParaRPr lang="en-US" sz="3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5596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ort_Logo_Final (0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2371" y="524726"/>
            <a:ext cx="1107171" cy="994430"/>
          </a:xfrm>
          <a:prstGeom prst="rect">
            <a:avLst/>
          </a:prstGeom>
          <a:noFill/>
          <a:ln>
            <a:noFill/>
          </a:ln>
        </p:spPr>
      </p:pic>
      <p:sp>
        <p:nvSpPr>
          <p:cNvPr id="4" name="Oval 3"/>
          <p:cNvSpPr/>
          <p:nvPr/>
        </p:nvSpPr>
        <p:spPr>
          <a:xfrm>
            <a:off x="1709530" y="440557"/>
            <a:ext cx="1306281" cy="11762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Arial Black" panose="020B0A04020102020204" pitchFamily="34" charset="0"/>
              </a:rPr>
              <a:t>3</a:t>
            </a:r>
            <a:endParaRPr lang="en-US" sz="6600" dirty="0">
              <a:latin typeface="Arial Black" panose="020B0A04020102020204" pitchFamily="34" charset="0"/>
            </a:endParaRPr>
          </a:p>
        </p:txBody>
      </p:sp>
      <p:sp>
        <p:nvSpPr>
          <p:cNvPr id="5" name="Rounded Rectangle 4"/>
          <p:cNvSpPr/>
          <p:nvPr/>
        </p:nvSpPr>
        <p:spPr>
          <a:xfrm>
            <a:off x="3250095" y="168952"/>
            <a:ext cx="5874039" cy="171946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Arial Black" panose="020B0A04020102020204" pitchFamily="34" charset="0"/>
              </a:rPr>
              <a:t>EFFORT could not be practicably carried out without a waiver.</a:t>
            </a:r>
            <a:endParaRPr lang="en-US" sz="3600" dirty="0">
              <a:solidFill>
                <a:schemeClr val="bg1"/>
              </a:solidFill>
              <a:latin typeface="Arial Black" panose="020B0A04020102020204" pitchFamily="34" charset="0"/>
            </a:endParaRPr>
          </a:p>
        </p:txBody>
      </p:sp>
      <p:sp>
        <p:nvSpPr>
          <p:cNvPr id="6" name="TextBox 5"/>
          <p:cNvSpPr txBox="1"/>
          <p:nvPr/>
        </p:nvSpPr>
        <p:spPr>
          <a:xfrm>
            <a:off x="278295" y="2170042"/>
            <a:ext cx="11628784" cy="4154984"/>
          </a:xfrm>
          <a:prstGeom prst="rect">
            <a:avLst/>
          </a:prstGeom>
          <a:noFill/>
        </p:spPr>
        <p:txBody>
          <a:bodyPr wrap="square" rtlCol="0">
            <a:spAutoFit/>
          </a:bodyPr>
          <a:lstStyle/>
          <a:p>
            <a:pPr marL="342900" indent="-342900">
              <a:buAutoNum type="arabicPeriod"/>
            </a:pPr>
            <a:r>
              <a:rPr lang="en-US" sz="2400" dirty="0" smtClean="0">
                <a:latin typeface="Arial" panose="020B0604020202020204" pitchFamily="34" charset="0"/>
                <a:cs typeface="Arial" panose="020B0604020202020204" pitchFamily="34" charset="0"/>
              </a:rPr>
              <a:t>Integrated consent is the ‘alternative’ to the ‘learning health model.’  </a:t>
            </a:r>
          </a:p>
          <a:p>
            <a:pPr marL="342900" indent="-342900">
              <a:buAutoNum type="arabicPeriod"/>
            </a:pPr>
            <a:r>
              <a:rPr lang="en-US" sz="2400" dirty="0" smtClean="0">
                <a:latin typeface="Arial" panose="020B0604020202020204" pitchFamily="34" charset="0"/>
                <a:cs typeface="Arial" panose="020B0604020202020204" pitchFamily="34" charset="0"/>
              </a:rPr>
              <a:t>Integrated consent model is not practicable in the mechanically ventilated critically ill patient, often sedated and unconscious </a:t>
            </a:r>
            <a:r>
              <a:rPr lang="en-US" sz="2400" dirty="0" smtClean="0">
                <a:latin typeface="Arial" panose="020B0604020202020204" pitchFamily="34" charset="0"/>
                <a:cs typeface="Arial" panose="020B0604020202020204" pitchFamily="34" charset="0"/>
                <a:sym typeface="Wingdings" panose="05000000000000000000" pitchFamily="2" charset="2"/>
              </a:rPr>
              <a:t> requires verbal conversations at the point of decision making.</a:t>
            </a:r>
          </a:p>
          <a:p>
            <a:pPr marL="914400" lvl="1" indent="-457200">
              <a:buFont typeface="Wingdings" panose="05000000000000000000" pitchFamily="2" charset="2"/>
              <a:buChar char="q"/>
            </a:pPr>
            <a:r>
              <a:rPr lang="en-US" sz="2400" u="sng" dirty="0" smtClean="0">
                <a:latin typeface="Arial" panose="020B0604020202020204" pitchFamily="34" charset="0"/>
                <a:cs typeface="Arial" panose="020B0604020202020204" pitchFamily="34" charset="0"/>
                <a:sym typeface="Wingdings" panose="05000000000000000000" pitchFamily="2" charset="2"/>
              </a:rPr>
              <a:t>Impracticable</a:t>
            </a:r>
            <a:r>
              <a:rPr lang="en-US" sz="2400" dirty="0" smtClean="0">
                <a:latin typeface="Arial" panose="020B0604020202020204" pitchFamily="34" charset="0"/>
                <a:cs typeface="Arial" panose="020B0604020202020204" pitchFamily="34" charset="0"/>
                <a:sym typeface="Wingdings" panose="05000000000000000000" pitchFamily="2" charset="2"/>
              </a:rPr>
              <a:t> because initiating protein is time-sensitive.</a:t>
            </a:r>
          </a:p>
          <a:p>
            <a:pPr marL="914400" lvl="1" indent="-457200">
              <a:buFont typeface="Wingdings" panose="05000000000000000000" pitchFamily="2" charset="2"/>
              <a:buChar char="q"/>
            </a:pPr>
            <a:r>
              <a:rPr lang="en-US" sz="2400" u="sng" dirty="0" smtClean="0">
                <a:latin typeface="Arial" panose="020B0604020202020204" pitchFamily="34" charset="0"/>
                <a:cs typeface="Arial" panose="020B0604020202020204" pitchFamily="34" charset="0"/>
                <a:sym typeface="Wingdings" panose="05000000000000000000" pitchFamily="2" charset="2"/>
              </a:rPr>
              <a:t>Impracticable</a:t>
            </a:r>
            <a:r>
              <a:rPr lang="en-US" sz="2400" dirty="0" smtClean="0">
                <a:latin typeface="Arial" panose="020B0604020202020204" pitchFamily="34" charset="0"/>
                <a:cs typeface="Arial" panose="020B0604020202020204" pitchFamily="34" charset="0"/>
                <a:sym typeface="Wingdings" panose="05000000000000000000" pitchFamily="2" charset="2"/>
              </a:rPr>
              <a:t> because protein dose (wide standard of care) is not discussed with patient or family.</a:t>
            </a:r>
          </a:p>
          <a:p>
            <a:pPr lvl="1" indent="-457200"/>
            <a:r>
              <a:rPr lang="en-US" sz="2400" dirty="0" smtClean="0">
                <a:latin typeface="Arial" panose="020B0604020202020204" pitchFamily="34" charset="0"/>
                <a:cs typeface="Arial" panose="020B0604020202020204" pitchFamily="34" charset="0"/>
                <a:sym typeface="Wingdings" panose="05000000000000000000" pitchFamily="2" charset="2"/>
              </a:rPr>
              <a:t>3.	No funding is available for this registry based volunteer-driven trial.</a:t>
            </a:r>
          </a:p>
          <a:p>
            <a:pPr marL="914400" lvl="1" indent="-457200">
              <a:buFont typeface="Wingdings" panose="05000000000000000000" pitchFamily="2" charset="2"/>
              <a:buChar char="q"/>
            </a:pPr>
            <a:r>
              <a:rPr lang="en-US" sz="2400" u="sng" dirty="0" smtClean="0">
                <a:latin typeface="Arial" panose="020B0604020202020204" pitchFamily="34" charset="0"/>
                <a:cs typeface="Arial" panose="020B0604020202020204" pitchFamily="34" charset="0"/>
                <a:sym typeface="Wingdings" panose="05000000000000000000" pitchFamily="2" charset="2"/>
              </a:rPr>
              <a:t>Impracticable </a:t>
            </a:r>
            <a:r>
              <a:rPr lang="en-US" sz="2400" dirty="0" smtClean="0">
                <a:latin typeface="Arial" panose="020B0604020202020204" pitchFamily="34" charset="0"/>
                <a:cs typeface="Arial" panose="020B0604020202020204" pitchFamily="34" charset="0"/>
                <a:sym typeface="Wingdings" panose="05000000000000000000" pitchFamily="2" charset="2"/>
              </a:rPr>
              <a:t>because the trial will rely on motivated clinicians to obtain informed consent and can lead to a selection bias, severely limiting generalizability of the trial.</a:t>
            </a:r>
          </a:p>
        </p:txBody>
      </p:sp>
      <p:sp>
        <p:nvSpPr>
          <p:cNvPr id="7" name="TextBox 6"/>
          <p:cNvSpPr txBox="1"/>
          <p:nvPr/>
        </p:nvSpPr>
        <p:spPr>
          <a:xfrm>
            <a:off x="4333461" y="6480311"/>
            <a:ext cx="3468757" cy="377687"/>
          </a:xfrm>
          <a:prstGeom prst="rect">
            <a:avLst/>
          </a:prstGeom>
          <a:noFill/>
        </p:spPr>
        <p:txBody>
          <a:bodyPr wrap="square" rtlCol="0">
            <a:spAutoFit/>
          </a:bodyPr>
          <a:lstStyle/>
          <a:p>
            <a:r>
              <a:rPr lang="en-US" dirty="0" smtClean="0"/>
              <a:t>Asch DA. NEJM 2017;377:1412-13</a:t>
            </a:r>
            <a:endParaRPr lang="en-US" dirty="0"/>
          </a:p>
        </p:txBody>
      </p:sp>
    </p:spTree>
    <p:extLst>
      <p:ext uri="{BB962C8B-B14F-4D97-AF65-F5344CB8AC3E}">
        <p14:creationId xmlns:p14="http://schemas.microsoft.com/office/powerpoint/2010/main" val="54057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421" y="804471"/>
            <a:ext cx="11824138" cy="5909310"/>
          </a:xfrm>
          <a:prstGeom prst="rect">
            <a:avLst/>
          </a:prstGeom>
        </p:spPr>
        <p:txBody>
          <a:bodyPr wrap="square">
            <a:spAutoFit/>
          </a:bodyPr>
          <a:lstStyle/>
          <a:p>
            <a:pPr algn="just"/>
            <a:r>
              <a:rPr lang="en-US" sz="2100" dirty="0">
                <a:solidFill>
                  <a:srgbClr val="212121"/>
                </a:solidFill>
                <a:latin typeface="Arial" panose="020B0604020202020204" pitchFamily="34" charset="0"/>
                <a:cs typeface="Arial" panose="020B0604020202020204" pitchFamily="34" charset="0"/>
              </a:rPr>
              <a:t>Minimal risk applies to the </a:t>
            </a:r>
            <a:r>
              <a:rPr lang="en-US" sz="2100" dirty="0" smtClean="0">
                <a:solidFill>
                  <a:srgbClr val="212121"/>
                </a:solidFill>
                <a:latin typeface="Arial" panose="020B0604020202020204" pitchFamily="34" charset="0"/>
                <a:cs typeface="Arial" panose="020B0604020202020204" pitchFamily="34" charset="0"/>
              </a:rPr>
              <a:t>research and its processes.</a:t>
            </a:r>
          </a:p>
          <a:p>
            <a:pPr algn="just"/>
            <a:endParaRPr lang="en-US" sz="2100" i="0" dirty="0" smtClean="0">
              <a:solidFill>
                <a:srgbClr val="212121"/>
              </a:solidFill>
              <a:effectLst/>
              <a:latin typeface="Arial" panose="020B0604020202020204" pitchFamily="34" charset="0"/>
              <a:cs typeface="Arial" panose="020B0604020202020204" pitchFamily="34" charset="0"/>
            </a:endParaRPr>
          </a:p>
          <a:p>
            <a:pPr algn="just"/>
            <a:r>
              <a:rPr lang="en-US" sz="2100" dirty="0">
                <a:solidFill>
                  <a:srgbClr val="212121"/>
                </a:solidFill>
                <a:latin typeface="Arial" panose="020B0604020202020204" pitchFamily="34" charset="0"/>
                <a:cs typeface="Arial" panose="020B0604020202020204" pitchFamily="34" charset="0"/>
              </a:rPr>
              <a:t>An optimal protein dose in critically ill patients has not been </a:t>
            </a:r>
            <a:r>
              <a:rPr lang="en-US" sz="2100" dirty="0" smtClean="0">
                <a:solidFill>
                  <a:srgbClr val="212121"/>
                </a:solidFill>
                <a:latin typeface="Arial" panose="020B0604020202020204" pitchFamily="34" charset="0"/>
                <a:cs typeface="Arial" panose="020B0604020202020204" pitchFamily="34" charset="0"/>
              </a:rPr>
              <a:t>established.</a:t>
            </a:r>
          </a:p>
          <a:p>
            <a:pPr algn="just"/>
            <a:endParaRPr lang="en-US" sz="2100" dirty="0" smtClean="0">
              <a:solidFill>
                <a:srgbClr val="212121"/>
              </a:solidFill>
              <a:latin typeface="Arial" panose="020B0604020202020204" pitchFamily="34" charset="0"/>
              <a:cs typeface="Arial" panose="020B0604020202020204" pitchFamily="34" charset="0"/>
            </a:endParaRPr>
          </a:p>
          <a:p>
            <a:pPr algn="just"/>
            <a:r>
              <a:rPr lang="en-US" sz="2100" dirty="0" smtClean="0">
                <a:solidFill>
                  <a:srgbClr val="212121"/>
                </a:solidFill>
                <a:latin typeface="Arial" panose="020B0604020202020204" pitchFamily="34" charset="0"/>
                <a:cs typeface="Arial" panose="020B0604020202020204" pitchFamily="34" charset="0"/>
              </a:rPr>
              <a:t>Widespread </a:t>
            </a:r>
            <a:r>
              <a:rPr lang="en-US" sz="2100" dirty="0">
                <a:solidFill>
                  <a:srgbClr val="212121"/>
                </a:solidFill>
                <a:latin typeface="Arial" panose="020B0604020202020204" pitchFamily="34" charset="0"/>
                <a:cs typeface="Arial" panose="020B0604020202020204" pitchFamily="34" charset="0"/>
              </a:rPr>
              <a:t>standard of care, in general, ought to depend on a strong evidentiary base</a:t>
            </a:r>
            <a:r>
              <a:rPr lang="en-US" sz="2100" dirty="0" smtClean="0">
                <a:solidFill>
                  <a:srgbClr val="212121"/>
                </a:solidFill>
                <a:latin typeface="Arial" panose="020B0604020202020204" pitchFamily="34" charset="0"/>
                <a:cs typeface="Arial" panose="020B0604020202020204" pitchFamily="34" charset="0"/>
              </a:rPr>
              <a:t>.</a:t>
            </a:r>
          </a:p>
          <a:p>
            <a:pPr algn="just"/>
            <a:endParaRPr lang="en-US" sz="2100" i="0" dirty="0" smtClean="0">
              <a:solidFill>
                <a:srgbClr val="212121"/>
              </a:solidFill>
              <a:effectLst/>
              <a:latin typeface="Arial" panose="020B0604020202020204" pitchFamily="34" charset="0"/>
              <a:cs typeface="Arial" panose="020B0604020202020204" pitchFamily="34" charset="0"/>
            </a:endParaRPr>
          </a:p>
          <a:p>
            <a:pPr algn="just"/>
            <a:r>
              <a:rPr lang="en-US" sz="2100" dirty="0" smtClean="0">
                <a:solidFill>
                  <a:srgbClr val="212121"/>
                </a:solidFill>
                <a:latin typeface="Arial" panose="020B0604020202020204" pitchFamily="34" charset="0"/>
                <a:cs typeface="Arial" panose="020B0604020202020204" pitchFamily="34" charset="0"/>
              </a:rPr>
              <a:t>Therefore, multiple standards </a:t>
            </a:r>
            <a:r>
              <a:rPr lang="en-US" sz="2100" dirty="0">
                <a:solidFill>
                  <a:srgbClr val="212121"/>
                </a:solidFill>
                <a:latin typeface="Arial" panose="020B0604020202020204" pitchFamily="34" charset="0"/>
                <a:cs typeface="Arial" panose="020B0604020202020204" pitchFamily="34" charset="0"/>
              </a:rPr>
              <a:t>of care </a:t>
            </a:r>
            <a:r>
              <a:rPr lang="en-US" sz="2100" dirty="0" smtClean="0">
                <a:solidFill>
                  <a:srgbClr val="212121"/>
                </a:solidFill>
                <a:latin typeface="Arial" panose="020B0604020202020204" pitchFamily="34" charset="0"/>
                <a:cs typeface="Arial" panose="020B0604020202020204" pitchFamily="34" charset="0"/>
              </a:rPr>
              <a:t>exist for </a:t>
            </a:r>
            <a:r>
              <a:rPr lang="en-US" sz="2100" dirty="0">
                <a:solidFill>
                  <a:srgbClr val="212121"/>
                </a:solidFill>
                <a:latin typeface="Arial" panose="020B0604020202020204" pitchFamily="34" charset="0"/>
                <a:cs typeface="Arial" panose="020B0604020202020204" pitchFamily="34" charset="0"/>
              </a:rPr>
              <a:t>protein </a:t>
            </a:r>
            <a:r>
              <a:rPr lang="en-US" sz="2100" dirty="0" smtClean="0">
                <a:solidFill>
                  <a:srgbClr val="212121"/>
                </a:solidFill>
                <a:latin typeface="Arial" panose="020B0604020202020204" pitchFamily="34" charset="0"/>
                <a:cs typeface="Arial" panose="020B0604020202020204" pitchFamily="34" charset="0"/>
              </a:rPr>
              <a:t>dose in critically ill patients.</a:t>
            </a:r>
          </a:p>
          <a:p>
            <a:pPr algn="just"/>
            <a:endParaRPr lang="en-US" sz="2100" dirty="0">
              <a:solidFill>
                <a:srgbClr val="212121"/>
              </a:solidFill>
              <a:latin typeface="Arial" panose="020B0604020202020204" pitchFamily="34" charset="0"/>
              <a:cs typeface="Arial" panose="020B0604020202020204" pitchFamily="34" charset="0"/>
            </a:endParaRPr>
          </a:p>
          <a:p>
            <a:pPr algn="just"/>
            <a:r>
              <a:rPr lang="en-US" sz="2100" dirty="0">
                <a:solidFill>
                  <a:srgbClr val="212121"/>
                </a:solidFill>
                <a:latin typeface="Arial" panose="020B0604020202020204" pitchFamily="34" charset="0"/>
                <a:cs typeface="Arial" panose="020B0604020202020204" pitchFamily="34" charset="0"/>
              </a:rPr>
              <a:t>The EFFORT trial aims to randomize protein dose within the standard of care.</a:t>
            </a:r>
          </a:p>
          <a:p>
            <a:pPr algn="just"/>
            <a:endParaRPr lang="en-US" sz="2100" i="0" dirty="0" smtClean="0">
              <a:solidFill>
                <a:srgbClr val="212121"/>
              </a:solidFill>
              <a:effectLst/>
              <a:latin typeface="Arial" panose="020B0604020202020204" pitchFamily="34" charset="0"/>
              <a:cs typeface="Arial" panose="020B0604020202020204" pitchFamily="34" charset="0"/>
            </a:endParaRPr>
          </a:p>
          <a:p>
            <a:pPr algn="just"/>
            <a:r>
              <a:rPr lang="en-US" sz="2100" dirty="0">
                <a:solidFill>
                  <a:srgbClr val="212121"/>
                </a:solidFill>
                <a:latin typeface="Arial" panose="020B0604020202020204" pitchFamily="34" charset="0"/>
                <a:cs typeface="Arial" panose="020B0604020202020204" pitchFamily="34" charset="0"/>
              </a:rPr>
              <a:t>The </a:t>
            </a:r>
            <a:r>
              <a:rPr lang="en-US" sz="2100" dirty="0" smtClean="0">
                <a:solidFill>
                  <a:srgbClr val="212121"/>
                </a:solidFill>
                <a:latin typeface="Arial" panose="020B0604020202020204" pitchFamily="34" charset="0"/>
                <a:cs typeface="Arial" panose="020B0604020202020204" pitchFamily="34" charset="0"/>
              </a:rPr>
              <a:t>interventions are within the boundaries of </a:t>
            </a:r>
            <a:r>
              <a:rPr lang="en-US" sz="2100" dirty="0">
                <a:solidFill>
                  <a:srgbClr val="212121"/>
                </a:solidFill>
                <a:latin typeface="Arial" panose="020B0604020202020204" pitchFamily="34" charset="0"/>
                <a:cs typeface="Arial" panose="020B0604020202020204" pitchFamily="34" charset="0"/>
              </a:rPr>
              <a:t>standard of </a:t>
            </a:r>
            <a:r>
              <a:rPr lang="en-US" sz="2100" dirty="0" smtClean="0">
                <a:solidFill>
                  <a:srgbClr val="212121"/>
                </a:solidFill>
                <a:latin typeface="Arial" panose="020B0604020202020204" pitchFamily="34" charset="0"/>
                <a:cs typeface="Arial" panose="020B0604020202020204" pitchFamily="34" charset="0"/>
              </a:rPr>
              <a:t>care.</a:t>
            </a:r>
          </a:p>
          <a:p>
            <a:pPr algn="just"/>
            <a:endParaRPr lang="en-US" sz="2100" i="0" dirty="0" smtClean="0">
              <a:solidFill>
                <a:srgbClr val="212121"/>
              </a:solidFill>
              <a:effectLst/>
              <a:latin typeface="Arial" panose="020B0604020202020204" pitchFamily="34" charset="0"/>
              <a:cs typeface="Arial" panose="020B0604020202020204" pitchFamily="34" charset="0"/>
            </a:endParaRPr>
          </a:p>
          <a:p>
            <a:pPr algn="just"/>
            <a:r>
              <a:rPr lang="en-US" sz="2100" dirty="0" smtClean="0">
                <a:solidFill>
                  <a:srgbClr val="212121"/>
                </a:solidFill>
                <a:latin typeface="Arial" panose="020B0604020202020204" pitchFamily="34" charset="0"/>
                <a:cs typeface="Arial" panose="020B0604020202020204" pitchFamily="34" charset="0"/>
              </a:rPr>
              <a:t>The research mirrors standard of care and is therefore </a:t>
            </a:r>
            <a:r>
              <a:rPr lang="en-US" sz="2100" u="sng" dirty="0">
                <a:solidFill>
                  <a:srgbClr val="212121"/>
                </a:solidFill>
                <a:latin typeface="Arial" panose="020B0604020202020204" pitchFamily="34" charset="0"/>
                <a:cs typeface="Arial" panose="020B0604020202020204" pitchFamily="34" charset="0"/>
              </a:rPr>
              <a:t>associated with minimal risk</a:t>
            </a:r>
            <a:r>
              <a:rPr lang="en-US" sz="2100" dirty="0" smtClean="0">
                <a:solidFill>
                  <a:srgbClr val="212121"/>
                </a:solidFill>
                <a:latin typeface="Arial" panose="020B0604020202020204" pitchFamily="34" charset="0"/>
                <a:cs typeface="Arial" panose="020B0604020202020204" pitchFamily="34" charset="0"/>
              </a:rPr>
              <a:t>.</a:t>
            </a:r>
          </a:p>
          <a:p>
            <a:pPr algn="just"/>
            <a:endParaRPr lang="en-US" sz="2100" dirty="0">
              <a:solidFill>
                <a:srgbClr val="212121"/>
              </a:solidFill>
              <a:latin typeface="Arial" panose="020B0604020202020204" pitchFamily="34" charset="0"/>
              <a:cs typeface="Arial" panose="020B0604020202020204" pitchFamily="34" charset="0"/>
            </a:endParaRPr>
          </a:p>
          <a:p>
            <a:pPr algn="just"/>
            <a:r>
              <a:rPr lang="en-US" sz="2100" dirty="0">
                <a:solidFill>
                  <a:srgbClr val="212121"/>
                </a:solidFill>
                <a:latin typeface="Arial" panose="020B0604020202020204" pitchFamily="34" charset="0"/>
                <a:cs typeface="Arial" panose="020B0604020202020204" pitchFamily="34" charset="0"/>
              </a:rPr>
              <a:t>Deploying a ‘randomization’ scheme </a:t>
            </a:r>
            <a:r>
              <a:rPr lang="en-US" sz="2100" u="sng" dirty="0">
                <a:solidFill>
                  <a:srgbClr val="212121"/>
                </a:solidFill>
                <a:latin typeface="Arial" panose="020B0604020202020204" pitchFamily="34" charset="0"/>
                <a:cs typeface="Arial" panose="020B0604020202020204" pitchFamily="34" charset="0"/>
              </a:rPr>
              <a:t>does not reduce involuntariness</a:t>
            </a:r>
            <a:r>
              <a:rPr lang="en-US" sz="2100" dirty="0">
                <a:solidFill>
                  <a:srgbClr val="212121"/>
                </a:solidFill>
                <a:latin typeface="Arial" panose="020B0604020202020204" pitchFamily="34" charset="0"/>
                <a:cs typeface="Arial" panose="020B0604020202020204" pitchFamily="34" charset="0"/>
              </a:rPr>
              <a:t>. </a:t>
            </a:r>
            <a:endParaRPr lang="en-US" sz="2100" dirty="0" smtClean="0">
              <a:solidFill>
                <a:srgbClr val="212121"/>
              </a:solidFill>
              <a:latin typeface="Arial" panose="020B0604020202020204" pitchFamily="34" charset="0"/>
              <a:cs typeface="Arial" panose="020B0604020202020204" pitchFamily="34" charset="0"/>
            </a:endParaRPr>
          </a:p>
          <a:p>
            <a:pPr algn="just"/>
            <a:endParaRPr lang="en-US" sz="2100" dirty="0">
              <a:solidFill>
                <a:srgbClr val="212121"/>
              </a:solidFill>
              <a:latin typeface="Arial" panose="020B0604020202020204" pitchFamily="34" charset="0"/>
              <a:cs typeface="Arial" panose="020B0604020202020204" pitchFamily="34" charset="0"/>
            </a:endParaRPr>
          </a:p>
          <a:p>
            <a:pPr algn="just"/>
            <a:r>
              <a:rPr lang="en-US" sz="2100" dirty="0" smtClean="0">
                <a:solidFill>
                  <a:srgbClr val="212121"/>
                </a:solidFill>
                <a:latin typeface="Arial" panose="020B0604020202020204" pitchFamily="34" charset="0"/>
                <a:cs typeface="Arial" panose="020B0604020202020204" pitchFamily="34" charset="0"/>
              </a:rPr>
              <a:t>The impracticability of utilizing an integrated consent model in the ICU, the time-sensitive nature of protein administration, and lack of funding makes EFFORT </a:t>
            </a:r>
            <a:r>
              <a:rPr lang="en-US" sz="2100" u="sng" dirty="0" smtClean="0">
                <a:solidFill>
                  <a:srgbClr val="212121"/>
                </a:solidFill>
                <a:latin typeface="Arial" panose="020B0604020202020204" pitchFamily="34" charset="0"/>
                <a:cs typeface="Arial" panose="020B0604020202020204" pitchFamily="34" charset="0"/>
              </a:rPr>
              <a:t>impractical without a waiver of consent</a:t>
            </a:r>
            <a:r>
              <a:rPr lang="en-US" sz="2100" dirty="0" smtClean="0">
                <a:solidFill>
                  <a:srgbClr val="212121"/>
                </a:solidFill>
                <a:latin typeface="Arial" panose="020B0604020202020204" pitchFamily="34" charset="0"/>
                <a:cs typeface="Arial" panose="020B0604020202020204" pitchFamily="34" charset="0"/>
              </a:rPr>
              <a:t>.</a:t>
            </a:r>
            <a:endParaRPr lang="en-US" sz="2100" dirty="0">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ounded Rectangle 4"/>
          <p:cNvSpPr/>
          <p:nvPr/>
        </p:nvSpPr>
        <p:spPr>
          <a:xfrm>
            <a:off x="1958011" y="71410"/>
            <a:ext cx="8259418" cy="58457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latin typeface="Arial" panose="020B0604020202020204" pitchFamily="34" charset="0"/>
                <a:cs typeface="Arial" panose="020B0604020202020204" pitchFamily="34" charset="0"/>
              </a:rPr>
              <a:t>Summary for Waiver of Consent</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0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334038" y="457196"/>
            <a:ext cx="79811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t>
            </a:r>
            <a:r>
              <a:rPr kumimoji="0" lang="en-CA" altLang="en-US"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Eff</a:t>
            </a:r>
            <a:r>
              <a:rPr kumimoji="0" lang="en-CA" alt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ect </a:t>
            </a:r>
            <a:r>
              <a:rPr kumimoji="0" lang="en-CA" altLang="en-US"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CA" alt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Higher P</a:t>
            </a:r>
            <a:r>
              <a:rPr kumimoji="0" lang="en-CA" altLang="en-US"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a:t>
            </a:r>
            <a:r>
              <a:rPr kumimoji="0" lang="en-CA" alt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otein Dosing in Critically Ill Patien</a:t>
            </a:r>
            <a:r>
              <a:rPr kumimoji="0" lang="en-CA" altLang="en-US"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en-CA" alt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A Multicenter Registry-based Randomized Trial The EFFORT Trial</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92" name="Picture 4" descr="Effort_Logo_Final (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2987" y="1445936"/>
            <a:ext cx="2486025" cy="2781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37096" y="4411746"/>
            <a:ext cx="321113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885825" algn="l"/>
              </a:tabLst>
              <a:defRPr>
                <a:solidFill>
                  <a:schemeClr val="tx1"/>
                </a:solidFill>
                <a:latin typeface="Arial" pitchFamily="34" charset="0"/>
                <a:cs typeface="Arial" pitchFamily="34" charset="0"/>
              </a:defRPr>
            </a:lvl1pPr>
            <a:lvl2pPr fontAlgn="base">
              <a:spcBef>
                <a:spcPct val="0"/>
              </a:spcBef>
              <a:spcAft>
                <a:spcPct val="0"/>
              </a:spcAft>
              <a:tabLst>
                <a:tab pos="885825" algn="l"/>
              </a:tabLst>
              <a:defRPr>
                <a:solidFill>
                  <a:schemeClr val="tx1"/>
                </a:solidFill>
                <a:latin typeface="Arial" pitchFamily="34" charset="0"/>
                <a:cs typeface="Arial" pitchFamily="34" charset="0"/>
              </a:defRPr>
            </a:lvl2pPr>
            <a:lvl3pPr fontAlgn="base">
              <a:spcBef>
                <a:spcPct val="0"/>
              </a:spcBef>
              <a:spcAft>
                <a:spcPct val="0"/>
              </a:spcAft>
              <a:tabLst>
                <a:tab pos="885825" algn="l"/>
              </a:tabLst>
              <a:defRPr>
                <a:solidFill>
                  <a:schemeClr val="tx1"/>
                </a:solidFill>
                <a:latin typeface="Arial" pitchFamily="34" charset="0"/>
                <a:cs typeface="Arial" pitchFamily="34" charset="0"/>
              </a:defRPr>
            </a:lvl3pPr>
            <a:lvl4pPr fontAlgn="base">
              <a:spcBef>
                <a:spcPct val="0"/>
              </a:spcBef>
              <a:spcAft>
                <a:spcPct val="0"/>
              </a:spcAft>
              <a:tabLst>
                <a:tab pos="885825" algn="l"/>
              </a:tabLst>
              <a:defRPr>
                <a:solidFill>
                  <a:schemeClr val="tx1"/>
                </a:solidFill>
                <a:latin typeface="Arial" pitchFamily="34" charset="0"/>
                <a:cs typeface="Arial" pitchFamily="34" charset="0"/>
              </a:defRPr>
            </a:lvl4pPr>
            <a:lvl5pPr fontAlgn="base">
              <a:spcBef>
                <a:spcPct val="0"/>
              </a:spcBef>
              <a:spcAft>
                <a:spcPct val="0"/>
              </a:spcAft>
              <a:tabLst>
                <a:tab pos="885825" algn="l"/>
              </a:tabLst>
              <a:defRPr>
                <a:solidFill>
                  <a:schemeClr val="tx1"/>
                </a:solidFill>
                <a:latin typeface="Arial" pitchFamily="34" charset="0"/>
                <a:cs typeface="Arial" pitchFamily="34" charset="0"/>
              </a:defRPr>
            </a:lvl5pPr>
            <a:lvl6pPr fontAlgn="base">
              <a:spcBef>
                <a:spcPct val="0"/>
              </a:spcBef>
              <a:spcAft>
                <a:spcPct val="0"/>
              </a:spcAft>
              <a:tabLst>
                <a:tab pos="885825" algn="l"/>
              </a:tabLst>
              <a:defRPr>
                <a:solidFill>
                  <a:schemeClr val="tx1"/>
                </a:solidFill>
                <a:latin typeface="Arial" pitchFamily="34" charset="0"/>
                <a:cs typeface="Arial" pitchFamily="34" charset="0"/>
              </a:defRPr>
            </a:lvl6pPr>
            <a:lvl7pPr fontAlgn="base">
              <a:spcBef>
                <a:spcPct val="0"/>
              </a:spcBef>
              <a:spcAft>
                <a:spcPct val="0"/>
              </a:spcAft>
              <a:tabLst>
                <a:tab pos="885825" algn="l"/>
              </a:tabLst>
              <a:defRPr>
                <a:solidFill>
                  <a:schemeClr val="tx1"/>
                </a:solidFill>
                <a:latin typeface="Arial" pitchFamily="34" charset="0"/>
                <a:cs typeface="Arial" pitchFamily="34" charset="0"/>
              </a:defRPr>
            </a:lvl7pPr>
            <a:lvl8pPr fontAlgn="base">
              <a:spcBef>
                <a:spcPct val="0"/>
              </a:spcBef>
              <a:spcAft>
                <a:spcPct val="0"/>
              </a:spcAft>
              <a:tabLst>
                <a:tab pos="885825" algn="l"/>
              </a:tabLst>
              <a:defRPr>
                <a:solidFill>
                  <a:schemeClr val="tx1"/>
                </a:solidFill>
                <a:latin typeface="Arial" pitchFamily="34" charset="0"/>
                <a:cs typeface="Arial" pitchFamily="34" charset="0"/>
              </a:defRPr>
            </a:lvl8pPr>
            <a:lvl9pPr fontAlgn="base">
              <a:spcBef>
                <a:spcPct val="0"/>
              </a:spcBef>
              <a:spcAft>
                <a:spcPct val="0"/>
              </a:spcAft>
              <a:tabLst>
                <a:tab pos="885825"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CA" altLang="en-U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Principal Investigator</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CA"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 Daren Heyland</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CA"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Queen’s University</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CA"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Kingston General Hospital</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CA"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Clinical Evaluation Research Unit</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CA"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Watkins 5C, Room 4-5-308-0</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CA"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76 Stuart Street</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CA"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Kingston, ON   K7L 2V7</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CA"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Email: </a:t>
            </a:r>
            <a:r>
              <a:rPr kumimoji="0" lang="en-CA"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dkh2@queensu.ca</a:t>
            </a:r>
            <a:r>
              <a:rPr kumimoji="0" lang="en-CA"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CA"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054414" y="4466847"/>
            <a:ext cx="4083169" cy="369332"/>
          </a:xfrm>
          <a:prstGeom prst="rect">
            <a:avLst/>
          </a:prstGeom>
        </p:spPr>
        <p:txBody>
          <a:bodyPr wrap="none">
            <a:spAutoFit/>
          </a:bodyPr>
          <a:lstStyle/>
          <a:p>
            <a:pPr lvl="0" algn="just" fontAlgn="base">
              <a:spcBef>
                <a:spcPct val="0"/>
              </a:spcBef>
              <a:spcAft>
                <a:spcPct val="0"/>
              </a:spcAft>
              <a:tabLst>
                <a:tab pos="885825" algn="l"/>
              </a:tabLst>
            </a:pPr>
            <a:r>
              <a:rPr lang="en-CA" altLang="en-US" b="1" dirty="0">
                <a:latin typeface="Arial" pitchFamily="34" charset="0"/>
                <a:ea typeface="Times New Roman" pitchFamily="18" charset="0"/>
                <a:cs typeface="Arial" pitchFamily="34" charset="0"/>
              </a:rPr>
              <a:t>Clinical trials.gov ID #NCT03160547</a:t>
            </a:r>
            <a:endParaRPr lang="en-US" altLang="en-US" b="1" dirty="0">
              <a:latin typeface="Arial" pitchFamily="34" charset="0"/>
              <a:cs typeface="Arial" pitchFamily="34" charset="0"/>
            </a:endParaRPr>
          </a:p>
        </p:txBody>
      </p:sp>
      <p:sp>
        <p:nvSpPr>
          <p:cNvPr id="9" name="Rectangle 6"/>
          <p:cNvSpPr>
            <a:spLocks noChangeArrowheads="1"/>
          </p:cNvSpPr>
          <p:nvPr/>
        </p:nvSpPr>
        <p:spPr bwMode="auto">
          <a:xfrm>
            <a:off x="9224017" y="4239840"/>
            <a:ext cx="241752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885825" algn="l"/>
              </a:tabLst>
              <a:defRPr>
                <a:solidFill>
                  <a:schemeClr val="tx1"/>
                </a:solidFill>
                <a:latin typeface="Arial" pitchFamily="34" charset="0"/>
                <a:cs typeface="Arial" pitchFamily="34" charset="0"/>
              </a:defRPr>
            </a:lvl1pPr>
            <a:lvl2pPr fontAlgn="base">
              <a:spcBef>
                <a:spcPct val="0"/>
              </a:spcBef>
              <a:spcAft>
                <a:spcPct val="0"/>
              </a:spcAft>
              <a:tabLst>
                <a:tab pos="885825" algn="l"/>
              </a:tabLst>
              <a:defRPr>
                <a:solidFill>
                  <a:schemeClr val="tx1"/>
                </a:solidFill>
                <a:latin typeface="Arial" pitchFamily="34" charset="0"/>
                <a:cs typeface="Arial" pitchFamily="34" charset="0"/>
              </a:defRPr>
            </a:lvl2pPr>
            <a:lvl3pPr fontAlgn="base">
              <a:spcBef>
                <a:spcPct val="0"/>
              </a:spcBef>
              <a:spcAft>
                <a:spcPct val="0"/>
              </a:spcAft>
              <a:tabLst>
                <a:tab pos="885825" algn="l"/>
              </a:tabLst>
              <a:defRPr>
                <a:solidFill>
                  <a:schemeClr val="tx1"/>
                </a:solidFill>
                <a:latin typeface="Arial" pitchFamily="34" charset="0"/>
                <a:cs typeface="Arial" pitchFamily="34" charset="0"/>
              </a:defRPr>
            </a:lvl3pPr>
            <a:lvl4pPr fontAlgn="base">
              <a:spcBef>
                <a:spcPct val="0"/>
              </a:spcBef>
              <a:spcAft>
                <a:spcPct val="0"/>
              </a:spcAft>
              <a:tabLst>
                <a:tab pos="885825" algn="l"/>
              </a:tabLst>
              <a:defRPr>
                <a:solidFill>
                  <a:schemeClr val="tx1"/>
                </a:solidFill>
                <a:latin typeface="Arial" pitchFamily="34" charset="0"/>
                <a:cs typeface="Arial" pitchFamily="34" charset="0"/>
              </a:defRPr>
            </a:lvl4pPr>
            <a:lvl5pPr fontAlgn="base">
              <a:spcBef>
                <a:spcPct val="0"/>
              </a:spcBef>
              <a:spcAft>
                <a:spcPct val="0"/>
              </a:spcAft>
              <a:tabLst>
                <a:tab pos="885825" algn="l"/>
              </a:tabLst>
              <a:defRPr>
                <a:solidFill>
                  <a:schemeClr val="tx1"/>
                </a:solidFill>
                <a:latin typeface="Arial" pitchFamily="34" charset="0"/>
                <a:cs typeface="Arial" pitchFamily="34" charset="0"/>
              </a:defRPr>
            </a:lvl5pPr>
            <a:lvl6pPr fontAlgn="base">
              <a:spcBef>
                <a:spcPct val="0"/>
              </a:spcBef>
              <a:spcAft>
                <a:spcPct val="0"/>
              </a:spcAft>
              <a:tabLst>
                <a:tab pos="885825" algn="l"/>
              </a:tabLst>
              <a:defRPr>
                <a:solidFill>
                  <a:schemeClr val="tx1"/>
                </a:solidFill>
                <a:latin typeface="Arial" pitchFamily="34" charset="0"/>
                <a:cs typeface="Arial" pitchFamily="34" charset="0"/>
              </a:defRPr>
            </a:lvl6pPr>
            <a:lvl7pPr fontAlgn="base">
              <a:spcBef>
                <a:spcPct val="0"/>
              </a:spcBef>
              <a:spcAft>
                <a:spcPct val="0"/>
              </a:spcAft>
              <a:tabLst>
                <a:tab pos="885825" algn="l"/>
              </a:tabLst>
              <a:defRPr>
                <a:solidFill>
                  <a:schemeClr val="tx1"/>
                </a:solidFill>
                <a:latin typeface="Arial" pitchFamily="34" charset="0"/>
                <a:cs typeface="Arial" pitchFamily="34" charset="0"/>
              </a:defRPr>
            </a:lvl7pPr>
            <a:lvl8pPr fontAlgn="base">
              <a:spcBef>
                <a:spcPct val="0"/>
              </a:spcBef>
              <a:spcAft>
                <a:spcPct val="0"/>
              </a:spcAft>
              <a:tabLst>
                <a:tab pos="885825" algn="l"/>
              </a:tabLst>
              <a:defRPr>
                <a:solidFill>
                  <a:schemeClr val="tx1"/>
                </a:solidFill>
                <a:latin typeface="Arial" pitchFamily="34" charset="0"/>
                <a:cs typeface="Arial" pitchFamily="34" charset="0"/>
              </a:defRPr>
            </a:lvl8pPr>
            <a:lvl9pPr fontAlgn="base">
              <a:spcBef>
                <a:spcPct val="0"/>
              </a:spcBef>
              <a:spcAft>
                <a:spcPct val="0"/>
              </a:spcAft>
              <a:tabLst>
                <a:tab pos="885825"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US" altLang="en-U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Steering Committee</a:t>
            </a:r>
          </a:p>
          <a:p>
            <a:pPr algn="just" eaLnBrk="0" hangingPunct="0"/>
            <a:r>
              <a:rPr lang="en-US" altLang="en-US" sz="1600" dirty="0"/>
              <a:t>Daren Heyland, MD</a:t>
            </a: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lang="en-US" altLang="en-US" sz="1600" dirty="0" smtClean="0"/>
              <a:t>Charlene Compher, PhD</a:t>
            </a: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US" altLang="en-US" sz="1600" i="0" strike="noStrike" cap="none" normalizeH="0" baseline="0" dirty="0" smtClean="0">
                <a:ln>
                  <a:noFill/>
                </a:ln>
                <a:solidFill>
                  <a:schemeClr val="tx1"/>
                </a:solidFill>
                <a:effectLst/>
                <a:latin typeface="Arial" pitchFamily="34" charset="0"/>
                <a:cs typeface="Arial" pitchFamily="34" charset="0"/>
              </a:rPr>
              <a:t>Todd</a:t>
            </a:r>
            <a:r>
              <a:rPr kumimoji="0" lang="en-US" altLang="en-US" sz="1600" i="0" strike="noStrike" cap="none" normalizeH="0" dirty="0" smtClean="0">
                <a:ln>
                  <a:noFill/>
                </a:ln>
                <a:solidFill>
                  <a:schemeClr val="tx1"/>
                </a:solidFill>
                <a:effectLst/>
                <a:latin typeface="Arial" pitchFamily="34" charset="0"/>
                <a:cs typeface="Arial" pitchFamily="34" charset="0"/>
              </a:rPr>
              <a:t> Rice, MD</a:t>
            </a: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lang="en-US" altLang="en-US" sz="1600" dirty="0" smtClean="0"/>
              <a:t>Nilesh Mehta, MD</a:t>
            </a:r>
          </a:p>
          <a:p>
            <a:pPr marL="0" marR="0" lvl="0" indent="0" algn="just" defTabSz="914400" rtl="0" eaLnBrk="0" fontAlgn="base" latinLnBrk="0" hangingPunct="0">
              <a:lnSpc>
                <a:spcPct val="100000"/>
              </a:lnSpc>
              <a:spcBef>
                <a:spcPct val="0"/>
              </a:spcBef>
              <a:spcAft>
                <a:spcPct val="0"/>
              </a:spcAft>
              <a:buClrTx/>
              <a:buSzTx/>
              <a:buFontTx/>
              <a:buNone/>
              <a:tabLst>
                <a:tab pos="885825" algn="l"/>
              </a:tabLst>
            </a:pPr>
            <a:r>
              <a:rPr kumimoji="0" lang="en-US" altLang="en-US" sz="1600" i="0" strike="noStrike" cap="none" normalizeH="0" baseline="0" dirty="0" smtClean="0">
                <a:ln>
                  <a:noFill/>
                </a:ln>
                <a:solidFill>
                  <a:schemeClr val="tx1"/>
                </a:solidFill>
                <a:effectLst/>
                <a:latin typeface="Arial" pitchFamily="34" charset="0"/>
                <a:cs typeface="Arial" pitchFamily="34" charset="0"/>
              </a:rPr>
              <a:t>Jayshil</a:t>
            </a:r>
            <a:r>
              <a:rPr kumimoji="0" lang="en-US" altLang="en-US" sz="1600" i="0" strike="noStrike" cap="none" normalizeH="0" dirty="0" smtClean="0">
                <a:ln>
                  <a:noFill/>
                </a:ln>
                <a:solidFill>
                  <a:schemeClr val="tx1"/>
                </a:solidFill>
                <a:effectLst/>
                <a:latin typeface="Arial" pitchFamily="34" charset="0"/>
                <a:cs typeface="Arial" pitchFamily="34" charset="0"/>
              </a:rPr>
              <a:t> Patel, MD</a:t>
            </a:r>
            <a:endParaRPr kumimoji="0" lang="en-CA" altLang="en-US" sz="1600" i="0"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3420827" y="4907478"/>
            <a:ext cx="5356979" cy="369332"/>
          </a:xfrm>
          <a:prstGeom prst="rect">
            <a:avLst/>
          </a:prstGeom>
        </p:spPr>
        <p:txBody>
          <a:bodyPr wrap="none">
            <a:spAutoFit/>
          </a:bodyPr>
          <a:lstStyle/>
          <a:p>
            <a:pPr lvl="0" algn="just" fontAlgn="base">
              <a:spcBef>
                <a:spcPct val="0"/>
              </a:spcBef>
              <a:spcAft>
                <a:spcPct val="0"/>
              </a:spcAft>
              <a:tabLst>
                <a:tab pos="885825" algn="l"/>
              </a:tabLst>
            </a:pPr>
            <a:r>
              <a:rPr lang="en-CA" altLang="en-US" b="1" dirty="0">
                <a:latin typeface="Arial" panose="020B0604020202020204" pitchFamily="34" charset="0"/>
                <a:cs typeface="Arial" panose="020B0604020202020204" pitchFamily="34" charset="0"/>
                <a:hlinkClick r:id="rId5"/>
              </a:rPr>
              <a:t>https://</a:t>
            </a:r>
            <a:r>
              <a:rPr lang="en-CA" altLang="en-US" b="1" dirty="0" smtClean="0">
                <a:latin typeface="Arial" panose="020B0604020202020204" pitchFamily="34" charset="0"/>
                <a:cs typeface="Arial" panose="020B0604020202020204" pitchFamily="34" charset="0"/>
                <a:hlinkClick r:id="rId5"/>
              </a:rPr>
              <a:t>www.criticalcarenutrition.com/ins/effort</a:t>
            </a:r>
            <a:r>
              <a:rPr lang="en-CA" altLang="en-US" b="1" dirty="0" smtClean="0">
                <a:latin typeface="Arial" panose="020B0604020202020204" pitchFamily="34" charset="0"/>
                <a:cs typeface="Arial" panose="020B0604020202020204" pitchFamily="34" charset="0"/>
              </a:rPr>
              <a:t> </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388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27986" y="963305"/>
            <a:ext cx="9851495" cy="5600212"/>
            <a:chOff x="908144" y="1445821"/>
            <a:chExt cx="7388621" cy="5600212"/>
          </a:xfrm>
        </p:grpSpPr>
        <p:pic>
          <p:nvPicPr>
            <p:cNvPr id="6" name="Picture 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56469" y="1445821"/>
              <a:ext cx="6940296" cy="5524012"/>
            </a:xfrm>
            <a:prstGeom prst="rect">
              <a:avLst/>
            </a:prstGeom>
            <a:solidFill>
              <a:srgbClr val="004990"/>
            </a:solidFill>
          </p:spPr>
        </p:pic>
        <p:sp>
          <p:nvSpPr>
            <p:cNvPr id="7" name="Rectangle 6"/>
            <p:cNvSpPr/>
            <p:nvPr/>
          </p:nvSpPr>
          <p:spPr>
            <a:xfrm>
              <a:off x="908144" y="6551221"/>
              <a:ext cx="6477000" cy="494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Explosion 1 9"/>
          <p:cNvSpPr/>
          <p:nvPr/>
        </p:nvSpPr>
        <p:spPr>
          <a:xfrm>
            <a:off x="5160715" y="5929409"/>
            <a:ext cx="4064000" cy="838200"/>
          </a:xfrm>
          <a:prstGeom prst="irregularSeal1">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Proteolysis</a:t>
            </a:r>
          </a:p>
        </p:txBody>
      </p:sp>
      <p:sp>
        <p:nvSpPr>
          <p:cNvPr id="16" name="Up Arrow 15"/>
          <p:cNvSpPr/>
          <p:nvPr/>
        </p:nvSpPr>
        <p:spPr>
          <a:xfrm rot="7373942">
            <a:off x="3880020" y="5571753"/>
            <a:ext cx="381000" cy="1295075"/>
          </a:xfrm>
          <a:prstGeom prst="upArrow">
            <a:avLst/>
          </a:prstGeom>
          <a:solidFill>
            <a:srgbClr val="0049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3983632">
            <a:off x="9821401" y="5542008"/>
            <a:ext cx="381000" cy="1295075"/>
          </a:xfrm>
          <a:prstGeom prst="upArrow">
            <a:avLst/>
          </a:prstGeom>
          <a:solidFill>
            <a:srgbClr val="0049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316" y="6493280"/>
            <a:ext cx="3289414" cy="338554"/>
          </a:xfrm>
          <a:prstGeom prst="rect">
            <a:avLst/>
          </a:prstGeom>
          <a:noFill/>
        </p:spPr>
        <p:txBody>
          <a:bodyPr wrap="square" rtlCol="0">
            <a:spAutoFit/>
          </a:bodyPr>
          <a:lstStyle/>
          <a:p>
            <a:r>
              <a:rPr lang="en-US" sz="1600" dirty="0"/>
              <a:t>Patel </a:t>
            </a:r>
            <a:r>
              <a:rPr lang="en-US" sz="1600" dirty="0" smtClean="0"/>
              <a:t>JJ </a:t>
            </a:r>
            <a:r>
              <a:rPr lang="en-US" sz="1600" dirty="0" err="1"/>
              <a:t>Crit</a:t>
            </a:r>
            <a:r>
              <a:rPr lang="en-US" sz="1600" dirty="0"/>
              <a:t> Care Clin </a:t>
            </a:r>
            <a:r>
              <a:rPr lang="en-US" sz="1600" dirty="0" smtClean="0"/>
              <a:t>2016;32:173-89.</a:t>
            </a:r>
            <a:endParaRPr lang="en-US" sz="1600" dirty="0"/>
          </a:p>
        </p:txBody>
      </p:sp>
      <p:sp>
        <p:nvSpPr>
          <p:cNvPr id="13" name="Rounded Rectangle 12"/>
          <p:cNvSpPr/>
          <p:nvPr/>
        </p:nvSpPr>
        <p:spPr>
          <a:xfrm>
            <a:off x="3011559" y="130819"/>
            <a:ext cx="6192081" cy="60467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Protein and Critical Illness</a:t>
            </a:r>
            <a:endParaRPr lang="en-US" sz="4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556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3433" y="130203"/>
            <a:ext cx="10060612" cy="5257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panose="020B0604020202020204" pitchFamily="34" charset="0"/>
                <a:cs typeface="Arial" panose="020B0604020202020204" pitchFamily="34" charset="0"/>
              </a:rPr>
              <a:t>Making Inferences from Scientific Research</a:t>
            </a:r>
            <a:endParaRPr lang="en-US" sz="4000" dirty="0">
              <a:latin typeface="Arial" panose="020B0604020202020204" pitchFamily="34" charset="0"/>
              <a:cs typeface="Arial" panose="020B0604020202020204" pitchFamily="34" charset="0"/>
            </a:endParaRPr>
          </a:p>
        </p:txBody>
      </p:sp>
      <p:cxnSp>
        <p:nvCxnSpPr>
          <p:cNvPr id="4" name="Straight Connector 3"/>
          <p:cNvCxnSpPr/>
          <p:nvPr/>
        </p:nvCxnSpPr>
        <p:spPr>
          <a:xfrm>
            <a:off x="203200" y="2514600"/>
            <a:ext cx="1158460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817" y="2591883"/>
            <a:ext cx="1930400" cy="830997"/>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None-weak inferences</a:t>
            </a:r>
            <a:endParaRPr lang="en-US" sz="2400" b="1" dirty="0">
              <a:solidFill>
                <a:srgbClr val="FF0000"/>
              </a:solidFill>
              <a:latin typeface="Arial" panose="020B0604020202020204" pitchFamily="34" charset="0"/>
              <a:cs typeface="Arial" panose="020B0604020202020204" pitchFamily="34" charset="0"/>
            </a:endParaRPr>
          </a:p>
        </p:txBody>
      </p:sp>
      <p:cxnSp>
        <p:nvCxnSpPr>
          <p:cNvPr id="7" name="Straight Connector 6"/>
          <p:cNvCxnSpPr/>
          <p:nvPr/>
        </p:nvCxnSpPr>
        <p:spPr>
          <a:xfrm flipV="1">
            <a:off x="948635" y="4495800"/>
            <a:ext cx="0" cy="1066800"/>
          </a:xfrm>
          <a:prstGeom prst="line">
            <a:avLst/>
          </a:prstGeom>
          <a:ln w="762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7122" y="4002082"/>
            <a:ext cx="2438400" cy="461665"/>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LOTS OF BIAS</a:t>
            </a:r>
            <a:endParaRPr lang="en-US" sz="2400" b="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7408445" y="794031"/>
            <a:ext cx="3753200" cy="1015663"/>
          </a:xfrm>
          <a:prstGeom prst="rect">
            <a:avLst/>
          </a:prstGeom>
          <a:noFill/>
        </p:spPr>
        <p:txBody>
          <a:bodyPr wrap="square" rtlCol="0">
            <a:spAutoFit/>
          </a:bodyPr>
          <a:lstStyle/>
          <a:p>
            <a:pPr algn="ctr"/>
            <a:r>
              <a:rPr lang="en-US" sz="3000" b="1" dirty="0" smtClean="0">
                <a:solidFill>
                  <a:srgbClr val="00B050"/>
                </a:solidFill>
                <a:latin typeface="Arial" panose="020B0604020202020204" pitchFamily="34" charset="0"/>
                <a:cs typeface="Arial" panose="020B0604020202020204" pitchFamily="34" charset="0"/>
              </a:rPr>
              <a:t>Strong Clinical Recommendations!</a:t>
            </a:r>
            <a:endParaRPr lang="en-US" sz="3000" b="1" dirty="0">
              <a:solidFill>
                <a:srgbClr val="00B050"/>
              </a:solidFill>
              <a:latin typeface="Arial" panose="020B0604020202020204" pitchFamily="34" charset="0"/>
              <a:cs typeface="Arial" panose="020B0604020202020204" pitchFamily="34" charset="0"/>
            </a:endParaRPr>
          </a:p>
        </p:txBody>
      </p:sp>
      <p:cxnSp>
        <p:nvCxnSpPr>
          <p:cNvPr id="11" name="Straight Connector 10"/>
          <p:cNvCxnSpPr/>
          <p:nvPr/>
        </p:nvCxnSpPr>
        <p:spPr>
          <a:xfrm flipV="1">
            <a:off x="9226190" y="1710071"/>
            <a:ext cx="3940" cy="1351181"/>
          </a:xfrm>
          <a:prstGeom prst="line">
            <a:avLst/>
          </a:prstGeom>
          <a:ln w="762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41227" y="2932045"/>
            <a:ext cx="2438400" cy="954107"/>
          </a:xfrm>
          <a:prstGeom prst="rect">
            <a:avLst/>
          </a:prstGeom>
          <a:noFill/>
        </p:spPr>
        <p:txBody>
          <a:bodyPr wrap="square" rtlCol="0">
            <a:spAutoFit/>
          </a:bodyPr>
          <a:lstStyle/>
          <a:p>
            <a:pPr algn="ctr"/>
            <a:r>
              <a:rPr lang="en-US" sz="2800" b="1" dirty="0" smtClean="0">
                <a:solidFill>
                  <a:srgbClr val="00B050"/>
                </a:solidFill>
                <a:latin typeface="Arial" panose="020B0604020202020204" pitchFamily="34" charset="0"/>
                <a:cs typeface="Arial" panose="020B0604020202020204" pitchFamily="34" charset="0"/>
              </a:rPr>
              <a:t>Strong</a:t>
            </a:r>
          </a:p>
          <a:p>
            <a:pPr algn="ctr"/>
            <a:r>
              <a:rPr lang="en-US" sz="2800" b="1" dirty="0" smtClean="0">
                <a:solidFill>
                  <a:srgbClr val="00B050"/>
                </a:solidFill>
                <a:latin typeface="Arial" panose="020B0604020202020204" pitchFamily="34" charset="0"/>
                <a:cs typeface="Arial" panose="020B0604020202020204" pitchFamily="34" charset="0"/>
              </a:rPr>
              <a:t>Inferences!</a:t>
            </a:r>
            <a:endParaRPr lang="en-US" sz="2800" b="1" dirty="0">
              <a:solidFill>
                <a:srgbClr val="00B050"/>
              </a:solidFill>
              <a:latin typeface="Arial" panose="020B0604020202020204" pitchFamily="34" charset="0"/>
              <a:cs typeface="Arial" panose="020B0604020202020204" pitchFamily="34" charset="0"/>
            </a:endParaRPr>
          </a:p>
        </p:txBody>
      </p:sp>
      <p:cxnSp>
        <p:nvCxnSpPr>
          <p:cNvPr id="13" name="Straight Connector 12"/>
          <p:cNvCxnSpPr/>
          <p:nvPr/>
        </p:nvCxnSpPr>
        <p:spPr>
          <a:xfrm flipV="1">
            <a:off x="9200793" y="5328523"/>
            <a:ext cx="0" cy="489179"/>
          </a:xfrm>
          <a:prstGeom prst="line">
            <a:avLst/>
          </a:prstGeom>
          <a:ln w="762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31132" y="4886734"/>
            <a:ext cx="3759200" cy="400110"/>
          </a:xfrm>
          <a:prstGeom prst="rect">
            <a:avLst/>
          </a:prstGeom>
          <a:noFill/>
        </p:spPr>
        <p:txBody>
          <a:bodyPr wrap="square" rtlCol="0">
            <a:spAutoFit/>
          </a:bodyPr>
          <a:lstStyle/>
          <a:p>
            <a:pPr algn="ctr"/>
            <a:r>
              <a:rPr lang="en-US" sz="2000" b="1" dirty="0" smtClean="0">
                <a:solidFill>
                  <a:srgbClr val="00B050"/>
                </a:solidFill>
                <a:latin typeface="Arial" panose="020B0604020202020204" pitchFamily="34" charset="0"/>
                <a:cs typeface="Arial" panose="020B0604020202020204" pitchFamily="34" charset="0"/>
              </a:rPr>
              <a:t>LITTLE BIAS</a:t>
            </a:r>
            <a:endParaRPr lang="en-US" sz="2000" b="1" dirty="0">
              <a:solidFill>
                <a:srgbClr val="00B050"/>
              </a:solidFill>
              <a:latin typeface="Arial" panose="020B0604020202020204" pitchFamily="34" charset="0"/>
              <a:cs typeface="Arial" panose="020B0604020202020204" pitchFamily="34" charset="0"/>
            </a:endParaRPr>
          </a:p>
        </p:txBody>
      </p:sp>
      <p:sp>
        <p:nvSpPr>
          <p:cNvPr id="15" name="Oval 14"/>
          <p:cNvSpPr/>
          <p:nvPr/>
        </p:nvSpPr>
        <p:spPr>
          <a:xfrm>
            <a:off x="101600" y="5638800"/>
            <a:ext cx="1625600" cy="106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Case Series</a:t>
            </a:r>
            <a:endParaRPr lang="en-US" sz="2400" b="1" dirty="0"/>
          </a:p>
        </p:txBody>
      </p:sp>
      <p:sp>
        <p:nvSpPr>
          <p:cNvPr id="16" name="Oval 15"/>
          <p:cNvSpPr/>
          <p:nvPr/>
        </p:nvSpPr>
        <p:spPr>
          <a:xfrm>
            <a:off x="1930400" y="5562600"/>
            <a:ext cx="19304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Case Contro</a:t>
            </a:r>
            <a:r>
              <a:rPr lang="en-US" sz="2400" b="1" dirty="0"/>
              <a:t>l</a:t>
            </a:r>
          </a:p>
        </p:txBody>
      </p:sp>
      <p:sp>
        <p:nvSpPr>
          <p:cNvPr id="17" name="Oval 16"/>
          <p:cNvSpPr/>
          <p:nvPr/>
        </p:nvSpPr>
        <p:spPr>
          <a:xfrm>
            <a:off x="4064000" y="5562600"/>
            <a:ext cx="2235200" cy="1219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Cohort Studies</a:t>
            </a:r>
            <a:endParaRPr lang="en-US" sz="2800" b="1" dirty="0"/>
          </a:p>
        </p:txBody>
      </p:sp>
      <p:sp>
        <p:nvSpPr>
          <p:cNvPr id="18" name="Oval 17"/>
          <p:cNvSpPr/>
          <p:nvPr/>
        </p:nvSpPr>
        <p:spPr>
          <a:xfrm>
            <a:off x="6502400" y="5486400"/>
            <a:ext cx="2641600"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Randomized controlled trial</a:t>
            </a:r>
            <a:endParaRPr lang="en-US" sz="2400" b="1" dirty="0"/>
          </a:p>
        </p:txBody>
      </p:sp>
      <p:sp>
        <p:nvSpPr>
          <p:cNvPr id="19" name="Oval 18"/>
          <p:cNvSpPr/>
          <p:nvPr/>
        </p:nvSpPr>
        <p:spPr>
          <a:xfrm>
            <a:off x="9245600" y="5402998"/>
            <a:ext cx="2844800" cy="13788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Systematic Reviews</a:t>
            </a:r>
            <a:endParaRPr lang="en-US" sz="3200" b="1" dirty="0"/>
          </a:p>
        </p:txBody>
      </p:sp>
      <p:cxnSp>
        <p:nvCxnSpPr>
          <p:cNvPr id="22" name="Straight Connector 21"/>
          <p:cNvCxnSpPr/>
          <p:nvPr/>
        </p:nvCxnSpPr>
        <p:spPr>
          <a:xfrm flipV="1">
            <a:off x="948635" y="3379302"/>
            <a:ext cx="0" cy="710362"/>
          </a:xfrm>
          <a:prstGeom prst="line">
            <a:avLst/>
          </a:prstGeom>
          <a:ln w="762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p:cNvCxnSpPr>
          <p:nvPr/>
        </p:nvCxnSpPr>
        <p:spPr>
          <a:xfrm flipV="1">
            <a:off x="9210732" y="3784178"/>
            <a:ext cx="0" cy="1102556"/>
          </a:xfrm>
          <a:prstGeom prst="line">
            <a:avLst/>
          </a:prstGeom>
          <a:ln w="762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684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243328" y="381000"/>
            <a:ext cx="0" cy="5791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43328" y="6172200"/>
            <a:ext cx="8001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1678739" y="2855267"/>
            <a:ext cx="6934200" cy="461665"/>
          </a:xfrm>
          <a:prstGeom prst="rect">
            <a:avLst/>
          </a:prstGeom>
          <a:noFill/>
        </p:spPr>
        <p:txBody>
          <a:bodyPr wrap="square" rtlCol="0">
            <a:spAutoFit/>
          </a:bodyPr>
          <a:lstStyle/>
          <a:p>
            <a:r>
              <a:rPr lang="en-US" sz="2400" b="1" dirty="0"/>
              <a:t>Quality of Evidence</a:t>
            </a:r>
          </a:p>
        </p:txBody>
      </p:sp>
      <p:sp>
        <p:nvSpPr>
          <p:cNvPr id="7" name="Up Arrow 6"/>
          <p:cNvSpPr/>
          <p:nvPr/>
        </p:nvSpPr>
        <p:spPr>
          <a:xfrm>
            <a:off x="1603695" y="348995"/>
            <a:ext cx="413266" cy="3200400"/>
          </a:xfrm>
          <a:prstGeom prst="up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243328" y="6320135"/>
            <a:ext cx="6934200" cy="461665"/>
          </a:xfrm>
          <a:prstGeom prst="rect">
            <a:avLst/>
          </a:prstGeom>
          <a:noFill/>
        </p:spPr>
        <p:txBody>
          <a:bodyPr wrap="square" rtlCol="0">
            <a:spAutoFit/>
          </a:bodyPr>
          <a:lstStyle/>
          <a:p>
            <a:r>
              <a:rPr lang="en-US" sz="2400" b="1" dirty="0"/>
              <a:t>Magnitude of Outcomes</a:t>
            </a:r>
          </a:p>
        </p:txBody>
      </p:sp>
      <p:sp>
        <p:nvSpPr>
          <p:cNvPr id="9" name="Up Arrow 8"/>
          <p:cNvSpPr/>
          <p:nvPr/>
        </p:nvSpPr>
        <p:spPr>
          <a:xfrm rot="5400000">
            <a:off x="7294495" y="4974966"/>
            <a:ext cx="413266" cy="3200400"/>
          </a:xfrm>
          <a:prstGeom prst="up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ultiply 9"/>
          <p:cNvSpPr/>
          <p:nvPr/>
        </p:nvSpPr>
        <p:spPr>
          <a:xfrm>
            <a:off x="8720328" y="570522"/>
            <a:ext cx="1811079" cy="1221831"/>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IDEAL</a:t>
            </a:r>
          </a:p>
        </p:txBody>
      </p:sp>
      <p:sp>
        <p:nvSpPr>
          <p:cNvPr id="11" name="Oval 10"/>
          <p:cNvSpPr/>
          <p:nvPr/>
        </p:nvSpPr>
        <p:spPr>
          <a:xfrm>
            <a:off x="2852928" y="3200400"/>
            <a:ext cx="1905000" cy="1447800"/>
          </a:xfrm>
          <a:prstGeom prst="ellipse">
            <a:avLst/>
          </a:prstGeom>
          <a:solidFill>
            <a:srgbClr val="0049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Protein dose and nitrogen balance</a:t>
            </a:r>
          </a:p>
        </p:txBody>
      </p:sp>
      <p:sp>
        <p:nvSpPr>
          <p:cNvPr id="12" name="TextBox 11"/>
          <p:cNvSpPr txBox="1"/>
          <p:nvPr/>
        </p:nvSpPr>
        <p:spPr>
          <a:xfrm>
            <a:off x="2700528" y="4648200"/>
            <a:ext cx="2286000" cy="1384995"/>
          </a:xfrm>
          <a:prstGeom prst="rect">
            <a:avLst/>
          </a:prstGeom>
          <a:noFill/>
        </p:spPr>
        <p:txBody>
          <a:bodyPr wrap="square" rtlCol="0">
            <a:spAutoFit/>
          </a:bodyPr>
          <a:lstStyle/>
          <a:p>
            <a:r>
              <a:rPr lang="en-US" sz="1400" dirty="0"/>
              <a:t>-Larsson J et al. </a:t>
            </a:r>
            <a:r>
              <a:rPr lang="en-US" sz="1400" i="1" dirty="0"/>
              <a:t>Br J </a:t>
            </a:r>
            <a:r>
              <a:rPr lang="en-US" sz="1400" i="1" dirty="0" err="1"/>
              <a:t>Surg</a:t>
            </a:r>
            <a:r>
              <a:rPr lang="en-US" sz="1400" i="1" dirty="0"/>
              <a:t> </a:t>
            </a:r>
            <a:r>
              <a:rPr lang="en-US" sz="1400" dirty="0" smtClean="0"/>
              <a:t>1990;77:413-416.</a:t>
            </a:r>
            <a:endParaRPr lang="en-US" sz="1400" dirty="0"/>
          </a:p>
          <a:p>
            <a:r>
              <a:rPr lang="en-US" sz="1400" dirty="0"/>
              <a:t>-</a:t>
            </a:r>
            <a:r>
              <a:rPr lang="en-US" sz="1400" dirty="0" err="1"/>
              <a:t>Iapichino</a:t>
            </a:r>
            <a:r>
              <a:rPr lang="en-US" sz="1400" dirty="0"/>
              <a:t> G et al. </a:t>
            </a:r>
            <a:r>
              <a:rPr lang="en-US" sz="1400" i="1" dirty="0"/>
              <a:t>ICM</a:t>
            </a:r>
            <a:r>
              <a:rPr lang="en-US" sz="1400" dirty="0"/>
              <a:t> </a:t>
            </a:r>
            <a:r>
              <a:rPr lang="en-US" sz="1400" dirty="0" smtClean="0"/>
              <a:t>1988:14:399-405.</a:t>
            </a:r>
            <a:endParaRPr lang="en-US" sz="1400" dirty="0"/>
          </a:p>
          <a:p>
            <a:r>
              <a:rPr lang="en-US" sz="1400" dirty="0"/>
              <a:t>-Berg et al. </a:t>
            </a:r>
            <a:r>
              <a:rPr lang="en-US" sz="1400" i="1" dirty="0" err="1"/>
              <a:t>Crit</a:t>
            </a:r>
            <a:r>
              <a:rPr lang="en-US" sz="1400" i="1" dirty="0"/>
              <a:t> Care </a:t>
            </a:r>
            <a:r>
              <a:rPr lang="en-US" sz="1400" dirty="0" smtClean="0"/>
              <a:t>2013;17:R158.</a:t>
            </a:r>
            <a:endParaRPr lang="en-US" sz="1400" dirty="0"/>
          </a:p>
        </p:txBody>
      </p:sp>
      <p:sp>
        <p:nvSpPr>
          <p:cNvPr id="13" name="Oval 12"/>
          <p:cNvSpPr/>
          <p:nvPr/>
        </p:nvSpPr>
        <p:spPr>
          <a:xfrm>
            <a:off x="5977128" y="3105007"/>
            <a:ext cx="1905000" cy="1447800"/>
          </a:xfrm>
          <a:prstGeom prst="ellipse">
            <a:avLst/>
          </a:prstGeom>
          <a:solidFill>
            <a:srgbClr val="0049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Protein dose and muscle mass</a:t>
            </a:r>
          </a:p>
        </p:txBody>
      </p:sp>
      <p:sp>
        <p:nvSpPr>
          <p:cNvPr id="14" name="TextBox 13"/>
          <p:cNvSpPr txBox="1"/>
          <p:nvPr/>
        </p:nvSpPr>
        <p:spPr>
          <a:xfrm>
            <a:off x="5596128" y="4532293"/>
            <a:ext cx="2514600" cy="1384995"/>
          </a:xfrm>
          <a:prstGeom prst="rect">
            <a:avLst/>
          </a:prstGeom>
          <a:noFill/>
        </p:spPr>
        <p:txBody>
          <a:bodyPr wrap="square" rtlCol="0">
            <a:spAutoFit/>
          </a:bodyPr>
          <a:lstStyle/>
          <a:p>
            <a:r>
              <a:rPr lang="en-US" sz="1400" dirty="0"/>
              <a:t>-Ishibashi N et al. </a:t>
            </a:r>
            <a:r>
              <a:rPr lang="en-US" sz="1400" i="1" dirty="0" err="1"/>
              <a:t>Crit</a:t>
            </a:r>
            <a:r>
              <a:rPr lang="en-US" sz="1400" i="1" dirty="0"/>
              <a:t> Care Med </a:t>
            </a:r>
            <a:r>
              <a:rPr lang="en-US" sz="1400" dirty="0" smtClean="0"/>
              <a:t>1998;26:1529-1535.</a:t>
            </a:r>
            <a:endParaRPr lang="en-US" sz="1400" dirty="0"/>
          </a:p>
          <a:p>
            <a:r>
              <a:rPr lang="en-US" sz="1400" dirty="0"/>
              <a:t>-Casaer et al. </a:t>
            </a:r>
            <a:r>
              <a:rPr lang="en-US" sz="1400" i="1" dirty="0" err="1"/>
              <a:t>Crit</a:t>
            </a:r>
            <a:r>
              <a:rPr lang="en-US" sz="1400" i="1" dirty="0"/>
              <a:t> Care </a:t>
            </a:r>
            <a:r>
              <a:rPr lang="en-US" sz="1400" i="1" dirty="0" smtClean="0"/>
              <a:t>Med</a:t>
            </a:r>
            <a:r>
              <a:rPr lang="en-US" sz="1400" dirty="0" smtClean="0"/>
              <a:t> 2013;41:2298-2309.</a:t>
            </a:r>
            <a:endParaRPr lang="en-US" sz="1400" dirty="0"/>
          </a:p>
          <a:p>
            <a:r>
              <a:rPr lang="en-US" sz="1400" dirty="0" smtClean="0"/>
              <a:t>-</a:t>
            </a:r>
            <a:r>
              <a:rPr lang="en-US" sz="1400" dirty="0" err="1" smtClean="0"/>
              <a:t>Puthucheary</a:t>
            </a:r>
            <a:r>
              <a:rPr lang="en-US" sz="1400" dirty="0" smtClean="0"/>
              <a:t> </a:t>
            </a:r>
            <a:r>
              <a:rPr lang="en-US" sz="1400" dirty="0"/>
              <a:t>et al. </a:t>
            </a:r>
            <a:r>
              <a:rPr lang="en-US" sz="1400" i="1" dirty="0"/>
              <a:t>JAMA</a:t>
            </a:r>
            <a:r>
              <a:rPr lang="en-US" sz="1400" dirty="0"/>
              <a:t> </a:t>
            </a:r>
            <a:r>
              <a:rPr lang="en-US" sz="1400" dirty="0" smtClean="0"/>
              <a:t>2013;310:1591-1600.</a:t>
            </a:r>
            <a:endParaRPr lang="en-US" sz="1400" dirty="0"/>
          </a:p>
        </p:txBody>
      </p:sp>
      <p:sp>
        <p:nvSpPr>
          <p:cNvPr id="15" name="Oval 14"/>
          <p:cNvSpPr/>
          <p:nvPr/>
        </p:nvSpPr>
        <p:spPr>
          <a:xfrm>
            <a:off x="8186928" y="2129669"/>
            <a:ext cx="1905000" cy="1447800"/>
          </a:xfrm>
          <a:prstGeom prst="ellipse">
            <a:avLst/>
          </a:prstGeom>
          <a:solidFill>
            <a:srgbClr val="0049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Protein dose and mortality</a:t>
            </a:r>
          </a:p>
        </p:txBody>
      </p:sp>
      <p:sp>
        <p:nvSpPr>
          <p:cNvPr id="16" name="TextBox 15"/>
          <p:cNvSpPr txBox="1"/>
          <p:nvPr/>
        </p:nvSpPr>
        <p:spPr>
          <a:xfrm>
            <a:off x="8034528" y="3581400"/>
            <a:ext cx="2522622" cy="2677656"/>
          </a:xfrm>
          <a:prstGeom prst="rect">
            <a:avLst/>
          </a:prstGeom>
          <a:noFill/>
        </p:spPr>
        <p:txBody>
          <a:bodyPr wrap="square" rtlCol="0">
            <a:spAutoFit/>
          </a:bodyPr>
          <a:lstStyle/>
          <a:p>
            <a:r>
              <a:rPr lang="en-US" sz="1400" dirty="0"/>
              <a:t>-</a:t>
            </a:r>
            <a:r>
              <a:rPr lang="en-US" sz="1400" dirty="0" err="1"/>
              <a:t>Alberda</a:t>
            </a:r>
            <a:r>
              <a:rPr lang="en-US" sz="1400" dirty="0"/>
              <a:t> et al. </a:t>
            </a:r>
            <a:r>
              <a:rPr lang="en-US" sz="1400" i="1" dirty="0" err="1"/>
              <a:t>Int</a:t>
            </a:r>
            <a:r>
              <a:rPr lang="en-US" sz="1400" i="1" dirty="0"/>
              <a:t> Care Med </a:t>
            </a:r>
            <a:r>
              <a:rPr lang="en-US" sz="1400" dirty="0"/>
              <a:t>2009;35:1728-1737.</a:t>
            </a:r>
          </a:p>
          <a:p>
            <a:r>
              <a:rPr lang="en-US" sz="1400" dirty="0"/>
              <a:t>-</a:t>
            </a:r>
            <a:r>
              <a:rPr lang="en-US" sz="1400" dirty="0" err="1"/>
              <a:t>Kutsogiannis</a:t>
            </a:r>
            <a:r>
              <a:rPr lang="en-US" sz="1400" dirty="0"/>
              <a:t> et al. </a:t>
            </a:r>
            <a:r>
              <a:rPr lang="en-US" sz="1400" i="1" dirty="0" err="1"/>
              <a:t>Crit</a:t>
            </a:r>
            <a:r>
              <a:rPr lang="en-US" sz="1400" i="1" dirty="0"/>
              <a:t> Care Med</a:t>
            </a:r>
            <a:r>
              <a:rPr lang="en-US" sz="1400" dirty="0"/>
              <a:t> </a:t>
            </a:r>
            <a:r>
              <a:rPr lang="en-US" sz="1400" dirty="0" smtClean="0"/>
              <a:t>2011;39:2691-2699.</a:t>
            </a:r>
          </a:p>
          <a:p>
            <a:r>
              <a:rPr lang="en-US" sz="1400" dirty="0"/>
              <a:t>-</a:t>
            </a:r>
            <a:r>
              <a:rPr lang="en-US" sz="1400" dirty="0" err="1"/>
              <a:t>Allingstrup</a:t>
            </a:r>
            <a:r>
              <a:rPr lang="en-US" sz="1400" dirty="0"/>
              <a:t> et al. </a:t>
            </a:r>
            <a:r>
              <a:rPr lang="en-US" sz="1400" i="1" dirty="0"/>
              <a:t>Clin Nutr </a:t>
            </a:r>
            <a:r>
              <a:rPr lang="en-US" sz="1400" dirty="0"/>
              <a:t>2012;31:462-468.</a:t>
            </a:r>
          </a:p>
          <a:p>
            <a:r>
              <a:rPr lang="en-US" sz="1400" dirty="0"/>
              <a:t>-Weijs PJ et al. </a:t>
            </a:r>
            <a:r>
              <a:rPr lang="en-US" sz="1400" i="1" dirty="0"/>
              <a:t>JPEN</a:t>
            </a:r>
            <a:r>
              <a:rPr lang="en-US" sz="1400" dirty="0"/>
              <a:t> 2012;36:60-68</a:t>
            </a:r>
            <a:r>
              <a:rPr lang="en-US" sz="1400" dirty="0" smtClean="0"/>
              <a:t>.</a:t>
            </a:r>
            <a:endParaRPr lang="en-US" sz="1400" dirty="0"/>
          </a:p>
          <a:p>
            <a:r>
              <a:rPr lang="en-US" sz="1400" dirty="0"/>
              <a:t>-Weijs PJ et al. </a:t>
            </a:r>
            <a:r>
              <a:rPr lang="en-US" sz="1400" i="1" dirty="0" err="1"/>
              <a:t>Crit</a:t>
            </a:r>
            <a:r>
              <a:rPr lang="en-US" sz="1400" i="1" dirty="0"/>
              <a:t> Care </a:t>
            </a:r>
            <a:r>
              <a:rPr lang="en-US" sz="1400" dirty="0" smtClean="0"/>
              <a:t>2014;18:701-714.</a:t>
            </a:r>
          </a:p>
          <a:p>
            <a:r>
              <a:rPr lang="en-US" sz="1400" dirty="0" smtClean="0"/>
              <a:t>-Compher C et al. </a:t>
            </a:r>
            <a:r>
              <a:rPr lang="en-US" sz="1400" i="1" dirty="0" err="1" smtClean="0"/>
              <a:t>Crit</a:t>
            </a:r>
            <a:r>
              <a:rPr lang="en-US" sz="1400" i="1" dirty="0" smtClean="0"/>
              <a:t> Care </a:t>
            </a:r>
            <a:r>
              <a:rPr lang="en-US" sz="1400" dirty="0" smtClean="0"/>
              <a:t>2017;45:156-163</a:t>
            </a:r>
            <a:endParaRPr lang="en-US" sz="1400" dirty="0"/>
          </a:p>
        </p:txBody>
      </p:sp>
      <p:sp>
        <p:nvSpPr>
          <p:cNvPr id="17" name="Oval 16"/>
          <p:cNvSpPr/>
          <p:nvPr/>
        </p:nvSpPr>
        <p:spPr>
          <a:xfrm>
            <a:off x="5138928" y="1005331"/>
            <a:ext cx="1905000" cy="1543431"/>
          </a:xfrm>
          <a:prstGeom prst="ellipse">
            <a:avLst/>
          </a:prstGeom>
          <a:solidFill>
            <a:srgbClr val="0049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Protein dose and function / illness</a:t>
            </a:r>
          </a:p>
        </p:txBody>
      </p:sp>
      <p:sp>
        <p:nvSpPr>
          <p:cNvPr id="18" name="TextBox 17"/>
          <p:cNvSpPr txBox="1"/>
          <p:nvPr/>
        </p:nvSpPr>
        <p:spPr>
          <a:xfrm>
            <a:off x="4224528" y="2548524"/>
            <a:ext cx="3810000" cy="523220"/>
          </a:xfrm>
          <a:prstGeom prst="rect">
            <a:avLst/>
          </a:prstGeom>
          <a:noFill/>
        </p:spPr>
        <p:txBody>
          <a:bodyPr wrap="square" rtlCol="0">
            <a:spAutoFit/>
          </a:bodyPr>
          <a:lstStyle/>
          <a:p>
            <a:r>
              <a:rPr lang="en-US" sz="1400" dirty="0"/>
              <a:t>-</a:t>
            </a:r>
            <a:r>
              <a:rPr lang="en-US" sz="1400" dirty="0" err="1"/>
              <a:t>Rugeles</a:t>
            </a:r>
            <a:r>
              <a:rPr lang="en-US" sz="1400" dirty="0"/>
              <a:t> et al. </a:t>
            </a:r>
            <a:r>
              <a:rPr lang="en-US" sz="1400" i="1" dirty="0"/>
              <a:t>J </a:t>
            </a:r>
            <a:r>
              <a:rPr lang="en-US" sz="1400" i="1" dirty="0" err="1"/>
              <a:t>Crit</a:t>
            </a:r>
            <a:r>
              <a:rPr lang="en-US" sz="1400" i="1" dirty="0"/>
              <a:t> Care </a:t>
            </a:r>
            <a:r>
              <a:rPr lang="en-US" sz="1400" dirty="0"/>
              <a:t>2016 Oct;35:110-4.</a:t>
            </a:r>
          </a:p>
          <a:p>
            <a:r>
              <a:rPr lang="en-US" sz="1400" dirty="0"/>
              <a:t>-</a:t>
            </a:r>
            <a:r>
              <a:rPr lang="en-US" sz="1400" dirty="0" err="1"/>
              <a:t>Ferrie</a:t>
            </a:r>
            <a:r>
              <a:rPr lang="en-US" sz="1400" dirty="0"/>
              <a:t> et al. </a:t>
            </a:r>
            <a:r>
              <a:rPr lang="en-US" sz="1400" i="1" dirty="0"/>
              <a:t>JPEN</a:t>
            </a:r>
            <a:r>
              <a:rPr lang="en-US" sz="1400" dirty="0"/>
              <a:t> </a:t>
            </a:r>
            <a:r>
              <a:rPr lang="en-US" sz="1400" dirty="0" smtClean="0"/>
              <a:t>2016;40:795-805.</a:t>
            </a:r>
            <a:endParaRPr lang="en-US" sz="1400" dirty="0"/>
          </a:p>
        </p:txBody>
      </p:sp>
      <p:sp>
        <p:nvSpPr>
          <p:cNvPr id="19" name="Title 9"/>
          <p:cNvSpPr txBox="1">
            <a:spLocks/>
          </p:cNvSpPr>
          <p:nvPr/>
        </p:nvSpPr>
        <p:spPr>
          <a:xfrm>
            <a:off x="3233928" y="3070332"/>
            <a:ext cx="6553200" cy="1044468"/>
          </a:xfrm>
          <a:prstGeom prst="rect">
            <a:avLst/>
          </a:prstGeom>
          <a:solidFill>
            <a:schemeClr val="accent1"/>
          </a:solidFill>
          <a:ln>
            <a:solidFill>
              <a:schemeClr val="accent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chemeClr val="bg1"/>
                </a:solidFill>
              </a:rPr>
              <a:t>2016 ASPEN/SCCM guideline </a:t>
            </a:r>
            <a:r>
              <a:rPr lang="en-US" sz="3600" b="1" i="1" dirty="0" smtClean="0">
                <a:solidFill>
                  <a:schemeClr val="bg1"/>
                </a:solidFill>
              </a:rPr>
              <a:t>suggests</a:t>
            </a:r>
            <a:r>
              <a:rPr lang="en-US" sz="3600" b="1" dirty="0" smtClean="0">
                <a:solidFill>
                  <a:schemeClr val="bg1"/>
                </a:solidFill>
              </a:rPr>
              <a:t>  1.2-2.0 g/kg ABW/day</a:t>
            </a:r>
            <a:endParaRPr lang="en-US" sz="3600" dirty="0">
              <a:solidFill>
                <a:schemeClr val="bg1"/>
              </a:solidFill>
            </a:endParaRPr>
          </a:p>
        </p:txBody>
      </p:sp>
      <p:sp>
        <p:nvSpPr>
          <p:cNvPr id="20" name="Rectangle 19"/>
          <p:cNvSpPr/>
          <p:nvPr/>
        </p:nvSpPr>
        <p:spPr>
          <a:xfrm>
            <a:off x="2693528" y="130203"/>
            <a:ext cx="6691252" cy="5257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panose="020B0604020202020204" pitchFamily="34" charset="0"/>
                <a:cs typeface="Arial" panose="020B0604020202020204" pitchFamily="34" charset="0"/>
              </a:rPr>
              <a:t>Protein Dose and Outcomes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3"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3"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3"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rctx="PPT">
                                        <p:cTn id="24" dur="indefinite"/>
                                        <p:tgtEl>
                                          <p:spTgt spid="11"/>
                                        </p:tgtEl>
                                        <p:attrNameLst>
                                          <p:attrName>style.opacity</p:attrName>
                                        </p:attrNameLst>
                                      </p:cBhvr>
                                      <p:to>
                                        <p:strVal val="0.15"/>
                                      </p:to>
                                    </p:set>
                                    <p:animEffect filter="image" prLst="opacity: 0.15">
                                      <p:cBhvr rctx="IE">
                                        <p:cTn id="25" dur="indefinite"/>
                                        <p:tgtEl>
                                          <p:spTgt spid="11"/>
                                        </p:tgtEl>
                                      </p:cBhvr>
                                    </p:animEffect>
                                  </p:childTnLst>
                                </p:cTn>
                              </p:par>
                              <p:par>
                                <p:cTn id="26" presetID="9" presetClass="emph" presetSubtype="0" grpId="2" nodeType="withEffect">
                                  <p:stCondLst>
                                    <p:cond delay="0"/>
                                  </p:stCondLst>
                                  <p:childTnLst>
                                    <p:set>
                                      <p:cBhvr rctx="PPT">
                                        <p:cTn id="27" dur="indefinite"/>
                                        <p:tgtEl>
                                          <p:spTgt spid="12"/>
                                        </p:tgtEl>
                                        <p:attrNameLst>
                                          <p:attrName>style.opacity</p:attrName>
                                        </p:attrNameLst>
                                      </p:cBhvr>
                                      <p:to>
                                        <p:strVal val="0.15"/>
                                      </p:to>
                                    </p:set>
                                    <p:animEffect filter="image" prLst="opacity: 0.15">
                                      <p:cBhvr rctx="IE">
                                        <p:cTn id="28" dur="indefinite"/>
                                        <p:tgtEl>
                                          <p:spTgt spid="12"/>
                                        </p:tgtEl>
                                      </p:cBhvr>
                                    </p:animEffect>
                                  </p:childTnLst>
                                </p:cTn>
                              </p:par>
                              <p:par>
                                <p:cTn id="29" presetID="9" presetClass="emph" presetSubtype="0" grpId="1" nodeType="withEffect">
                                  <p:stCondLst>
                                    <p:cond delay="0"/>
                                  </p:stCondLst>
                                  <p:childTnLst>
                                    <p:set>
                                      <p:cBhvr rctx="PPT">
                                        <p:cTn id="30" dur="indefinite"/>
                                        <p:tgtEl>
                                          <p:spTgt spid="13"/>
                                        </p:tgtEl>
                                        <p:attrNameLst>
                                          <p:attrName>style.opacity</p:attrName>
                                        </p:attrNameLst>
                                      </p:cBhvr>
                                      <p:to>
                                        <p:strVal val="0.15"/>
                                      </p:to>
                                    </p:set>
                                    <p:animEffect filter="image" prLst="opacity: 0.15">
                                      <p:cBhvr rctx="IE">
                                        <p:cTn id="31" dur="indefinite"/>
                                        <p:tgtEl>
                                          <p:spTgt spid="13"/>
                                        </p:tgtEl>
                                      </p:cBhvr>
                                    </p:animEffect>
                                  </p:childTnLst>
                                </p:cTn>
                              </p:par>
                              <p:par>
                                <p:cTn id="32" presetID="9" presetClass="emph" presetSubtype="0" grpId="2" nodeType="withEffect">
                                  <p:stCondLst>
                                    <p:cond delay="0"/>
                                  </p:stCondLst>
                                  <p:childTnLst>
                                    <p:set>
                                      <p:cBhvr rctx="PPT">
                                        <p:cTn id="33" dur="indefinite"/>
                                        <p:tgtEl>
                                          <p:spTgt spid="14"/>
                                        </p:tgtEl>
                                        <p:attrNameLst>
                                          <p:attrName>style.opacity</p:attrName>
                                        </p:attrNameLst>
                                      </p:cBhvr>
                                      <p:to>
                                        <p:strVal val="0.15"/>
                                      </p:to>
                                    </p:set>
                                    <p:animEffect filter="image" prLst="opacity: 0.15">
                                      <p:cBhvr rctx="IE">
                                        <p:cTn id="34" dur="indefinite"/>
                                        <p:tgtEl>
                                          <p:spTgt spid="14"/>
                                        </p:tgtEl>
                                      </p:cBhvr>
                                    </p:animEffect>
                                  </p:childTnLst>
                                </p:cTn>
                              </p:par>
                              <p:par>
                                <p:cTn id="35" presetID="9" presetClass="emph" presetSubtype="0" grpId="1" nodeType="withEffect">
                                  <p:stCondLst>
                                    <p:cond delay="0"/>
                                  </p:stCondLst>
                                  <p:childTnLst>
                                    <p:set>
                                      <p:cBhvr rctx="PPT">
                                        <p:cTn id="36" dur="indefinite"/>
                                        <p:tgtEl>
                                          <p:spTgt spid="17"/>
                                        </p:tgtEl>
                                        <p:attrNameLst>
                                          <p:attrName>style.opacity</p:attrName>
                                        </p:attrNameLst>
                                      </p:cBhvr>
                                      <p:to>
                                        <p:strVal val="0.15"/>
                                      </p:to>
                                    </p:set>
                                    <p:animEffect filter="image" prLst="opacity: 0.15">
                                      <p:cBhvr rctx="IE">
                                        <p:cTn id="37" dur="indefinite"/>
                                        <p:tgtEl>
                                          <p:spTgt spid="17"/>
                                        </p:tgtEl>
                                      </p:cBhvr>
                                    </p:animEffect>
                                  </p:childTnLst>
                                </p:cTn>
                              </p:par>
                              <p:par>
                                <p:cTn id="38" presetID="9" presetClass="emph" presetSubtype="0" grpId="2" nodeType="withEffect">
                                  <p:stCondLst>
                                    <p:cond delay="0"/>
                                  </p:stCondLst>
                                  <p:childTnLst>
                                    <p:set>
                                      <p:cBhvr rctx="PPT">
                                        <p:cTn id="39" dur="indefinite"/>
                                        <p:tgtEl>
                                          <p:spTgt spid="18"/>
                                        </p:tgtEl>
                                        <p:attrNameLst>
                                          <p:attrName>style.opacity</p:attrName>
                                        </p:attrNameLst>
                                      </p:cBhvr>
                                      <p:to>
                                        <p:strVal val="0.15"/>
                                      </p:to>
                                    </p:set>
                                    <p:animEffect filter="image" prLst="opacity: 0.15">
                                      <p:cBhvr rctx="IE">
                                        <p:cTn id="40" dur="indefinite"/>
                                        <p:tgtEl>
                                          <p:spTgt spid="18"/>
                                        </p:tgtEl>
                                      </p:cBhvr>
                                    </p:animEffect>
                                  </p:childTnLst>
                                </p:cTn>
                              </p:par>
                              <p:par>
                                <p:cTn id="41" presetID="9" presetClass="emph" presetSubtype="0" grpId="1" nodeType="withEffect">
                                  <p:stCondLst>
                                    <p:cond delay="0"/>
                                  </p:stCondLst>
                                  <p:childTnLst>
                                    <p:set>
                                      <p:cBhvr rctx="PPT">
                                        <p:cTn id="42" dur="indefinite"/>
                                        <p:tgtEl>
                                          <p:spTgt spid="15"/>
                                        </p:tgtEl>
                                        <p:attrNameLst>
                                          <p:attrName>style.opacity</p:attrName>
                                        </p:attrNameLst>
                                      </p:cBhvr>
                                      <p:to>
                                        <p:strVal val="0.15"/>
                                      </p:to>
                                    </p:set>
                                    <p:animEffect filter="image" prLst="opacity: 0.15">
                                      <p:cBhvr rctx="IE">
                                        <p:cTn id="43" dur="indefinite"/>
                                        <p:tgtEl>
                                          <p:spTgt spid="15"/>
                                        </p:tgtEl>
                                      </p:cBhvr>
                                    </p:animEffect>
                                  </p:childTnLst>
                                </p:cTn>
                              </p:par>
                              <p:par>
                                <p:cTn id="44" presetID="9" presetClass="emph" presetSubtype="0" grpId="1" nodeType="withEffect">
                                  <p:stCondLst>
                                    <p:cond delay="0"/>
                                  </p:stCondLst>
                                  <p:childTnLst>
                                    <p:set>
                                      <p:cBhvr rctx="PPT">
                                        <p:cTn id="45" dur="indefinite"/>
                                        <p:tgtEl>
                                          <p:spTgt spid="16"/>
                                        </p:tgtEl>
                                        <p:attrNameLst>
                                          <p:attrName>style.opacity</p:attrName>
                                        </p:attrNameLst>
                                      </p:cBhvr>
                                      <p:to>
                                        <p:strVal val="0.15"/>
                                      </p:to>
                                    </p:set>
                                    <p:animEffect filter="image" prLst="opacity: 0.15">
                                      <p:cBhvr rctx="IE">
                                        <p:cTn id="46" dur="indefinite"/>
                                        <p:tgtEl>
                                          <p:spTgt spid="16"/>
                                        </p:tgtEl>
                                      </p:cBhvr>
                                    </p:animEffect>
                                  </p:childTnLst>
                                </p:cTn>
                              </p:par>
                              <p:par>
                                <p:cTn id="47" presetID="9" presetClass="emph" presetSubtype="0" nodeType="withEffect">
                                  <p:stCondLst>
                                    <p:cond delay="0"/>
                                  </p:stCondLst>
                                  <p:childTnLst>
                                    <p:set>
                                      <p:cBhvr rctx="PPT">
                                        <p:cTn id="48" dur="indefinite"/>
                                        <p:tgtEl>
                                          <p:spTgt spid="3"/>
                                        </p:tgtEl>
                                        <p:attrNameLst>
                                          <p:attrName>style.opacity</p:attrName>
                                        </p:attrNameLst>
                                      </p:cBhvr>
                                      <p:to>
                                        <p:strVal val="0.15"/>
                                      </p:to>
                                    </p:set>
                                    <p:animEffect filter="image" prLst="opacity: 0.15">
                                      <p:cBhvr rctx="IE">
                                        <p:cTn id="49" dur="indefinite"/>
                                        <p:tgtEl>
                                          <p:spTgt spid="3"/>
                                        </p:tgtEl>
                                      </p:cBhvr>
                                    </p:animEffect>
                                  </p:childTnLst>
                                </p:cTn>
                              </p:par>
                              <p:par>
                                <p:cTn id="50" presetID="9" presetClass="emph" presetSubtype="0" nodeType="withEffect">
                                  <p:stCondLst>
                                    <p:cond delay="0"/>
                                  </p:stCondLst>
                                  <p:childTnLst>
                                    <p:set>
                                      <p:cBhvr rctx="PPT">
                                        <p:cTn id="51" dur="indefinite"/>
                                        <p:tgtEl>
                                          <p:spTgt spid="5"/>
                                        </p:tgtEl>
                                        <p:attrNameLst>
                                          <p:attrName>style.opacity</p:attrName>
                                        </p:attrNameLst>
                                      </p:cBhvr>
                                      <p:to>
                                        <p:strVal val="0.15"/>
                                      </p:to>
                                    </p:set>
                                    <p:animEffect filter="image" prLst="opacity: 0.15">
                                      <p:cBhvr rctx="IE">
                                        <p:cTn id="52" dur="indefinite"/>
                                        <p:tgtEl>
                                          <p:spTgt spid="5"/>
                                        </p:tgtEl>
                                      </p:cBhvr>
                                    </p:animEffect>
                                  </p:childTnLst>
                                </p:cTn>
                              </p:par>
                              <p:par>
                                <p:cTn id="53" presetID="9" presetClass="emph" presetSubtype="0" grpId="0" nodeType="withEffect">
                                  <p:stCondLst>
                                    <p:cond delay="0"/>
                                  </p:stCondLst>
                                  <p:childTnLst>
                                    <p:set>
                                      <p:cBhvr rctx="PPT">
                                        <p:cTn id="54" dur="indefinite"/>
                                        <p:tgtEl>
                                          <p:spTgt spid="7"/>
                                        </p:tgtEl>
                                        <p:attrNameLst>
                                          <p:attrName>style.opacity</p:attrName>
                                        </p:attrNameLst>
                                      </p:cBhvr>
                                      <p:to>
                                        <p:strVal val="0.15"/>
                                      </p:to>
                                    </p:set>
                                    <p:animEffect filter="image" prLst="opacity: 0.15">
                                      <p:cBhvr rctx="IE">
                                        <p:cTn id="55" dur="indefinite"/>
                                        <p:tgtEl>
                                          <p:spTgt spid="7"/>
                                        </p:tgtEl>
                                      </p:cBhvr>
                                    </p:animEffect>
                                  </p:childTnLst>
                                </p:cTn>
                              </p:par>
                              <p:par>
                                <p:cTn id="56" presetID="9" presetClass="emph" presetSubtype="0" grpId="0" nodeType="withEffect">
                                  <p:stCondLst>
                                    <p:cond delay="0"/>
                                  </p:stCondLst>
                                  <p:childTnLst>
                                    <p:set>
                                      <p:cBhvr rctx="PPT">
                                        <p:cTn id="57" dur="indefinite"/>
                                        <p:tgtEl>
                                          <p:spTgt spid="8"/>
                                        </p:tgtEl>
                                        <p:attrNameLst>
                                          <p:attrName>style.opacity</p:attrName>
                                        </p:attrNameLst>
                                      </p:cBhvr>
                                      <p:to>
                                        <p:strVal val="0.15"/>
                                      </p:to>
                                    </p:set>
                                    <p:animEffect filter="image" prLst="opacity: 0.15">
                                      <p:cBhvr rctx="IE">
                                        <p:cTn id="58" dur="indefinite"/>
                                        <p:tgtEl>
                                          <p:spTgt spid="8"/>
                                        </p:tgtEl>
                                      </p:cBhvr>
                                    </p:animEffect>
                                  </p:childTnLst>
                                </p:cTn>
                              </p:par>
                              <p:par>
                                <p:cTn id="59" presetID="9" presetClass="emph" presetSubtype="0" grpId="0" nodeType="withEffect">
                                  <p:stCondLst>
                                    <p:cond delay="0"/>
                                  </p:stCondLst>
                                  <p:childTnLst>
                                    <p:set>
                                      <p:cBhvr rctx="PPT">
                                        <p:cTn id="60" dur="indefinite"/>
                                        <p:tgtEl>
                                          <p:spTgt spid="9"/>
                                        </p:tgtEl>
                                        <p:attrNameLst>
                                          <p:attrName>style.opacity</p:attrName>
                                        </p:attrNameLst>
                                      </p:cBhvr>
                                      <p:to>
                                        <p:strVal val="0.15"/>
                                      </p:to>
                                    </p:set>
                                    <p:animEffect filter="image" prLst="opacity: 0.15">
                                      <p:cBhvr rctx="IE">
                                        <p:cTn id="61" dur="indefinite"/>
                                        <p:tgtEl>
                                          <p:spTgt spid="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1" animBg="1"/>
      <p:bldP spid="11" grpId="2" animBg="1"/>
      <p:bldP spid="12" grpId="2"/>
      <p:bldP spid="12" grpId="3"/>
      <p:bldP spid="13" grpId="1" animBg="1"/>
      <p:bldP spid="13" grpId="2" animBg="1"/>
      <p:bldP spid="14" grpId="2"/>
      <p:bldP spid="14" grpId="3"/>
      <p:bldP spid="15" grpId="1" animBg="1"/>
      <p:bldP spid="15" grpId="2" animBg="1"/>
      <p:bldP spid="16" grpId="1"/>
      <p:bldP spid="16" grpId="2"/>
      <p:bldP spid="17" grpId="1" animBg="1"/>
      <p:bldP spid="17" grpId="2" animBg="1"/>
      <p:bldP spid="18" grpId="2"/>
      <p:bldP spid="18" grpId="3"/>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7"/>
          <p:cNvGrpSpPr/>
          <p:nvPr/>
        </p:nvGrpSpPr>
        <p:grpSpPr>
          <a:xfrm>
            <a:off x="3870163" y="327587"/>
            <a:ext cx="7308536" cy="6401205"/>
            <a:chOff x="-1527" y="253829"/>
            <a:chExt cx="9259449" cy="7107431"/>
          </a:xfrm>
        </p:grpSpPr>
        <p:grpSp>
          <p:nvGrpSpPr>
            <p:cNvPr id="3" name="Group 449" descr="World Map"/>
            <p:cNvGrpSpPr/>
            <p:nvPr/>
          </p:nvGrpSpPr>
          <p:grpSpPr>
            <a:xfrm>
              <a:off x="0" y="832255"/>
              <a:ext cx="9257921" cy="6111185"/>
              <a:chOff x="0" y="-121396"/>
              <a:chExt cx="9257920" cy="6111184"/>
            </a:xfrm>
          </p:grpSpPr>
          <p:sp>
            <p:nvSpPr>
              <p:cNvPr id="21" name="Shape 447"/>
              <p:cNvSpPr/>
              <p:nvPr/>
            </p:nvSpPr>
            <p:spPr>
              <a:xfrm>
                <a:off x="0" y="0"/>
                <a:ext cx="9257920" cy="5989788"/>
              </a:xfrm>
              <a:prstGeom prst="rect">
                <a:avLst/>
              </a:prstGeom>
              <a:solidFill>
                <a:srgbClr val="3333FF"/>
              </a:solidFill>
              <a:ln w="12700" cap="flat">
                <a:noFill/>
                <a:miter lim="400000"/>
              </a:ln>
              <a:effectLst/>
            </p:spPr>
            <p:txBody>
              <a:bodyPr wrap="square" lIns="45719" tIns="45719" rIns="45719" bIns="45719" numCol="1" anchor="t">
                <a:noAutofit/>
              </a:bodyPr>
              <a:lstStyle/>
              <a:p>
                <a:pPr lvl="0" algn="l" defTabSz="914400">
                  <a:defRPr sz="2400">
                    <a:solidFill>
                      <a:srgbClr val="0000FF"/>
                    </a:solidFill>
                    <a:latin typeface="Times New Roman"/>
                    <a:ea typeface="Times New Roman"/>
                    <a:cs typeface="Times New Roman"/>
                    <a:sym typeface="Times New Roman"/>
                  </a:defRPr>
                </a:pPr>
                <a:endParaRPr/>
              </a:p>
            </p:txBody>
          </p:sp>
          <p:pic>
            <p:nvPicPr>
              <p:cNvPr id="22" name="World Map.png"/>
              <p:cNvPicPr/>
              <p:nvPr/>
            </p:nvPicPr>
            <p:blipFill>
              <a:blip r:embed="rId3">
                <a:extLst/>
              </a:blip>
              <a:srcRect t="445"/>
              <a:stretch>
                <a:fillRect/>
              </a:stretch>
            </p:blipFill>
            <p:spPr>
              <a:xfrm>
                <a:off x="0" y="-121396"/>
                <a:ext cx="9257920" cy="5989789"/>
              </a:xfrm>
              <a:prstGeom prst="rect">
                <a:avLst/>
              </a:prstGeom>
              <a:ln w="12700" cap="flat">
                <a:noFill/>
                <a:miter lim="400000"/>
              </a:ln>
              <a:effectLst/>
            </p:spPr>
          </p:pic>
        </p:grpSp>
        <p:sp>
          <p:nvSpPr>
            <p:cNvPr id="4" name="Shape 450"/>
            <p:cNvSpPr/>
            <p:nvPr/>
          </p:nvSpPr>
          <p:spPr>
            <a:xfrm>
              <a:off x="1234389" y="1697284"/>
              <a:ext cx="1425120" cy="325868"/>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rPr>
                <a:t>Canada: 95</a:t>
              </a:r>
            </a:p>
          </p:txBody>
        </p:sp>
        <p:sp>
          <p:nvSpPr>
            <p:cNvPr id="5" name="Shape 451"/>
            <p:cNvSpPr/>
            <p:nvPr/>
          </p:nvSpPr>
          <p:spPr>
            <a:xfrm>
              <a:off x="657912" y="2815950"/>
              <a:ext cx="1260106" cy="325867"/>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rPr>
                <a:t>USA: 225</a:t>
              </a:r>
            </a:p>
          </p:txBody>
        </p:sp>
        <p:sp>
          <p:nvSpPr>
            <p:cNvPr id="6" name="Shape 452"/>
            <p:cNvSpPr/>
            <p:nvPr/>
          </p:nvSpPr>
          <p:spPr>
            <a:xfrm>
              <a:off x="7399906" y="5076854"/>
              <a:ext cx="1738004" cy="565887"/>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rPr>
                <a:t>Australia: 73 New Zealand: 8</a:t>
              </a:r>
            </a:p>
          </p:txBody>
        </p:sp>
        <p:sp>
          <p:nvSpPr>
            <p:cNvPr id="7" name="Shape 453"/>
            <p:cNvSpPr/>
            <p:nvPr/>
          </p:nvSpPr>
          <p:spPr>
            <a:xfrm>
              <a:off x="3827463" y="2749516"/>
              <a:ext cx="1542988" cy="565887"/>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rPr>
                <a:t>Europe and Africa: 109</a:t>
              </a:r>
            </a:p>
          </p:txBody>
        </p:sp>
        <p:sp>
          <p:nvSpPr>
            <p:cNvPr id="8" name="Shape 454"/>
            <p:cNvSpPr/>
            <p:nvPr/>
          </p:nvSpPr>
          <p:spPr>
            <a:xfrm>
              <a:off x="1945877" y="4881837"/>
              <a:ext cx="1384403" cy="565887"/>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rPr>
                <a:t>Latin America: 53</a:t>
              </a:r>
            </a:p>
          </p:txBody>
        </p:sp>
        <p:sp>
          <p:nvSpPr>
            <p:cNvPr id="9" name="Shape 455"/>
            <p:cNvSpPr/>
            <p:nvPr/>
          </p:nvSpPr>
          <p:spPr>
            <a:xfrm>
              <a:off x="5940498" y="3548868"/>
              <a:ext cx="1238676" cy="325867"/>
            </a:xfrm>
            <a:prstGeom prst="rect">
              <a:avLst/>
            </a:prstGeom>
            <a:solidFill>
              <a:srgbClr val="3333FF"/>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defTabSz="914400">
                <a:defRPr sz="1200" b="1">
                  <a:solidFill>
                    <a:srgbClr val="FFFF66"/>
                  </a:solidFill>
                  <a:latin typeface="Arial"/>
                  <a:ea typeface="Arial"/>
                  <a:cs typeface="Arial"/>
                  <a:sym typeface="Arial"/>
                </a:defRPr>
              </a:lvl1pPr>
            </a:lstStyle>
            <a:p>
              <a:pPr lvl="0">
                <a:defRPr sz="1800" b="0">
                  <a:solidFill>
                    <a:srgbClr val="000000"/>
                  </a:solidFill>
                </a:defRPr>
              </a:pPr>
              <a:r>
                <a:rPr sz="1200" b="1">
                  <a:solidFill>
                    <a:srgbClr val="FFFF66"/>
                  </a:solidFill>
                </a:rPr>
                <a:t>Asia: 145</a:t>
              </a:r>
            </a:p>
          </p:txBody>
        </p:sp>
        <p:sp>
          <p:nvSpPr>
            <p:cNvPr id="10" name="Shape 456"/>
            <p:cNvSpPr/>
            <p:nvPr/>
          </p:nvSpPr>
          <p:spPr>
            <a:xfrm>
              <a:off x="2076602" y="3107403"/>
              <a:ext cx="308599" cy="308597"/>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50"/>
                  </a:lnTo>
                  <a:lnTo>
                    <a:pt x="17475" y="21600"/>
                  </a:lnTo>
                  <a:lnTo>
                    <a:pt x="10800" y="16501"/>
                  </a:lnTo>
                  <a:lnTo>
                    <a:pt x="4125" y="21600"/>
                  </a:lnTo>
                  <a:lnTo>
                    <a:pt x="6675" y="13350"/>
                  </a:lnTo>
                  <a:lnTo>
                    <a:pt x="0" y="8250"/>
                  </a:lnTo>
                  <a:close/>
                </a:path>
              </a:pathLst>
            </a:custGeom>
            <a:solidFill>
              <a:srgbClr val="DB1741"/>
            </a:solidFill>
            <a:ln w="9525" cap="flat">
              <a:solidFill>
                <a:srgbClr val="000000"/>
              </a:solidFill>
              <a:prstDash val="solid"/>
              <a:miter lim="800000"/>
            </a:ln>
            <a:effectLst/>
          </p:spPr>
          <p:txBody>
            <a:bodyPr wrap="square" lIns="45719" tIns="45719" rIns="45719" bIns="45719" numCol="1" anchor="ctr">
              <a:noAutofit/>
            </a:bodyPr>
            <a:lstStyle/>
            <a:p>
              <a:pPr lvl="0" algn="l" defTabSz="914400">
                <a:defRPr sz="2400">
                  <a:solidFill>
                    <a:srgbClr val="44546A"/>
                  </a:solidFill>
                  <a:latin typeface="Arial"/>
                  <a:ea typeface="Arial"/>
                  <a:cs typeface="Arial"/>
                  <a:sym typeface="Arial"/>
                </a:defRPr>
              </a:pPr>
              <a:endParaRPr/>
            </a:p>
          </p:txBody>
        </p:sp>
        <p:sp>
          <p:nvSpPr>
            <p:cNvPr id="11" name="Shape 457"/>
            <p:cNvSpPr/>
            <p:nvPr/>
          </p:nvSpPr>
          <p:spPr>
            <a:xfrm>
              <a:off x="-1527" y="253829"/>
              <a:ext cx="9259449" cy="563269"/>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noAutofit/>
            </a:bodyPr>
            <a:lstStyle/>
            <a:p>
              <a:pPr lvl="0" algn="l" defTabSz="457200">
                <a:lnSpc>
                  <a:spcPct val="120000"/>
                </a:lnSpc>
                <a:defRPr sz="1800">
                  <a:solidFill>
                    <a:srgbClr val="000000"/>
                  </a:solidFill>
                </a:defRPr>
              </a:pPr>
              <a:r>
                <a:rPr lang="en-US" sz="3200" dirty="0" smtClean="0">
                  <a:solidFill>
                    <a:srgbClr val="FFFFFF"/>
                  </a:solidFill>
                  <a:latin typeface="Arial" panose="020B0604020202020204" pitchFamily="34" charset="0"/>
                  <a:ea typeface="Avenir Book"/>
                  <a:cs typeface="Arial" panose="020B0604020202020204" pitchFamily="34" charset="0"/>
                  <a:sym typeface="Avenir Book"/>
                </a:rPr>
                <a:t>Five </a:t>
              </a:r>
              <a:r>
                <a:rPr sz="3200" dirty="0" smtClean="0">
                  <a:solidFill>
                    <a:srgbClr val="FFFFFF"/>
                  </a:solidFill>
                  <a:latin typeface="Arial" panose="020B0604020202020204" pitchFamily="34" charset="0"/>
                  <a:ea typeface="Avenir Book"/>
                  <a:cs typeface="Arial" panose="020B0604020202020204" pitchFamily="34" charset="0"/>
                  <a:sym typeface="Avenir Book"/>
                </a:rPr>
                <a:t>Year</a:t>
              </a:r>
              <a:r>
                <a:rPr lang="en-US" sz="3200" dirty="0" smtClean="0">
                  <a:solidFill>
                    <a:srgbClr val="FFFFFF"/>
                  </a:solidFill>
                  <a:latin typeface="Arial" panose="020B0604020202020204" pitchFamily="34" charset="0"/>
                  <a:ea typeface="Avenir Book"/>
                  <a:cs typeface="Arial" panose="020B0604020202020204" pitchFamily="34" charset="0"/>
                  <a:sym typeface="Avenir Book"/>
                </a:rPr>
                <a:t> </a:t>
              </a:r>
              <a:r>
                <a:rPr sz="3200" dirty="0" smtClean="0">
                  <a:solidFill>
                    <a:srgbClr val="FFFFFF"/>
                  </a:solidFill>
                  <a:latin typeface="Arial" panose="020B0604020202020204" pitchFamily="34" charset="0"/>
                  <a:ea typeface="Avenir Book"/>
                  <a:cs typeface="Arial" panose="020B0604020202020204" pitchFamily="34" charset="0"/>
                  <a:sym typeface="Avenir Book"/>
                </a:rPr>
                <a:t>Survey </a:t>
              </a:r>
              <a:r>
                <a:rPr lang="en-US" sz="3200" dirty="0" smtClean="0">
                  <a:solidFill>
                    <a:srgbClr val="FFFFFF"/>
                  </a:solidFill>
                  <a:latin typeface="Arial" panose="020B0604020202020204" pitchFamily="34" charset="0"/>
                  <a:ea typeface="Avenir Book"/>
                  <a:cs typeface="Arial" panose="020B0604020202020204" pitchFamily="34" charset="0"/>
                  <a:sym typeface="Avenir Book"/>
                </a:rPr>
                <a:t>Participation</a:t>
              </a:r>
              <a:r>
                <a:rPr sz="3200" dirty="0" smtClean="0">
                  <a:solidFill>
                    <a:srgbClr val="FFFFFF"/>
                  </a:solidFill>
                  <a:latin typeface="Arial" panose="020B0604020202020204" pitchFamily="34" charset="0"/>
                  <a:ea typeface="Avenir Book"/>
                  <a:cs typeface="Arial" panose="020B0604020202020204" pitchFamily="34" charset="0"/>
                  <a:sym typeface="Avenir Book"/>
                </a:rPr>
                <a:t>:70</a:t>
              </a:r>
              <a:r>
                <a:rPr lang="en-US" sz="3200" dirty="0" smtClean="0">
                  <a:solidFill>
                    <a:srgbClr val="FFFFFF"/>
                  </a:solidFill>
                  <a:latin typeface="Arial" panose="020B0604020202020204" pitchFamily="34" charset="0"/>
                  <a:ea typeface="Avenir Book"/>
                  <a:cs typeface="Arial" panose="020B0604020202020204" pitchFamily="34" charset="0"/>
                  <a:sym typeface="Avenir Book"/>
                </a:rPr>
                <a:t>8</a:t>
              </a:r>
              <a:r>
                <a:rPr sz="3200" dirty="0" smtClean="0">
                  <a:solidFill>
                    <a:srgbClr val="FFFFFF"/>
                  </a:solidFill>
                  <a:latin typeface="Arial" panose="020B0604020202020204" pitchFamily="34" charset="0"/>
                  <a:ea typeface="Avenir Book"/>
                  <a:cs typeface="Arial" panose="020B0604020202020204" pitchFamily="34" charset="0"/>
                  <a:sym typeface="Avenir Book"/>
                </a:rPr>
                <a:t> </a:t>
              </a:r>
              <a:r>
                <a:rPr sz="3200" dirty="0">
                  <a:solidFill>
                    <a:srgbClr val="FFFFFF"/>
                  </a:solidFill>
                  <a:latin typeface="Arial" panose="020B0604020202020204" pitchFamily="34" charset="0"/>
                  <a:ea typeface="Avenir Book"/>
                  <a:cs typeface="Arial" panose="020B0604020202020204" pitchFamily="34" charset="0"/>
                  <a:sym typeface="Avenir Book"/>
                </a:rPr>
                <a:t>ICUs</a:t>
              </a:r>
            </a:p>
          </p:txBody>
        </p:sp>
        <p:grpSp>
          <p:nvGrpSpPr>
            <p:cNvPr id="12" name="Group 460"/>
            <p:cNvGrpSpPr/>
            <p:nvPr/>
          </p:nvGrpSpPr>
          <p:grpSpPr>
            <a:xfrm>
              <a:off x="0" y="3787174"/>
              <a:ext cx="1933020" cy="2797950"/>
              <a:chOff x="0" y="0"/>
              <a:chExt cx="1933019" cy="2797948"/>
            </a:xfrm>
          </p:grpSpPr>
          <p:sp>
            <p:nvSpPr>
              <p:cNvPr id="19" name="Shape 458"/>
              <p:cNvSpPr/>
              <p:nvPr/>
            </p:nvSpPr>
            <p:spPr>
              <a:xfrm>
                <a:off x="0" y="158156"/>
                <a:ext cx="1933020" cy="24816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00" y="21600"/>
                    </a:lnTo>
                    <a:lnTo>
                      <a:pt x="14400" y="12902"/>
                    </a:lnTo>
                    <a:lnTo>
                      <a:pt x="15347" y="12902"/>
                    </a:lnTo>
                    <a:lnTo>
                      <a:pt x="15347" y="15005"/>
                    </a:lnTo>
                    <a:lnTo>
                      <a:pt x="21600" y="10800"/>
                    </a:lnTo>
                    <a:lnTo>
                      <a:pt x="15347" y="6595"/>
                    </a:lnTo>
                    <a:lnTo>
                      <a:pt x="15347" y="8698"/>
                    </a:lnTo>
                    <a:lnTo>
                      <a:pt x="14400" y="8698"/>
                    </a:lnTo>
                    <a:lnTo>
                      <a:pt x="14400" y="0"/>
                    </a:lnTo>
                    <a:close/>
                  </a:path>
                </a:pathLst>
              </a:custGeom>
              <a:solidFill>
                <a:srgbClr val="FFFF99"/>
              </a:solidFill>
              <a:ln w="9525" cap="flat">
                <a:solidFill>
                  <a:srgbClr val="000000"/>
                </a:solidFill>
                <a:prstDash val="solid"/>
                <a:round/>
              </a:ln>
              <a:effectLst/>
            </p:spPr>
            <p:txBody>
              <a:bodyPr wrap="square" lIns="45719" tIns="45719" rIns="45719" bIns="45719" numCol="1" anchor="ctr">
                <a:noAutofit/>
              </a:bodyPr>
              <a:lstStyle/>
              <a:p>
                <a:pPr lvl="0" defTabSz="457200">
                  <a:defRPr sz="1000" b="1">
                    <a:solidFill>
                      <a:srgbClr val="000000"/>
                    </a:solidFill>
                    <a:latin typeface="Century Gothic"/>
                    <a:ea typeface="Century Gothic"/>
                    <a:cs typeface="Century Gothic"/>
                    <a:sym typeface="Century Gothic"/>
                  </a:defRPr>
                </a:pPr>
                <a:endParaRPr/>
              </a:p>
            </p:txBody>
          </p:sp>
          <p:sp>
            <p:nvSpPr>
              <p:cNvPr id="20" name="Shape 459"/>
              <p:cNvSpPr/>
              <p:nvPr/>
            </p:nvSpPr>
            <p:spPr>
              <a:xfrm>
                <a:off x="11752" y="0"/>
                <a:ext cx="1265176" cy="27979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lvl="0" defTabSz="457200">
                  <a:defRPr sz="1800">
                    <a:solidFill>
                      <a:srgbClr val="000000"/>
                    </a:solidFill>
                  </a:defRPr>
                </a:pP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Colombia:19</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Brazil:10</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Argentina:7</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Uruguay:5</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Mexico: 3</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Chile:3</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Venezuela:2</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Peru:1</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Paraguay:1</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El Salvador:1</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Puerto Rico:1</a:t>
                </a:r>
                <a:endParaRPr sz="1000" b="1">
                  <a:latin typeface="Calibri"/>
                  <a:ea typeface="Calibri"/>
                  <a:cs typeface="Calibri"/>
                  <a:sym typeface="Calibri"/>
                </a:endParaRPr>
              </a:p>
            </p:txBody>
          </p:sp>
        </p:grpSp>
        <p:grpSp>
          <p:nvGrpSpPr>
            <p:cNvPr id="13" name="Group 463"/>
            <p:cNvGrpSpPr/>
            <p:nvPr/>
          </p:nvGrpSpPr>
          <p:grpSpPr>
            <a:xfrm>
              <a:off x="3471719" y="3340994"/>
              <a:ext cx="2042315" cy="4020266"/>
              <a:chOff x="0" y="0"/>
              <a:chExt cx="2042314" cy="4020265"/>
            </a:xfrm>
          </p:grpSpPr>
          <p:sp>
            <p:nvSpPr>
              <p:cNvPr id="17" name="Shape 461"/>
              <p:cNvSpPr/>
              <p:nvPr/>
            </p:nvSpPr>
            <p:spPr>
              <a:xfrm>
                <a:off x="0" y="0"/>
                <a:ext cx="2042315" cy="3602445"/>
              </a:xfrm>
              <a:custGeom>
                <a:avLst/>
                <a:gdLst/>
                <a:ahLst/>
                <a:cxnLst>
                  <a:cxn ang="0">
                    <a:pos x="wd2" y="hd2"/>
                  </a:cxn>
                  <a:cxn ang="5400000">
                    <a:pos x="wd2" y="hd2"/>
                  </a:cxn>
                  <a:cxn ang="10800000">
                    <a:pos x="wd2" y="hd2"/>
                  </a:cxn>
                  <a:cxn ang="16200000">
                    <a:pos x="wd2" y="hd2"/>
                  </a:cxn>
                </a:cxnLst>
                <a:rect l="0" t="0" r="r" b="b"/>
                <a:pathLst>
                  <a:path w="21600" h="21600" extrusionOk="0">
                    <a:moveTo>
                      <a:pt x="0" y="3358"/>
                    </a:moveTo>
                    <a:lnTo>
                      <a:pt x="7696" y="3358"/>
                    </a:lnTo>
                    <a:lnTo>
                      <a:pt x="7696" y="2435"/>
                    </a:lnTo>
                    <a:lnTo>
                      <a:pt x="2521" y="2435"/>
                    </a:lnTo>
                    <a:lnTo>
                      <a:pt x="10800" y="0"/>
                    </a:lnTo>
                    <a:lnTo>
                      <a:pt x="19079" y="2435"/>
                    </a:lnTo>
                    <a:lnTo>
                      <a:pt x="13904" y="2435"/>
                    </a:lnTo>
                    <a:lnTo>
                      <a:pt x="13904" y="3358"/>
                    </a:lnTo>
                    <a:lnTo>
                      <a:pt x="21600" y="3358"/>
                    </a:lnTo>
                    <a:lnTo>
                      <a:pt x="21600" y="21600"/>
                    </a:lnTo>
                    <a:lnTo>
                      <a:pt x="0" y="21600"/>
                    </a:lnTo>
                    <a:close/>
                  </a:path>
                </a:pathLst>
              </a:custGeom>
              <a:solidFill>
                <a:srgbClr val="FFFF99"/>
              </a:solidFill>
              <a:ln w="9525" cap="flat">
                <a:solidFill>
                  <a:srgbClr val="000000"/>
                </a:solidFill>
                <a:prstDash val="solid"/>
                <a:round/>
              </a:ln>
              <a:effectLst/>
            </p:spPr>
            <p:txBody>
              <a:bodyPr wrap="square" lIns="45719" tIns="45719" rIns="45719" bIns="45719" numCol="1" anchor="ctr">
                <a:noAutofit/>
              </a:bodyPr>
              <a:lstStyle/>
              <a:p>
                <a:pPr lvl="0" defTabSz="457200">
                  <a:defRPr sz="1200" b="1">
                    <a:solidFill>
                      <a:srgbClr val="000000"/>
                    </a:solidFill>
                    <a:latin typeface="Century Gothic"/>
                    <a:ea typeface="Century Gothic"/>
                    <a:cs typeface="Century Gothic"/>
                    <a:sym typeface="Century Gothic"/>
                  </a:defRPr>
                </a:pPr>
                <a:endParaRPr/>
              </a:p>
            </p:txBody>
          </p:sp>
          <p:sp>
            <p:nvSpPr>
              <p:cNvPr id="18" name="Shape 462"/>
              <p:cNvSpPr/>
              <p:nvPr/>
            </p:nvSpPr>
            <p:spPr>
              <a:xfrm>
                <a:off x="198249" y="142225"/>
                <a:ext cx="1645816" cy="3878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lvl="0" defTabSz="457200">
                  <a:defRPr sz="1800">
                    <a:solidFill>
                      <a:srgbClr val="000000"/>
                    </a:solidFill>
                  </a:defRPr>
                </a:pPr>
                <a:endParaRPr sz="1200" b="1">
                  <a:latin typeface="Calibri"/>
                  <a:ea typeface="Calibri"/>
                  <a:cs typeface="Calibri"/>
                  <a:sym typeface="Calibri"/>
                </a:endParaRPr>
              </a:p>
              <a:p>
                <a:pPr lvl="0" defTabSz="457200">
                  <a:defRPr sz="1800">
                    <a:solidFill>
                      <a:srgbClr val="000000"/>
                    </a:solidFill>
                  </a:defRPr>
                </a:pP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UK: 37</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Turkey: 11</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Ireland: 12</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Italy: 9</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Norway: 8</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South Africa: 13</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Switzerland: 4</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Spain: 4</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Slovenia:1</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Sweden: 3</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Czech Republic:3</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Austria:2</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Portugal:1</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France:1</a:t>
                </a:r>
                <a:endParaRPr sz="1000" b="1">
                  <a:latin typeface="Calibri"/>
                  <a:ea typeface="Calibri"/>
                  <a:cs typeface="Calibri"/>
                  <a:sym typeface="Calibri"/>
                </a:endParaRPr>
              </a:p>
              <a:p>
                <a:pPr lvl="0" defTabSz="457200">
                  <a:defRPr sz="1800">
                    <a:solidFill>
                      <a:srgbClr val="000000"/>
                    </a:solidFill>
                  </a:defRPr>
                </a:pPr>
                <a:endParaRPr sz="1000" b="1">
                  <a:latin typeface="Calibri"/>
                  <a:ea typeface="Calibri"/>
                  <a:cs typeface="Calibri"/>
                  <a:sym typeface="Calibri"/>
                </a:endParaRPr>
              </a:p>
            </p:txBody>
          </p:sp>
        </p:grpSp>
        <p:grpSp>
          <p:nvGrpSpPr>
            <p:cNvPr id="14" name="Group 466"/>
            <p:cNvGrpSpPr/>
            <p:nvPr/>
          </p:nvGrpSpPr>
          <p:grpSpPr>
            <a:xfrm>
              <a:off x="5786199" y="3857465"/>
              <a:ext cx="1467981" cy="3085975"/>
              <a:chOff x="0" y="0"/>
              <a:chExt cx="1467980" cy="3085973"/>
            </a:xfrm>
          </p:grpSpPr>
          <p:sp>
            <p:nvSpPr>
              <p:cNvPr id="15" name="Shape 464"/>
              <p:cNvSpPr/>
              <p:nvPr/>
            </p:nvSpPr>
            <p:spPr>
              <a:xfrm>
                <a:off x="0" y="-1"/>
                <a:ext cx="1467981" cy="3085974"/>
              </a:xfrm>
              <a:custGeom>
                <a:avLst/>
                <a:gdLst/>
                <a:ahLst/>
                <a:cxnLst>
                  <a:cxn ang="0">
                    <a:pos x="wd2" y="hd2"/>
                  </a:cxn>
                  <a:cxn ang="5400000">
                    <a:pos x="wd2" y="hd2"/>
                  </a:cxn>
                  <a:cxn ang="10800000">
                    <a:pos x="wd2" y="hd2"/>
                  </a:cxn>
                  <a:cxn ang="16200000">
                    <a:pos x="wd2" y="hd2"/>
                  </a:cxn>
                </a:cxnLst>
                <a:rect l="0" t="0" r="r" b="b"/>
                <a:pathLst>
                  <a:path w="21600" h="21600" extrusionOk="0">
                    <a:moveTo>
                      <a:pt x="0" y="2950"/>
                    </a:moveTo>
                    <a:lnTo>
                      <a:pt x="8535" y="2950"/>
                    </a:lnTo>
                    <a:lnTo>
                      <a:pt x="8535" y="2208"/>
                    </a:lnTo>
                    <a:lnTo>
                      <a:pt x="2521" y="2208"/>
                    </a:lnTo>
                    <a:lnTo>
                      <a:pt x="10800" y="0"/>
                    </a:lnTo>
                    <a:lnTo>
                      <a:pt x="19079" y="2208"/>
                    </a:lnTo>
                    <a:lnTo>
                      <a:pt x="13065" y="2208"/>
                    </a:lnTo>
                    <a:lnTo>
                      <a:pt x="13065" y="2950"/>
                    </a:lnTo>
                    <a:lnTo>
                      <a:pt x="21600" y="2950"/>
                    </a:lnTo>
                    <a:lnTo>
                      <a:pt x="21600" y="21600"/>
                    </a:lnTo>
                    <a:lnTo>
                      <a:pt x="0" y="21600"/>
                    </a:lnTo>
                    <a:close/>
                  </a:path>
                </a:pathLst>
              </a:custGeom>
              <a:solidFill>
                <a:srgbClr val="FFFF99"/>
              </a:solidFill>
              <a:ln w="9525" cap="flat">
                <a:solidFill>
                  <a:srgbClr val="000000"/>
                </a:solidFill>
                <a:prstDash val="solid"/>
                <a:round/>
              </a:ln>
              <a:effectLst/>
            </p:spPr>
            <p:txBody>
              <a:bodyPr wrap="square" lIns="45719" tIns="45719" rIns="45719" bIns="45719" numCol="1" anchor="ctr">
                <a:noAutofit/>
              </a:bodyPr>
              <a:lstStyle/>
              <a:p>
                <a:pPr lvl="0" defTabSz="457200">
                  <a:defRPr sz="1000" b="1">
                    <a:solidFill>
                      <a:srgbClr val="000000"/>
                    </a:solidFill>
                    <a:latin typeface="Century Gothic"/>
                    <a:ea typeface="Century Gothic"/>
                    <a:cs typeface="Century Gothic"/>
                    <a:sym typeface="Century Gothic"/>
                  </a:defRPr>
                </a:pPr>
                <a:endParaRPr/>
              </a:p>
            </p:txBody>
          </p:sp>
          <p:sp>
            <p:nvSpPr>
              <p:cNvPr id="16" name="Shape 465"/>
              <p:cNvSpPr/>
              <p:nvPr/>
            </p:nvSpPr>
            <p:spPr>
              <a:xfrm>
                <a:off x="32842" y="457609"/>
                <a:ext cx="1402297" cy="2592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lvl="0" defTabSz="457200">
                  <a:defRPr sz="1800">
                    <a:solidFill>
                      <a:srgbClr val="000000"/>
                    </a:solidFill>
                  </a:defRPr>
                </a:pPr>
                <a:r>
                  <a:rPr sz="1000" b="1">
                    <a:latin typeface="Century Gothic"/>
                    <a:ea typeface="Century Gothic"/>
                    <a:cs typeface="Century Gothic"/>
                    <a:sym typeface="Century Gothic"/>
                  </a:rPr>
                  <a:t>China: 38</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Japan: 43</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India: 36</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Taiwan:5</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Singapore: 11</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Saudi Arabia:2</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Philippines:2</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Iran : 2</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Thailand: 2</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UAE:1</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Malaysia:2</a:t>
                </a:r>
                <a:endParaRPr sz="1000" b="1">
                  <a:latin typeface="Calibri"/>
                  <a:ea typeface="Calibri"/>
                  <a:cs typeface="Calibri"/>
                  <a:sym typeface="Calibri"/>
                </a:endParaRPr>
              </a:p>
              <a:p>
                <a:pPr lvl="0" defTabSz="457200">
                  <a:defRPr sz="1800">
                    <a:solidFill>
                      <a:srgbClr val="000000"/>
                    </a:solidFill>
                  </a:defRPr>
                </a:pPr>
                <a:r>
                  <a:rPr sz="1000" b="1">
                    <a:latin typeface="Century Gothic"/>
                    <a:ea typeface="Century Gothic"/>
                    <a:cs typeface="Century Gothic"/>
                    <a:sym typeface="Century Gothic"/>
                  </a:rPr>
                  <a:t>Indonesia:1</a:t>
                </a:r>
              </a:p>
            </p:txBody>
          </p:sp>
        </p:grpSp>
      </p:grpSp>
      <p:sp>
        <p:nvSpPr>
          <p:cNvPr id="24" name="TextBox 23"/>
          <p:cNvSpPr txBox="1"/>
          <p:nvPr/>
        </p:nvSpPr>
        <p:spPr>
          <a:xfrm>
            <a:off x="3944571" y="6574904"/>
            <a:ext cx="4421015"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Heyland DK et al. Nutr Clin Pract 2017.32:58S-71S</a:t>
            </a:r>
            <a:endParaRPr lang="en-US" sz="1400" dirty="0">
              <a:latin typeface="Arial" panose="020B0604020202020204" pitchFamily="34" charset="0"/>
              <a:cs typeface="Arial" panose="020B0604020202020204" pitchFamily="34" charset="0"/>
            </a:endParaRPr>
          </a:p>
        </p:txBody>
      </p:sp>
      <p:sp>
        <p:nvSpPr>
          <p:cNvPr id="23" name="TextBox 22"/>
          <p:cNvSpPr txBox="1"/>
          <p:nvPr/>
        </p:nvSpPr>
        <p:spPr>
          <a:xfrm>
            <a:off x="272920" y="328165"/>
            <a:ext cx="3403730" cy="612475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International nutrition survey</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-Prospective snapshot of clinical practice</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-De-identified </a:t>
            </a:r>
            <a:r>
              <a:rPr lang="en-US" sz="2800" dirty="0">
                <a:latin typeface="Arial" panose="020B0604020202020204" pitchFamily="34" charset="0"/>
                <a:cs typeface="Arial" panose="020B0604020202020204" pitchFamily="34" charset="0"/>
              </a:rPr>
              <a:t>data about patients, nutrition </a:t>
            </a:r>
            <a:r>
              <a:rPr lang="en-US" sz="2800" dirty="0" smtClean="0">
                <a:latin typeface="Arial" panose="020B0604020202020204" pitchFamily="34" charset="0"/>
                <a:cs typeface="Arial" panose="020B0604020202020204" pitchFamily="34" charset="0"/>
              </a:rPr>
              <a:t>practices, </a:t>
            </a:r>
            <a:r>
              <a:rPr lang="en-US" sz="2800" dirty="0">
                <a:latin typeface="Arial" panose="020B0604020202020204" pitchFamily="34" charset="0"/>
                <a:cs typeface="Arial" panose="020B0604020202020204" pitchFamily="34" charset="0"/>
              </a:rPr>
              <a:t>and </a:t>
            </a:r>
            <a:r>
              <a:rPr lang="en-US" sz="2800" dirty="0" smtClean="0">
                <a:latin typeface="Arial" panose="020B0604020202020204" pitchFamily="34" charset="0"/>
                <a:cs typeface="Arial" panose="020B0604020202020204" pitchFamily="34" charset="0"/>
              </a:rPr>
              <a:t>outcomes</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-Waiver of informed consent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690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57"/>
          <p:cNvSpPr/>
          <p:nvPr/>
        </p:nvSpPr>
        <p:spPr>
          <a:xfrm>
            <a:off x="2216398" y="168563"/>
            <a:ext cx="7682971" cy="507300"/>
          </a:xfrm>
          <a:prstGeom prst="rect">
            <a:avLst/>
          </a:prstGeom>
          <a:solidFill>
            <a:srgbClr val="000000"/>
          </a:solidFill>
          <a:ln w="12700" cap="flat">
            <a:solidFill>
              <a:schemeClr val="tx1"/>
            </a:solid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noAutofit/>
          </a:bodyPr>
          <a:lstStyle/>
          <a:p>
            <a:pPr lvl="0" algn="l" defTabSz="457200">
              <a:lnSpc>
                <a:spcPct val="120000"/>
              </a:lnSpc>
              <a:defRPr sz="1800">
                <a:solidFill>
                  <a:srgbClr val="000000"/>
                </a:solidFill>
              </a:defRPr>
            </a:pPr>
            <a:r>
              <a:rPr lang="en-US" sz="3600" dirty="0" smtClean="0">
                <a:solidFill>
                  <a:srgbClr val="FFFFFF"/>
                </a:solidFill>
                <a:latin typeface="Arial" panose="020B0604020202020204" pitchFamily="34" charset="0"/>
                <a:ea typeface="Avenir Book"/>
                <a:cs typeface="Arial" panose="020B0604020202020204" pitchFamily="34" charset="0"/>
                <a:sym typeface="Avenir Book"/>
              </a:rPr>
              <a:t>How much protein is PRESCRIBED?</a:t>
            </a:r>
            <a:endParaRPr sz="3600" dirty="0">
              <a:solidFill>
                <a:srgbClr val="FFFFFF"/>
              </a:solidFill>
              <a:latin typeface="Arial" panose="020B0604020202020204" pitchFamily="34" charset="0"/>
              <a:ea typeface="Avenir Book"/>
              <a:cs typeface="Arial" panose="020B0604020202020204" pitchFamily="34" charset="0"/>
              <a:sym typeface="Avenir Book"/>
            </a:endParaRPr>
          </a:p>
        </p:txBody>
      </p:sp>
      <p:sp>
        <p:nvSpPr>
          <p:cNvPr id="5" name="TextBox 4"/>
          <p:cNvSpPr txBox="1"/>
          <p:nvPr/>
        </p:nvSpPr>
        <p:spPr>
          <a:xfrm>
            <a:off x="3944571" y="6574904"/>
            <a:ext cx="4421015"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Heyland DK et al. Nutr Clin Pract 2017.32:58S-71S</a:t>
            </a: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347866" y="2358296"/>
            <a:ext cx="1938135" cy="830997"/>
          </a:xfrm>
          <a:prstGeom prst="rect">
            <a:avLst/>
          </a:prstGeom>
          <a:noFill/>
        </p:spPr>
        <p:txBody>
          <a:bodyPr wrap="square" rtlCol="0">
            <a:spAutoFit/>
          </a:bodyPr>
          <a:lstStyle/>
          <a:p>
            <a:r>
              <a:rPr lang="en-US" sz="2400" b="1" dirty="0" smtClean="0"/>
              <a:t>LOW RANGE</a:t>
            </a:r>
          </a:p>
          <a:p>
            <a:r>
              <a:rPr lang="en-US" sz="2400" dirty="0" smtClean="0"/>
              <a:t>0.5 g/kg/day</a:t>
            </a:r>
            <a:endParaRPr lang="en-US" sz="2400" dirty="0"/>
          </a:p>
        </p:txBody>
      </p:sp>
      <p:sp>
        <p:nvSpPr>
          <p:cNvPr id="9" name="TextBox 8"/>
          <p:cNvSpPr txBox="1"/>
          <p:nvPr/>
        </p:nvSpPr>
        <p:spPr>
          <a:xfrm>
            <a:off x="9839735" y="2378751"/>
            <a:ext cx="1898375" cy="830997"/>
          </a:xfrm>
          <a:prstGeom prst="rect">
            <a:avLst/>
          </a:prstGeom>
          <a:noFill/>
        </p:spPr>
        <p:txBody>
          <a:bodyPr wrap="square" rtlCol="0">
            <a:spAutoFit/>
          </a:bodyPr>
          <a:lstStyle/>
          <a:p>
            <a:r>
              <a:rPr lang="en-US" sz="2400" b="1" dirty="0" smtClean="0"/>
              <a:t>HIGH RANGE</a:t>
            </a:r>
          </a:p>
          <a:p>
            <a:r>
              <a:rPr lang="en-US" sz="2400" dirty="0" smtClean="0"/>
              <a:t>3.8 g/kg/day</a:t>
            </a:r>
            <a:endParaRPr lang="en-US" sz="2400" dirty="0"/>
          </a:p>
        </p:txBody>
      </p:sp>
      <p:cxnSp>
        <p:nvCxnSpPr>
          <p:cNvPr id="10" name="Straight Connector 9"/>
          <p:cNvCxnSpPr/>
          <p:nvPr/>
        </p:nvCxnSpPr>
        <p:spPr>
          <a:xfrm flipV="1">
            <a:off x="2256179" y="2778546"/>
            <a:ext cx="2822713" cy="14335"/>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68343" y="2364417"/>
            <a:ext cx="1798983" cy="830997"/>
          </a:xfrm>
          <a:prstGeom prst="rect">
            <a:avLst/>
          </a:prstGeom>
          <a:noFill/>
          <a:ln w="57150">
            <a:solidFill>
              <a:srgbClr val="FF0000"/>
            </a:solidFill>
          </a:ln>
        </p:spPr>
        <p:txBody>
          <a:bodyPr wrap="square" rtlCol="0">
            <a:spAutoFit/>
          </a:bodyPr>
          <a:lstStyle/>
          <a:p>
            <a:pPr algn="ctr"/>
            <a:r>
              <a:rPr lang="en-US" sz="2400" b="1" dirty="0" smtClean="0"/>
              <a:t>AVERAGE</a:t>
            </a:r>
          </a:p>
          <a:p>
            <a:pPr algn="ctr"/>
            <a:r>
              <a:rPr lang="en-US" sz="2400" dirty="0" smtClean="0"/>
              <a:t>1.3 g/kg/day</a:t>
            </a:r>
            <a:endParaRPr lang="en-US" sz="2400" dirty="0"/>
          </a:p>
        </p:txBody>
      </p:sp>
      <p:cxnSp>
        <p:nvCxnSpPr>
          <p:cNvPr id="13" name="Straight Connector 12"/>
          <p:cNvCxnSpPr/>
          <p:nvPr/>
        </p:nvCxnSpPr>
        <p:spPr>
          <a:xfrm flipV="1">
            <a:off x="7050154" y="2778546"/>
            <a:ext cx="2822713" cy="14335"/>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57884" y="665924"/>
            <a:ext cx="9951" cy="168855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0937" y="4319594"/>
            <a:ext cx="1938135" cy="830997"/>
          </a:xfrm>
          <a:prstGeom prst="rect">
            <a:avLst/>
          </a:prstGeom>
          <a:noFill/>
        </p:spPr>
        <p:txBody>
          <a:bodyPr wrap="square" rtlCol="0">
            <a:spAutoFit/>
          </a:bodyPr>
          <a:lstStyle/>
          <a:p>
            <a:r>
              <a:rPr lang="en-US" sz="2400" b="1" dirty="0" smtClean="0"/>
              <a:t>LOW RANGE</a:t>
            </a:r>
          </a:p>
          <a:p>
            <a:r>
              <a:rPr lang="en-US" sz="2400" dirty="0" smtClean="0"/>
              <a:t>0.86 g/kg/day</a:t>
            </a:r>
            <a:endParaRPr lang="en-US" sz="2400" dirty="0"/>
          </a:p>
        </p:txBody>
      </p:sp>
      <p:sp>
        <p:nvSpPr>
          <p:cNvPr id="25" name="TextBox 24"/>
          <p:cNvSpPr txBox="1"/>
          <p:nvPr/>
        </p:nvSpPr>
        <p:spPr>
          <a:xfrm>
            <a:off x="9882806" y="4340049"/>
            <a:ext cx="1898375" cy="830997"/>
          </a:xfrm>
          <a:prstGeom prst="rect">
            <a:avLst/>
          </a:prstGeom>
          <a:noFill/>
        </p:spPr>
        <p:txBody>
          <a:bodyPr wrap="square" rtlCol="0">
            <a:spAutoFit/>
          </a:bodyPr>
          <a:lstStyle/>
          <a:p>
            <a:r>
              <a:rPr lang="en-US" sz="2400" b="1" dirty="0" smtClean="0"/>
              <a:t>HIGH RANGE</a:t>
            </a:r>
          </a:p>
          <a:p>
            <a:r>
              <a:rPr lang="en-US" sz="2400" dirty="0" smtClean="0"/>
              <a:t>2.6 g/kg/day</a:t>
            </a:r>
            <a:endParaRPr lang="en-US" sz="2400" dirty="0"/>
          </a:p>
        </p:txBody>
      </p:sp>
      <p:cxnSp>
        <p:nvCxnSpPr>
          <p:cNvPr id="26" name="Straight Connector 25"/>
          <p:cNvCxnSpPr/>
          <p:nvPr/>
        </p:nvCxnSpPr>
        <p:spPr>
          <a:xfrm flipV="1">
            <a:off x="2299250" y="4739844"/>
            <a:ext cx="2822713" cy="14335"/>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11414" y="4325715"/>
            <a:ext cx="1881811" cy="830997"/>
          </a:xfrm>
          <a:prstGeom prst="rect">
            <a:avLst/>
          </a:prstGeom>
          <a:noFill/>
          <a:ln w="57150">
            <a:solidFill>
              <a:srgbClr val="FF0000"/>
            </a:solidFill>
          </a:ln>
        </p:spPr>
        <p:txBody>
          <a:bodyPr wrap="square" rtlCol="0">
            <a:spAutoFit/>
          </a:bodyPr>
          <a:lstStyle/>
          <a:p>
            <a:pPr algn="ctr"/>
            <a:r>
              <a:rPr lang="en-US" sz="2400" b="1" dirty="0" smtClean="0"/>
              <a:t>SITE MEDIAN</a:t>
            </a:r>
          </a:p>
          <a:p>
            <a:pPr algn="ctr"/>
            <a:r>
              <a:rPr lang="en-US" sz="2400" dirty="0" smtClean="0"/>
              <a:t>1.2 g/kg/day</a:t>
            </a:r>
            <a:endParaRPr lang="en-US" sz="2400" dirty="0"/>
          </a:p>
        </p:txBody>
      </p:sp>
      <p:cxnSp>
        <p:nvCxnSpPr>
          <p:cNvPr id="28" name="Straight Connector 27"/>
          <p:cNvCxnSpPr/>
          <p:nvPr/>
        </p:nvCxnSpPr>
        <p:spPr>
          <a:xfrm flipV="1">
            <a:off x="7093225" y="4739844"/>
            <a:ext cx="2822713" cy="14335"/>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67835" y="3215292"/>
            <a:ext cx="3315" cy="108060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17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2" fill="hold" nodeType="withEffect">
                                  <p:stCondLst>
                                    <p:cond delay="500"/>
                                  </p:stCondLst>
                                  <p:childTnLst>
                                    <p:set>
                                      <p:cBhvr>
                                        <p:cTn id="23" dur="1" fill="hold">
                                          <p:stCondLst>
                                            <p:cond delay="0"/>
                                          </p:stCondLst>
                                        </p:cTn>
                                        <p:tgtEl>
                                          <p:spTgt spid="26"/>
                                        </p:tgtEl>
                                        <p:attrNameLst>
                                          <p:attrName>style.visibility</p:attrName>
                                        </p:attrNameLst>
                                      </p:cBhvr>
                                      <p:to>
                                        <p:strVal val="visible"/>
                                      </p:to>
                                    </p:set>
                                    <p:animEffect transition="in" filter="wipe(right)">
                                      <p:cBhvr>
                                        <p:cTn id="24" dur="500"/>
                                        <p:tgtEl>
                                          <p:spTgt spid="26"/>
                                        </p:tgtEl>
                                      </p:cBhvr>
                                    </p:animEffect>
                                  </p:childTnLst>
                                </p:cTn>
                              </p:par>
                              <p:par>
                                <p:cTn id="25" presetID="22" presetClass="entr" presetSubtype="8" fill="hold" nodeType="withEffect">
                                  <p:stCondLst>
                                    <p:cond delay="5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 presetClass="entr" presetSubtype="0" fill="hold" grpId="0" nodeType="withEffect">
                                  <p:stCondLst>
                                    <p:cond delay="50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4" grpId="0"/>
      <p:bldP spid="25"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57"/>
          <p:cNvSpPr/>
          <p:nvPr/>
        </p:nvSpPr>
        <p:spPr>
          <a:xfrm>
            <a:off x="1590261" y="148685"/>
            <a:ext cx="8999881" cy="507300"/>
          </a:xfrm>
          <a:prstGeom prst="rect">
            <a:avLst/>
          </a:prstGeom>
          <a:solidFill>
            <a:srgbClr val="000000"/>
          </a:solidFill>
          <a:ln w="12700" cap="flat">
            <a:solidFill>
              <a:schemeClr val="tx1"/>
            </a:solid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noAutofit/>
          </a:bodyPr>
          <a:lstStyle/>
          <a:p>
            <a:pPr lvl="0" algn="l" defTabSz="457200">
              <a:lnSpc>
                <a:spcPct val="120000"/>
              </a:lnSpc>
              <a:defRPr sz="1800">
                <a:solidFill>
                  <a:srgbClr val="000000"/>
                </a:solidFill>
              </a:defRPr>
            </a:pPr>
            <a:r>
              <a:rPr lang="en-US" sz="3600" dirty="0" smtClean="0">
                <a:solidFill>
                  <a:srgbClr val="FFFFFF"/>
                </a:solidFill>
                <a:latin typeface="Arial" panose="020B0604020202020204" pitchFamily="34" charset="0"/>
                <a:ea typeface="Avenir Book"/>
                <a:cs typeface="Arial" panose="020B0604020202020204" pitchFamily="34" charset="0"/>
                <a:sym typeface="Avenir Book"/>
              </a:rPr>
              <a:t>How much protein is ACTUALLY delivered?</a:t>
            </a:r>
            <a:endParaRPr sz="3600" dirty="0">
              <a:solidFill>
                <a:srgbClr val="FFFFFF"/>
              </a:solidFill>
              <a:latin typeface="Arial" panose="020B0604020202020204" pitchFamily="34" charset="0"/>
              <a:ea typeface="Avenir Book"/>
              <a:cs typeface="Arial" panose="020B0604020202020204" pitchFamily="34" charset="0"/>
              <a:sym typeface="Avenir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535" y="2961861"/>
            <a:ext cx="4835395" cy="3481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944571" y="6574904"/>
            <a:ext cx="4421015"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Heyland DK et al. Nutr Clin Pract 2017.32:58S-71S</a:t>
            </a: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188842" y="1105982"/>
            <a:ext cx="1798983" cy="1569660"/>
          </a:xfrm>
          <a:prstGeom prst="rect">
            <a:avLst/>
          </a:prstGeom>
          <a:noFill/>
        </p:spPr>
        <p:txBody>
          <a:bodyPr wrap="square" rtlCol="0">
            <a:spAutoFit/>
          </a:bodyPr>
          <a:lstStyle/>
          <a:p>
            <a:pPr algn="ctr"/>
            <a:r>
              <a:rPr lang="en-US" sz="2400" b="1" dirty="0" smtClean="0"/>
              <a:t>LOW RANGE</a:t>
            </a:r>
          </a:p>
          <a:p>
            <a:pPr algn="ctr"/>
            <a:r>
              <a:rPr lang="en-US" sz="2400" dirty="0" smtClean="0"/>
              <a:t>15% PRESCRIBED</a:t>
            </a:r>
          </a:p>
          <a:p>
            <a:pPr algn="ctr"/>
            <a:r>
              <a:rPr lang="en-US" sz="2400" dirty="0" smtClean="0"/>
              <a:t>(0.2 g/kg/d)</a:t>
            </a:r>
            <a:endParaRPr lang="en-US" sz="2400" dirty="0"/>
          </a:p>
        </p:txBody>
      </p:sp>
      <p:sp>
        <p:nvSpPr>
          <p:cNvPr id="9" name="TextBox 8"/>
          <p:cNvSpPr txBox="1"/>
          <p:nvPr/>
        </p:nvSpPr>
        <p:spPr>
          <a:xfrm>
            <a:off x="9591260" y="1096620"/>
            <a:ext cx="1898375" cy="1569660"/>
          </a:xfrm>
          <a:prstGeom prst="rect">
            <a:avLst/>
          </a:prstGeom>
          <a:noFill/>
        </p:spPr>
        <p:txBody>
          <a:bodyPr wrap="square" rtlCol="0">
            <a:spAutoFit/>
          </a:bodyPr>
          <a:lstStyle/>
          <a:p>
            <a:pPr algn="ctr"/>
            <a:r>
              <a:rPr lang="en-US" sz="2400" b="1" dirty="0" smtClean="0"/>
              <a:t>HIGH RANGE</a:t>
            </a:r>
          </a:p>
          <a:p>
            <a:pPr algn="ctr"/>
            <a:r>
              <a:rPr lang="en-US" sz="2400" dirty="0" smtClean="0"/>
              <a:t>101% PRESCRIBED</a:t>
            </a:r>
          </a:p>
          <a:p>
            <a:pPr algn="ctr"/>
            <a:r>
              <a:rPr lang="en-US" sz="2400" dirty="0" smtClean="0"/>
              <a:t>(1.31 g/kg/d)</a:t>
            </a:r>
            <a:endParaRPr lang="en-US" sz="2400" dirty="0"/>
          </a:p>
        </p:txBody>
      </p:sp>
      <p:cxnSp>
        <p:nvCxnSpPr>
          <p:cNvPr id="10" name="Straight Connector 9"/>
          <p:cNvCxnSpPr/>
          <p:nvPr/>
        </p:nvCxnSpPr>
        <p:spPr>
          <a:xfrm flipV="1">
            <a:off x="2007704" y="1685256"/>
            <a:ext cx="2822713" cy="14335"/>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19868" y="1082286"/>
            <a:ext cx="1798983" cy="1569660"/>
          </a:xfrm>
          <a:prstGeom prst="rect">
            <a:avLst/>
          </a:prstGeom>
          <a:noFill/>
          <a:ln w="57150">
            <a:solidFill>
              <a:srgbClr val="FF0000"/>
            </a:solidFill>
          </a:ln>
        </p:spPr>
        <p:txBody>
          <a:bodyPr wrap="square" rtlCol="0">
            <a:spAutoFit/>
          </a:bodyPr>
          <a:lstStyle/>
          <a:p>
            <a:pPr algn="ctr"/>
            <a:r>
              <a:rPr lang="en-US" sz="2400" b="1" dirty="0" smtClean="0"/>
              <a:t>AVERAGE</a:t>
            </a:r>
          </a:p>
          <a:p>
            <a:pPr algn="ctr"/>
            <a:r>
              <a:rPr lang="en-US" sz="2400" dirty="0" smtClean="0"/>
              <a:t>55% PRESCRIBED</a:t>
            </a:r>
          </a:p>
          <a:p>
            <a:pPr algn="ctr"/>
            <a:r>
              <a:rPr lang="en-US" sz="2400" dirty="0" smtClean="0"/>
              <a:t>(0.7 g/kg/d)</a:t>
            </a:r>
            <a:endParaRPr lang="en-US" sz="2400" dirty="0"/>
          </a:p>
        </p:txBody>
      </p:sp>
      <p:cxnSp>
        <p:nvCxnSpPr>
          <p:cNvPr id="13" name="Straight Connector 12"/>
          <p:cNvCxnSpPr/>
          <p:nvPr/>
        </p:nvCxnSpPr>
        <p:spPr>
          <a:xfrm flipV="1">
            <a:off x="6801679" y="1685256"/>
            <a:ext cx="2822713" cy="14335"/>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455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3407</Words>
  <Application>Microsoft Office PowerPoint</Application>
  <PresentationFormat>Custom</PresentationFormat>
  <Paragraphs>501</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Moving Towards Pragmatic Registry-Based Randomized Controlled Trials: It’s Worth the EFFORT!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Medical College of Wisconsin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EFFORT Trial</dc:title>
  <dc:creator>MCW</dc:creator>
  <cp:lastModifiedBy>Jayshil Patel</cp:lastModifiedBy>
  <cp:revision>231</cp:revision>
  <dcterms:created xsi:type="dcterms:W3CDTF">2017-11-03T13:24:57Z</dcterms:created>
  <dcterms:modified xsi:type="dcterms:W3CDTF">2017-12-04T18:28:48Z</dcterms:modified>
</cp:coreProperties>
</file>