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8">
  <p:sldMasterIdLst>
    <p:sldMasterId id="2147483648" r:id="rId1"/>
  </p:sldMasterIdLst>
  <p:notesMasterIdLst>
    <p:notesMasterId r:id="rId62"/>
  </p:notesMasterIdLst>
  <p:handoutMasterIdLst>
    <p:handoutMasterId r:id="rId63"/>
  </p:handoutMasterIdLst>
  <p:sldIdLst>
    <p:sldId id="256" r:id="rId2"/>
    <p:sldId id="257" r:id="rId3"/>
    <p:sldId id="258" r:id="rId4"/>
    <p:sldId id="340" r:id="rId5"/>
    <p:sldId id="259" r:id="rId6"/>
    <p:sldId id="260" r:id="rId7"/>
    <p:sldId id="261" r:id="rId8"/>
    <p:sldId id="262" r:id="rId9"/>
    <p:sldId id="263" r:id="rId10"/>
    <p:sldId id="264" r:id="rId11"/>
    <p:sldId id="341" r:id="rId12"/>
    <p:sldId id="267" r:id="rId13"/>
    <p:sldId id="336" r:id="rId14"/>
    <p:sldId id="317" r:id="rId15"/>
    <p:sldId id="283" r:id="rId16"/>
    <p:sldId id="282" r:id="rId17"/>
    <p:sldId id="329" r:id="rId18"/>
    <p:sldId id="330" r:id="rId19"/>
    <p:sldId id="270" r:id="rId20"/>
    <p:sldId id="326" r:id="rId21"/>
    <p:sldId id="325" r:id="rId22"/>
    <p:sldId id="311" r:id="rId23"/>
    <p:sldId id="331" r:id="rId24"/>
    <p:sldId id="332" r:id="rId25"/>
    <p:sldId id="333" r:id="rId26"/>
    <p:sldId id="334" r:id="rId27"/>
    <p:sldId id="273" r:id="rId28"/>
    <p:sldId id="274" r:id="rId29"/>
    <p:sldId id="278" r:id="rId30"/>
    <p:sldId id="279" r:id="rId31"/>
    <p:sldId id="318" r:id="rId32"/>
    <p:sldId id="280" r:id="rId33"/>
    <p:sldId id="281" r:id="rId34"/>
    <p:sldId id="284" r:id="rId35"/>
    <p:sldId id="285" r:id="rId36"/>
    <p:sldId id="286" r:id="rId37"/>
    <p:sldId id="287" r:id="rId38"/>
    <p:sldId id="307" r:id="rId39"/>
    <p:sldId id="308" r:id="rId40"/>
    <p:sldId id="290" r:id="rId41"/>
    <p:sldId id="291" r:id="rId42"/>
    <p:sldId id="292" r:id="rId43"/>
    <p:sldId id="321" r:id="rId44"/>
    <p:sldId id="322" r:id="rId45"/>
    <p:sldId id="320" r:id="rId46"/>
    <p:sldId id="323" r:id="rId47"/>
    <p:sldId id="295" r:id="rId48"/>
    <p:sldId id="296" r:id="rId49"/>
    <p:sldId id="298" r:id="rId50"/>
    <p:sldId id="299" r:id="rId51"/>
    <p:sldId id="300" r:id="rId52"/>
    <p:sldId id="297" r:id="rId53"/>
    <p:sldId id="294" r:id="rId54"/>
    <p:sldId id="301" r:id="rId55"/>
    <p:sldId id="302" r:id="rId56"/>
    <p:sldId id="303" r:id="rId57"/>
    <p:sldId id="304" r:id="rId58"/>
    <p:sldId id="305" r:id="rId59"/>
    <p:sldId id="306" r:id="rId60"/>
    <p:sldId id="313" r:id="rId61"/>
  </p:sldIdLst>
  <p:sldSz cx="6858000" cy="9144000" type="letter"/>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nsereau, Maureen" initials="DM" lastIdx="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0000CC"/>
    <a:srgbClr val="000000"/>
    <a:srgbClr val="99FF33"/>
    <a:srgbClr val="006600"/>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9763" autoAdjust="0"/>
    <p:restoredTop sz="97497" autoAdjust="0"/>
  </p:normalViewPr>
  <p:slideViewPr>
    <p:cSldViewPr>
      <p:cViewPr>
        <p:scale>
          <a:sx n="80" d="100"/>
          <a:sy n="80" d="100"/>
        </p:scale>
        <p:origin x="-58" y="1094"/>
      </p:cViewPr>
      <p:guideLst>
        <p:guide orient="horz" pos="2881"/>
        <p:guide pos="2160"/>
      </p:guideLst>
    </p:cSldViewPr>
  </p:slideViewPr>
  <p:notesTextViewPr>
    <p:cViewPr>
      <p:scale>
        <a:sx n="20" d="100"/>
        <a:sy n="20" d="100"/>
      </p:scale>
      <p:origin x="0" y="0"/>
    </p:cViewPr>
  </p:notesTextViewPr>
  <p:sorterViewPr>
    <p:cViewPr>
      <p:scale>
        <a:sx n="150" d="100"/>
        <a:sy n="150" d="100"/>
      </p:scale>
      <p:origin x="0" y="2138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21" tIns="48310" rIns="96621" bIns="48310" rtlCol="0"/>
          <a:lstStyle>
            <a:lvl1pPr algn="l">
              <a:defRPr sz="1300"/>
            </a:lvl1pPr>
          </a:lstStyle>
          <a:p>
            <a:endParaRPr lang="en-CA"/>
          </a:p>
        </p:txBody>
      </p:sp>
      <p:sp>
        <p:nvSpPr>
          <p:cNvPr id="3" name="Date Placeholder 2"/>
          <p:cNvSpPr>
            <a:spLocks noGrp="1"/>
          </p:cNvSpPr>
          <p:nvPr>
            <p:ph type="dt" sz="quarter" idx="1"/>
          </p:nvPr>
        </p:nvSpPr>
        <p:spPr>
          <a:xfrm>
            <a:off x="4143587" y="0"/>
            <a:ext cx="3169920" cy="480060"/>
          </a:xfrm>
          <a:prstGeom prst="rect">
            <a:avLst/>
          </a:prstGeom>
        </p:spPr>
        <p:txBody>
          <a:bodyPr vert="horz" lIns="96621" tIns="48310" rIns="96621" bIns="48310" rtlCol="0"/>
          <a:lstStyle>
            <a:lvl1pPr algn="r">
              <a:defRPr sz="1300"/>
            </a:lvl1pPr>
          </a:lstStyle>
          <a:p>
            <a:fld id="{C34A45C8-AC3C-4206-8AA5-73388F30096F}" type="datetimeFigureOut">
              <a:rPr lang="en-US" smtClean="0"/>
              <a:pPr/>
              <a:t>10/17/2016</a:t>
            </a:fld>
            <a:endParaRPr lang="en-CA"/>
          </a:p>
        </p:txBody>
      </p:sp>
      <p:sp>
        <p:nvSpPr>
          <p:cNvPr id="4" name="Footer Placeholder 3"/>
          <p:cNvSpPr>
            <a:spLocks noGrp="1"/>
          </p:cNvSpPr>
          <p:nvPr>
            <p:ph type="ftr" sz="quarter" idx="2"/>
          </p:nvPr>
        </p:nvSpPr>
        <p:spPr>
          <a:xfrm>
            <a:off x="0" y="9119474"/>
            <a:ext cx="3169920" cy="480060"/>
          </a:xfrm>
          <a:prstGeom prst="rect">
            <a:avLst/>
          </a:prstGeom>
        </p:spPr>
        <p:txBody>
          <a:bodyPr vert="horz" lIns="96621" tIns="48310" rIns="96621" bIns="48310" rtlCol="0" anchor="b"/>
          <a:lstStyle>
            <a:lvl1pPr algn="l">
              <a:defRPr sz="1300"/>
            </a:lvl1pPr>
          </a:lstStyle>
          <a:p>
            <a:endParaRPr lang="en-CA"/>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21" tIns="48310" rIns="96621" bIns="48310" rtlCol="0" anchor="b"/>
          <a:lstStyle>
            <a:lvl1pPr algn="r">
              <a:defRPr sz="1300"/>
            </a:lvl1pPr>
          </a:lstStyle>
          <a:p>
            <a:fld id="{5608CB60-8B9A-47E5-B7A5-ED2A26E650FF}" type="slidenum">
              <a:rPr lang="en-CA" smtClean="0"/>
              <a:pPr/>
              <a:t>‹#›</a:t>
            </a:fld>
            <a:endParaRPr lang="en-CA"/>
          </a:p>
        </p:txBody>
      </p:sp>
    </p:spTree>
    <p:extLst>
      <p:ext uri="{BB962C8B-B14F-4D97-AF65-F5344CB8AC3E}">
        <p14:creationId xmlns:p14="http://schemas.microsoft.com/office/powerpoint/2010/main" val="355334859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21" tIns="48310" rIns="96621" bIns="48310" rtlCol="0"/>
          <a:lstStyle>
            <a:lvl1pPr algn="l">
              <a:defRPr sz="1300"/>
            </a:lvl1pPr>
          </a:lstStyle>
          <a:p>
            <a:endParaRPr lang="en-CA"/>
          </a:p>
        </p:txBody>
      </p:sp>
      <p:sp>
        <p:nvSpPr>
          <p:cNvPr id="3" name="Date Placeholder 2"/>
          <p:cNvSpPr>
            <a:spLocks noGrp="1"/>
          </p:cNvSpPr>
          <p:nvPr>
            <p:ph type="dt" idx="1"/>
          </p:nvPr>
        </p:nvSpPr>
        <p:spPr>
          <a:xfrm>
            <a:off x="4143587" y="0"/>
            <a:ext cx="3169920" cy="480060"/>
          </a:xfrm>
          <a:prstGeom prst="rect">
            <a:avLst/>
          </a:prstGeom>
        </p:spPr>
        <p:txBody>
          <a:bodyPr vert="horz" lIns="96621" tIns="48310" rIns="96621" bIns="48310" rtlCol="0"/>
          <a:lstStyle>
            <a:lvl1pPr algn="r">
              <a:defRPr sz="1300"/>
            </a:lvl1pPr>
          </a:lstStyle>
          <a:p>
            <a:fld id="{41282339-6670-4EBD-8683-1DCC3EBA73DC}" type="datetimeFigureOut">
              <a:rPr lang="en-US" smtClean="0"/>
              <a:pPr/>
              <a:t>10/17/2016</a:t>
            </a:fld>
            <a:endParaRPr lang="en-CA"/>
          </a:p>
        </p:txBody>
      </p:sp>
      <p:sp>
        <p:nvSpPr>
          <p:cNvPr id="4" name="Slide Image Placeholder 3"/>
          <p:cNvSpPr>
            <a:spLocks noGrp="1" noRot="1" noChangeAspect="1"/>
          </p:cNvSpPr>
          <p:nvPr>
            <p:ph type="sldImg" idx="2"/>
          </p:nvPr>
        </p:nvSpPr>
        <p:spPr>
          <a:xfrm>
            <a:off x="2306638" y="720725"/>
            <a:ext cx="2701925" cy="3600450"/>
          </a:xfrm>
          <a:prstGeom prst="rect">
            <a:avLst/>
          </a:prstGeom>
          <a:noFill/>
          <a:ln w="12700">
            <a:solidFill>
              <a:prstClr val="black"/>
            </a:solidFill>
          </a:ln>
        </p:spPr>
        <p:txBody>
          <a:bodyPr vert="horz" lIns="96621" tIns="48310" rIns="96621" bIns="48310" rtlCol="0" anchor="ctr"/>
          <a:lstStyle/>
          <a:p>
            <a:endParaRPr lang="en-CA"/>
          </a:p>
        </p:txBody>
      </p:sp>
      <p:sp>
        <p:nvSpPr>
          <p:cNvPr id="5" name="Notes Placeholder 4"/>
          <p:cNvSpPr>
            <a:spLocks noGrp="1"/>
          </p:cNvSpPr>
          <p:nvPr>
            <p:ph type="body" sz="quarter" idx="3"/>
          </p:nvPr>
        </p:nvSpPr>
        <p:spPr>
          <a:xfrm>
            <a:off x="731520" y="4560571"/>
            <a:ext cx="5852160" cy="4320540"/>
          </a:xfrm>
          <a:prstGeom prst="rect">
            <a:avLst/>
          </a:prstGeom>
        </p:spPr>
        <p:txBody>
          <a:bodyPr vert="horz" lIns="96621" tIns="48310" rIns="96621" bIns="4831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9119474"/>
            <a:ext cx="3169920" cy="480060"/>
          </a:xfrm>
          <a:prstGeom prst="rect">
            <a:avLst/>
          </a:prstGeom>
        </p:spPr>
        <p:txBody>
          <a:bodyPr vert="horz" lIns="96621" tIns="48310" rIns="96621" bIns="48310" rtlCol="0" anchor="b"/>
          <a:lstStyle>
            <a:lvl1pPr algn="l">
              <a:defRPr sz="1300"/>
            </a:lvl1pPr>
          </a:lstStyle>
          <a:p>
            <a:endParaRPr lang="en-CA"/>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21" tIns="48310" rIns="96621" bIns="48310" rtlCol="0" anchor="b"/>
          <a:lstStyle>
            <a:lvl1pPr algn="r">
              <a:defRPr sz="1300"/>
            </a:lvl1pPr>
          </a:lstStyle>
          <a:p>
            <a:fld id="{BC69297E-685C-4133-A60C-E39A1AF20613}" type="slidenum">
              <a:rPr lang="en-CA" smtClean="0"/>
              <a:pPr/>
              <a:t>‹#›</a:t>
            </a:fld>
            <a:endParaRPr lang="en-CA"/>
          </a:p>
        </p:txBody>
      </p:sp>
    </p:spTree>
    <p:extLst>
      <p:ext uri="{BB962C8B-B14F-4D97-AF65-F5344CB8AC3E}">
        <p14:creationId xmlns:p14="http://schemas.microsoft.com/office/powerpoint/2010/main" val="305394335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06638" y="720725"/>
            <a:ext cx="2701925" cy="3600450"/>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fld id="{BC69297E-685C-4133-A60C-E39A1AF20613}" type="slidenum">
              <a:rPr lang="en-CA" smtClean="0"/>
              <a:pPr/>
              <a:t>1</a:t>
            </a:fld>
            <a:endParaRPr lang="en-CA"/>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fld id="{BC69297E-685C-4133-A60C-E39A1AF20613}" type="slidenum">
              <a:rPr lang="en-CA" smtClean="0"/>
              <a:pPr/>
              <a:t>39</a:t>
            </a:fld>
            <a:endParaRPr lang="en-CA"/>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BC69297E-685C-4133-A60C-E39A1AF20613}" type="slidenum">
              <a:rPr lang="en-CA" smtClean="0"/>
              <a:pPr/>
              <a:t>43</a:t>
            </a:fld>
            <a:endParaRPr lang="en-CA"/>
          </a:p>
        </p:txBody>
      </p:sp>
    </p:spTree>
    <p:extLst>
      <p:ext uri="{BB962C8B-B14F-4D97-AF65-F5344CB8AC3E}">
        <p14:creationId xmlns:p14="http://schemas.microsoft.com/office/powerpoint/2010/main" val="471844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BC69297E-685C-4133-A60C-E39A1AF20613}" type="slidenum">
              <a:rPr lang="en-CA" smtClean="0"/>
              <a:pPr/>
              <a:t>3</a:t>
            </a:fld>
            <a:endParaRPr lang="en-CA"/>
          </a:p>
        </p:txBody>
      </p:sp>
    </p:spTree>
    <p:extLst>
      <p:ext uri="{BB962C8B-B14F-4D97-AF65-F5344CB8AC3E}">
        <p14:creationId xmlns:p14="http://schemas.microsoft.com/office/powerpoint/2010/main" val="40089189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06638" y="720725"/>
            <a:ext cx="2701925" cy="3600450"/>
          </a:xfrm>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fld id="{BC69297E-685C-4133-A60C-E39A1AF20613}" type="slidenum">
              <a:rPr lang="en-CA" smtClean="0"/>
              <a:pPr/>
              <a:t>5</a:t>
            </a:fld>
            <a:endParaRPr lang="en-CA"/>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BC69297E-685C-4133-A60C-E39A1AF20613}" type="slidenum">
              <a:rPr lang="en-CA" smtClean="0"/>
              <a:pPr/>
              <a:t>10</a:t>
            </a:fld>
            <a:endParaRPr lang="en-CA"/>
          </a:p>
        </p:txBody>
      </p:sp>
    </p:spTree>
    <p:extLst>
      <p:ext uri="{BB962C8B-B14F-4D97-AF65-F5344CB8AC3E}">
        <p14:creationId xmlns:p14="http://schemas.microsoft.com/office/powerpoint/2010/main" val="3429639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fld id="{BC69297E-685C-4133-A60C-E39A1AF20613}" type="slidenum">
              <a:rPr lang="en-CA" smtClean="0"/>
              <a:pPr/>
              <a:t>16</a:t>
            </a:fld>
            <a:endParaRPr lang="en-CA"/>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fld id="{BC69297E-685C-4133-A60C-E39A1AF20613}" type="slidenum">
              <a:rPr lang="en-CA" smtClean="0"/>
              <a:pPr/>
              <a:t>17</a:t>
            </a:fld>
            <a:endParaRPr lang="en-CA"/>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06638" y="720725"/>
            <a:ext cx="2701925" cy="3600450"/>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fld id="{BC69297E-685C-4133-A60C-E39A1AF20613}" type="slidenum">
              <a:rPr lang="en-CA" smtClean="0"/>
              <a:pPr/>
              <a:t>19</a:t>
            </a:fld>
            <a:endParaRPr lang="en-CA"/>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06638" y="720725"/>
            <a:ext cx="2701925" cy="3600450"/>
          </a:xfrm>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fld id="{BC69297E-685C-4133-A60C-E39A1AF20613}" type="slidenum">
              <a:rPr lang="en-CA" smtClean="0"/>
              <a:pPr/>
              <a:t>21</a:t>
            </a:fld>
            <a:endParaRPr lang="en-CA"/>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BC69297E-685C-4133-A60C-E39A1AF20613}" type="slidenum">
              <a:rPr lang="en-CA" smtClean="0"/>
              <a:pPr/>
              <a:t>28</a:t>
            </a:fld>
            <a:endParaRPr lang="en-CA"/>
          </a:p>
        </p:txBody>
      </p:sp>
    </p:spTree>
    <p:extLst>
      <p:ext uri="{BB962C8B-B14F-4D97-AF65-F5344CB8AC3E}">
        <p14:creationId xmlns:p14="http://schemas.microsoft.com/office/powerpoint/2010/main" val="2433250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71"/>
            <a:ext cx="5829300" cy="1960033"/>
          </a:xfrm>
        </p:spPr>
        <p:txBody>
          <a:bodyPr/>
          <a:lstStyle/>
          <a:p>
            <a:r>
              <a:rPr lang="en-US" smtClean="0"/>
              <a:t>Click to edit Master title style</a:t>
            </a:r>
            <a:endParaRPr lang="en-CA"/>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a:p>
        </p:txBody>
      </p:sp>
      <p:sp>
        <p:nvSpPr>
          <p:cNvPr id="4" name="Date Placeholder 3"/>
          <p:cNvSpPr>
            <a:spLocks noGrp="1"/>
          </p:cNvSpPr>
          <p:nvPr>
            <p:ph type="dt" sz="half" idx="10"/>
          </p:nvPr>
        </p:nvSpPr>
        <p:spPr/>
        <p:txBody>
          <a:bodyPr/>
          <a:lstStyle/>
          <a:p>
            <a:fld id="{30A7EAAF-9E84-4FCE-95DE-784315DDF7CA}" type="datetime1">
              <a:rPr lang="en-US" smtClean="0"/>
              <a:pPr/>
              <a:t>10/17/2016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DE86200-F1F7-4FF7-847E-D71C11135875}" type="slidenum">
              <a:rPr lang="en-CA" smtClean="0"/>
              <a:pPr/>
              <a:t>‹#›</a:t>
            </a:fld>
            <a:endParaRPr lang="en-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791C4741-3C86-42A6-B4BE-E7C061AAD5CA}" type="datetime1">
              <a:rPr lang="en-US" smtClean="0"/>
              <a:pPr/>
              <a:t>10/17/2016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DE86200-F1F7-4FF7-847E-D71C11135875}" type="slidenum">
              <a:rPr lang="en-CA" smtClean="0"/>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8" y="488951"/>
            <a:ext cx="1157288" cy="10401300"/>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257175" y="488951"/>
            <a:ext cx="3357563"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581956C5-9599-4AD8-A0A0-59E65E5A671D}" type="datetime1">
              <a:rPr lang="en-US" smtClean="0"/>
              <a:pPr/>
              <a:t>10/17/2016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DE86200-F1F7-4FF7-847E-D71C11135875}" type="slidenum">
              <a:rPr lang="en-CA" smtClean="0"/>
              <a:pPr/>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58D59850-A59F-4710-A0C8-62626F484964}" type="datetime1">
              <a:rPr lang="en-US" smtClean="0"/>
              <a:pPr/>
              <a:t>10/17/2016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DE86200-F1F7-4FF7-847E-D71C11135875}" type="slidenum">
              <a:rPr lang="en-CA" smtClean="0"/>
              <a:pPr/>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8"/>
            <a:ext cx="5829300" cy="1816099"/>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541735" y="3875621"/>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50467D-A3B9-4B7E-99F5-C8E6C9CE1E92}" type="datetime1">
              <a:rPr lang="en-US" smtClean="0"/>
              <a:pPr/>
              <a:t>10/17/2016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DE86200-F1F7-4FF7-847E-D71C11135875}" type="slidenum">
              <a:rPr lang="en-CA" smtClean="0"/>
              <a:pPr/>
              <a:t>‹#›</a:t>
            </a:fld>
            <a:endParaRPr lang="en-C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257177" y="2844802"/>
            <a:ext cx="2257425" cy="8045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2628902" y="2844802"/>
            <a:ext cx="2257425" cy="8045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4"/>
          <p:cNvSpPr>
            <a:spLocks noGrp="1"/>
          </p:cNvSpPr>
          <p:nvPr>
            <p:ph type="dt" sz="half" idx="10"/>
          </p:nvPr>
        </p:nvSpPr>
        <p:spPr/>
        <p:txBody>
          <a:bodyPr/>
          <a:lstStyle/>
          <a:p>
            <a:fld id="{36C57A6E-45D4-427B-A2B0-4901701A25DD}" type="datetime1">
              <a:rPr lang="en-US" smtClean="0"/>
              <a:pPr/>
              <a:t>10/17/2016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FDE86200-F1F7-4FF7-847E-D71C11135875}" type="slidenum">
              <a:rPr lang="en-CA" smtClean="0"/>
              <a:pPr/>
              <a:t>‹#›</a:t>
            </a:fld>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1" y="366184"/>
            <a:ext cx="6172200" cy="1524000"/>
          </a:xfrm>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342901"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1"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3483771"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71"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6"/>
          <p:cNvSpPr>
            <a:spLocks noGrp="1"/>
          </p:cNvSpPr>
          <p:nvPr>
            <p:ph type="dt" sz="half" idx="10"/>
          </p:nvPr>
        </p:nvSpPr>
        <p:spPr/>
        <p:txBody>
          <a:bodyPr/>
          <a:lstStyle/>
          <a:p>
            <a:fld id="{4246B9A5-EAFD-4F0D-834E-CE0879D04669}" type="datetime1">
              <a:rPr lang="en-US" smtClean="0"/>
              <a:pPr/>
              <a:t>10/17/2016</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FDE86200-F1F7-4FF7-847E-D71C11135875}" type="slidenum">
              <a:rPr lang="en-CA" smtClean="0"/>
              <a:pPr/>
              <a:t>‹#›</a:t>
            </a:fld>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2"/>
          <p:cNvSpPr>
            <a:spLocks noGrp="1"/>
          </p:cNvSpPr>
          <p:nvPr>
            <p:ph type="dt" sz="half" idx="10"/>
          </p:nvPr>
        </p:nvSpPr>
        <p:spPr/>
        <p:txBody>
          <a:bodyPr/>
          <a:lstStyle/>
          <a:p>
            <a:fld id="{EC6AC1B8-AD12-4056-B32D-1AB5FB569FF5}" type="datetime1">
              <a:rPr lang="en-US" smtClean="0"/>
              <a:pPr/>
              <a:t>10/17/2016</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FDE86200-F1F7-4FF7-847E-D71C11135875}" type="slidenum">
              <a:rPr lang="en-CA" smtClean="0"/>
              <a:pPr/>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8B48E8-84E7-4D1B-AB89-61F268CDC4C5}" type="datetime1">
              <a:rPr lang="en-US" smtClean="0"/>
              <a:pPr/>
              <a:t>10/17/2016</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FDE86200-F1F7-4FF7-847E-D71C11135875}" type="slidenum">
              <a:rPr lang="en-CA" smtClean="0"/>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1" y="364068"/>
            <a:ext cx="2256235" cy="154940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2681288" y="364069"/>
            <a:ext cx="3833813" cy="780415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342901" y="1913470"/>
            <a:ext cx="2256235" cy="62547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89D6A4-05E8-41DC-98BA-2D7200209514}" type="datetime1">
              <a:rPr lang="en-US" smtClean="0"/>
              <a:pPr/>
              <a:t>10/17/2016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FDE86200-F1F7-4FF7-847E-D71C11135875}" type="slidenum">
              <a:rPr lang="en-CA" smtClean="0"/>
              <a:pPr/>
              <a:t>‹#›</a:t>
            </a:fld>
            <a:endParaRPr lang="en-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3"/>
            <a:ext cx="4114800" cy="755650"/>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344216" y="817034"/>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344216" y="7156452"/>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802A547-98A0-47A4-A287-87EE4271148E}" type="datetime1">
              <a:rPr lang="en-US" smtClean="0"/>
              <a:pPr/>
              <a:t>10/17/2016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FDE86200-F1F7-4FF7-847E-D71C11135875}" type="slidenum">
              <a:rPr lang="en-CA" smtClean="0"/>
              <a:pPr/>
              <a:t>‹#›</a:t>
            </a:fld>
            <a:endParaRPr lang="en-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1"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342901" y="2133603"/>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2"/>
          </p:nvPr>
        </p:nvSpPr>
        <p:spPr>
          <a:xfrm>
            <a:off x="342900" y="8475137"/>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9051B488-1B71-4CD7-A3D3-B40FD5A7756C}" type="datetime1">
              <a:rPr lang="en-US" smtClean="0"/>
              <a:pPr/>
              <a:t>10/17/2016</a:t>
            </a:fld>
            <a:endParaRPr lang="en-CA"/>
          </a:p>
        </p:txBody>
      </p:sp>
      <p:sp>
        <p:nvSpPr>
          <p:cNvPr id="5" name="Footer Placeholder 4"/>
          <p:cNvSpPr>
            <a:spLocks noGrp="1"/>
          </p:cNvSpPr>
          <p:nvPr>
            <p:ph type="ftr" sz="quarter" idx="3"/>
          </p:nvPr>
        </p:nvSpPr>
        <p:spPr>
          <a:xfrm>
            <a:off x="2343151" y="8475137"/>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4914900" y="8475137"/>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FDE86200-F1F7-4FF7-847E-D71C11135875}" type="slidenum">
              <a:rPr lang="en-CA" smtClean="0"/>
              <a:pPr/>
              <a:t>‹#›</a:t>
            </a:fld>
            <a:endParaRPr lang="en-C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6.tiff"/><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5.tif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4.tif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Text Box 8"/>
          <p:cNvSpPr txBox="1">
            <a:spLocks noChangeArrowheads="1"/>
          </p:cNvSpPr>
          <p:nvPr/>
        </p:nvSpPr>
        <p:spPr bwMode="auto">
          <a:xfrm>
            <a:off x="361974" y="2057395"/>
            <a:ext cx="6172200" cy="1657351"/>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2743200" algn="ctr"/>
                <a:tab pos="5486400" algn="r"/>
              </a:tabLst>
            </a:pPr>
            <a:r>
              <a:rPr kumimoji="0" lang="en-US" sz="11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2743200" algn="ctr"/>
                <a:tab pos="5486400" algn="r"/>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2743200" algn="ctr"/>
                <a:tab pos="5486400" algn="r"/>
              </a:tabLst>
            </a:pPr>
            <a:r>
              <a:rPr lang="en-US" sz="1400" b="1" dirty="0" smtClean="0">
                <a:solidFill>
                  <a:srgbClr val="000000"/>
                </a:solidFill>
                <a:latin typeface="Arial" pitchFamily="34" charset="0"/>
                <a:ea typeface="Times New Roman" pitchFamily="18" charset="0"/>
                <a:cs typeface="Arial" pitchFamily="34" charset="0"/>
              </a:rPr>
              <a:t>A </a:t>
            </a:r>
            <a:r>
              <a:rPr kumimoji="0" lang="en-US" sz="1400" b="1" i="0" u="sng" strike="noStrike" cap="none" normalizeH="0" baseline="0" dirty="0" smtClean="0">
                <a:ln>
                  <a:noFill/>
                </a:ln>
                <a:solidFill>
                  <a:srgbClr val="000000"/>
                </a:solidFill>
                <a:effectLst/>
                <a:latin typeface="Arial" pitchFamily="34" charset="0"/>
                <a:ea typeface="Times New Roman" pitchFamily="18" charset="0"/>
                <a:cs typeface="Arial" pitchFamily="34" charset="0"/>
              </a:rPr>
              <a:t>R</a:t>
            </a:r>
            <a:r>
              <a:rPr kumimoji="0" lang="en-US" sz="1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andomized Trial of </a:t>
            </a:r>
            <a:r>
              <a:rPr kumimoji="0" lang="en-US" sz="1400" b="1" i="0" u="sng" strike="noStrike" cap="none" normalizeH="0" baseline="0" dirty="0" err="1" smtClean="0">
                <a:ln>
                  <a:noFill/>
                </a:ln>
                <a:solidFill>
                  <a:srgbClr val="000000"/>
                </a:solidFill>
                <a:effectLst/>
                <a:latin typeface="Arial" pitchFamily="34" charset="0"/>
                <a:ea typeface="Times New Roman" pitchFamily="18" charset="0"/>
                <a:cs typeface="Arial" pitchFamily="34" charset="0"/>
              </a:rPr>
              <a:t>En</a:t>
            </a:r>
            <a:r>
              <a:rPr kumimoji="0" lang="en-US" sz="1400" b="1"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t</a:t>
            </a:r>
            <a:r>
              <a:rPr kumimoji="0" lang="en-US" sz="1400" b="1" i="0" u="sng" strike="noStrike" cap="none" normalizeH="0" baseline="0" dirty="0" err="1" smtClean="0">
                <a:ln>
                  <a:noFill/>
                </a:ln>
                <a:solidFill>
                  <a:srgbClr val="000000"/>
                </a:solidFill>
                <a:effectLst/>
                <a:latin typeface="Arial" pitchFamily="34" charset="0"/>
                <a:ea typeface="Times New Roman" pitchFamily="18" charset="0"/>
                <a:cs typeface="Arial" pitchFamily="34" charset="0"/>
              </a:rPr>
              <a:t>er</a:t>
            </a:r>
            <a:r>
              <a:rPr kumimoji="0" lang="en-US" sz="1400" b="1"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al</a:t>
            </a:r>
            <a:r>
              <a:rPr kumimoji="0" lang="en-US" sz="1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400" b="1" i="0" u="sng" strike="noStrike" cap="none" normalizeH="0" baseline="0" dirty="0" smtClean="0">
                <a:ln>
                  <a:noFill/>
                </a:ln>
                <a:solidFill>
                  <a:srgbClr val="000000"/>
                </a:solidFill>
                <a:effectLst/>
                <a:latin typeface="Arial" pitchFamily="34" charset="0"/>
                <a:ea typeface="Times New Roman" pitchFamily="18" charset="0"/>
                <a:cs typeface="Arial" pitchFamily="34" charset="0"/>
              </a:rPr>
              <a:t>G</a:t>
            </a:r>
            <a:r>
              <a:rPr kumimoji="0" lang="en-US" sz="1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lutamine to Minim</a:t>
            </a:r>
            <a:r>
              <a:rPr kumimoji="0" lang="en-US" sz="1400" b="1" i="0" u="sng" strike="noStrike" cap="none" normalizeH="0" baseline="0" dirty="0" smtClean="0">
                <a:ln>
                  <a:noFill/>
                </a:ln>
                <a:solidFill>
                  <a:srgbClr val="000000"/>
                </a:solidFill>
                <a:effectLst/>
                <a:latin typeface="Arial" pitchFamily="34" charset="0"/>
                <a:ea typeface="Times New Roman" pitchFamily="18" charset="0"/>
                <a:cs typeface="Arial" pitchFamily="34" charset="0"/>
              </a:rPr>
              <a:t>ize</a:t>
            </a:r>
            <a:r>
              <a:rPr kumimoji="0" lang="en-US" sz="1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Thermal Injury</a:t>
            </a:r>
          </a:p>
          <a:p>
            <a:pPr marL="0" marR="0" lvl="0" indent="0" algn="ctr" defTabSz="914400" rtl="0" eaLnBrk="0" fontAlgn="base" latinLnBrk="0" hangingPunct="0">
              <a:lnSpc>
                <a:spcPct val="100000"/>
              </a:lnSpc>
              <a:spcBef>
                <a:spcPct val="0"/>
              </a:spcBef>
              <a:spcAft>
                <a:spcPct val="0"/>
              </a:spcAft>
              <a:buClrTx/>
              <a:buSzTx/>
              <a:buFontTx/>
              <a:buNone/>
              <a:tabLst>
                <a:tab pos="2743200" algn="ctr"/>
                <a:tab pos="5486400" algn="r"/>
              </a:tabLst>
            </a:pPr>
            <a:r>
              <a:rPr kumimoji="0" lang="en-US"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2743200" algn="ctr"/>
                <a:tab pos="5486400" algn="r"/>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Clinical trials.gov ID #NCT00985205</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5" name="Text Box 7"/>
          <p:cNvSpPr txBox="1">
            <a:spLocks noChangeArrowheads="1"/>
          </p:cNvSpPr>
          <p:nvPr/>
        </p:nvSpPr>
        <p:spPr bwMode="auto">
          <a:xfrm>
            <a:off x="114325" y="4162392"/>
            <a:ext cx="6629400" cy="795337"/>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electronic Case Report Form (</a:t>
            </a:r>
            <a:r>
              <a:rPr kumimoji="0" lang="en-US" sz="24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eCRF</a:t>
            </a:r>
            <a:r>
              <a:rPr kumimoji="0" lang="en-US"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Worksheets</a:t>
            </a:r>
            <a:r>
              <a:rPr kumimoji="0" lang="en-US" sz="2400" b="0" i="0" u="none" strike="noStrike" cap="none" normalizeH="0" dirty="0" smtClean="0">
                <a:ln>
                  <a:noFill/>
                </a:ln>
                <a:solidFill>
                  <a:srgbClr val="000000"/>
                </a:solidFill>
                <a:effectLst/>
                <a:latin typeface="Arial" pitchFamily="34" charset="0"/>
                <a:ea typeface="Times New Roman" pitchFamily="18" charset="0"/>
                <a:cs typeface="Arial" pitchFamily="34" charset="0"/>
              </a:rPr>
              <a:t> </a:t>
            </a:r>
            <a:r>
              <a:rPr kumimoji="0" lang="en-US"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and Instructions</a:t>
            </a:r>
            <a:endPar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ja-JP"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US" altLang="ja-JP"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ja-JP"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US" altLang="ja-JP"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ja-JP"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US" altLang="ja-JP"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US" altLang="ja-JP"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3" name="Text Box 5"/>
          <p:cNvSpPr txBox="1">
            <a:spLocks noChangeArrowheads="1"/>
          </p:cNvSpPr>
          <p:nvPr/>
        </p:nvSpPr>
        <p:spPr bwMode="auto">
          <a:xfrm>
            <a:off x="3933056" y="7524328"/>
            <a:ext cx="2286000" cy="1011144"/>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Please direct questions to:</a:t>
            </a:r>
            <a:endPar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Maureen Dansereau</a:t>
            </a:r>
            <a:endPar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Project Leader</a:t>
            </a:r>
            <a:endPar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Tel: 613-549-6666 ext. 6686</a:t>
            </a:r>
            <a:endPar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CA"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Email: </a:t>
            </a:r>
            <a:r>
              <a:rPr kumimoji="0" lang="fr-CA" sz="1200" b="0" i="0" u="sng" strike="noStrike" cap="none" normalizeH="0" baseline="0" dirty="0" smtClean="0">
                <a:ln>
                  <a:noFill/>
                </a:ln>
                <a:solidFill>
                  <a:srgbClr val="0000CC"/>
                </a:solidFill>
                <a:effectLst/>
                <a:latin typeface="Arial" pitchFamily="34" charset="0"/>
                <a:ea typeface="Times New Roman" pitchFamily="18" charset="0"/>
                <a:cs typeface="Arial" pitchFamily="34" charset="0"/>
              </a:rPr>
              <a:t>danserem@kgh.kari.net </a:t>
            </a:r>
            <a:endParaRPr kumimoji="0" lang="fr-CA"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4"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5" name="Straight Connector 14"/>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978476" y="8460432"/>
            <a:ext cx="1301959" cy="246221"/>
          </a:xfrm>
          <a:prstGeom prst="rect">
            <a:avLst/>
          </a:prstGeom>
          <a:noFill/>
        </p:spPr>
        <p:txBody>
          <a:bodyPr wrap="none" rtlCol="0">
            <a:spAutoFit/>
          </a:bodyPr>
          <a:lstStyle/>
          <a:p>
            <a:r>
              <a:rPr lang="en-US" sz="1000" dirty="0" smtClean="0">
                <a:latin typeface="Arial" panose="020B0604020202020204" pitchFamily="34" charset="0"/>
                <a:cs typeface="Arial" panose="020B0604020202020204" pitchFamily="34" charset="0"/>
              </a:rPr>
              <a:t>01 </a:t>
            </a:r>
            <a:r>
              <a:rPr lang="en-US" sz="1000" dirty="0" smtClean="0">
                <a:latin typeface="Arial" panose="020B0604020202020204" pitchFamily="34" charset="0"/>
                <a:cs typeface="Arial" panose="020B0604020202020204" pitchFamily="34" charset="0"/>
              </a:rPr>
              <a:t>September </a:t>
            </a:r>
            <a:r>
              <a:rPr lang="en-US" sz="1000" dirty="0" smtClean="0">
                <a:latin typeface="Arial" panose="020B0604020202020204" pitchFamily="34" charset="0"/>
                <a:cs typeface="Arial" panose="020B0604020202020204" pitchFamily="34" charset="0"/>
              </a:rPr>
              <a:t>2016</a:t>
            </a:r>
            <a:endParaRPr lang="en-CA" sz="1000" dirty="0">
              <a:latin typeface="Arial" panose="020B0604020202020204" pitchFamily="34" charset="0"/>
              <a:cs typeface="Arial" panose="020B0604020202020204" pitchFamily="34" charset="0"/>
            </a:endParaRPr>
          </a:p>
        </p:txBody>
      </p:sp>
      <p:sp>
        <p:nvSpPr>
          <p:cNvPr id="10" name="Slide Number Placeholder 9"/>
          <p:cNvSpPr>
            <a:spLocks noGrp="1"/>
          </p:cNvSpPr>
          <p:nvPr>
            <p:ph type="sldNum" sz="quarter" idx="12"/>
          </p:nvPr>
        </p:nvSpPr>
        <p:spPr/>
        <p:txBody>
          <a:bodyPr/>
          <a:lstStyle/>
          <a:p>
            <a:fld id="{FDE86200-F1F7-4FF7-847E-D71C11135875}" type="slidenum">
              <a:rPr lang="en-CA" smtClean="0"/>
              <a:pPr/>
              <a:t>1</a:t>
            </a:fld>
            <a:endParaRPr lang="en-CA"/>
          </a:p>
        </p:txBody>
      </p:sp>
      <p:pic>
        <p:nvPicPr>
          <p:cNvPr id="1026" name="Picture 2" descr="Y:\06-ACTIVE STUDIES\RE-ENERGIZE Definitive\STUDY PROCEDURES\Logos\RE_Logo small.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0888" y="899592"/>
            <a:ext cx="2160240" cy="93943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32" name="Line 64"/>
          <p:cNvSpPr>
            <a:spLocks noChangeShapeType="1"/>
          </p:cNvSpPr>
          <p:nvPr/>
        </p:nvSpPr>
        <p:spPr bwMode="auto">
          <a:xfrm>
            <a:off x="0" y="7124720"/>
            <a:ext cx="6858000" cy="0"/>
          </a:xfrm>
          <a:prstGeom prst="line">
            <a:avLst/>
          </a:prstGeom>
          <a:noFill/>
          <a:ln w="38100">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CA"/>
          </a:p>
        </p:txBody>
      </p:sp>
      <p:sp>
        <p:nvSpPr>
          <p:cNvPr id="32830" name="Text Box 62"/>
          <p:cNvSpPr txBox="1">
            <a:spLocks noChangeArrowheads="1"/>
          </p:cNvSpPr>
          <p:nvPr/>
        </p:nvSpPr>
        <p:spPr bwMode="auto">
          <a:xfrm>
            <a:off x="-2786110" y="2357422"/>
            <a:ext cx="2786108" cy="267028"/>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2829" name="Text Box 61"/>
          <p:cNvSpPr txBox="1">
            <a:spLocks noChangeArrowheads="1"/>
          </p:cNvSpPr>
          <p:nvPr/>
        </p:nvSpPr>
        <p:spPr bwMode="auto">
          <a:xfrm>
            <a:off x="-2786110" y="2666943"/>
            <a:ext cx="2786108" cy="300408"/>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2828" name="Text Box 60"/>
          <p:cNvSpPr txBox="1">
            <a:spLocks noChangeArrowheads="1"/>
          </p:cNvSpPr>
          <p:nvPr/>
        </p:nvSpPr>
        <p:spPr bwMode="auto">
          <a:xfrm>
            <a:off x="-2786108" y="3011290"/>
            <a:ext cx="2786108" cy="283717"/>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2827" name="Text Box 59"/>
          <p:cNvSpPr txBox="1">
            <a:spLocks noChangeArrowheads="1"/>
          </p:cNvSpPr>
          <p:nvPr/>
        </p:nvSpPr>
        <p:spPr bwMode="auto">
          <a:xfrm>
            <a:off x="-2786110" y="4727243"/>
            <a:ext cx="2786108" cy="271199"/>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2822" name="Text Box 54"/>
          <p:cNvSpPr txBox="1">
            <a:spLocks noChangeArrowheads="1"/>
          </p:cNvSpPr>
          <p:nvPr/>
        </p:nvSpPr>
        <p:spPr bwMode="auto">
          <a:xfrm>
            <a:off x="-2786110" y="3337502"/>
            <a:ext cx="2786108" cy="300408"/>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2820" name="Text Box 52"/>
          <p:cNvSpPr txBox="1">
            <a:spLocks noChangeArrowheads="1"/>
          </p:cNvSpPr>
          <p:nvPr/>
        </p:nvSpPr>
        <p:spPr bwMode="auto">
          <a:xfrm>
            <a:off x="-2786110" y="3688749"/>
            <a:ext cx="2786108" cy="292062"/>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2818" name="Text Box 50"/>
          <p:cNvSpPr txBox="1">
            <a:spLocks noChangeArrowheads="1"/>
          </p:cNvSpPr>
          <p:nvPr/>
        </p:nvSpPr>
        <p:spPr bwMode="auto">
          <a:xfrm>
            <a:off x="-2786108" y="4022123"/>
            <a:ext cx="2786108" cy="292062"/>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2816" name="Text Box 48"/>
          <p:cNvSpPr txBox="1">
            <a:spLocks noChangeArrowheads="1"/>
          </p:cNvSpPr>
          <p:nvPr/>
        </p:nvSpPr>
        <p:spPr bwMode="auto">
          <a:xfrm>
            <a:off x="-2791823" y="4363303"/>
            <a:ext cx="2788531" cy="33378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2785" name="Text Box 17"/>
          <p:cNvSpPr txBox="1">
            <a:spLocks noChangeArrowheads="1"/>
          </p:cNvSpPr>
          <p:nvPr/>
        </p:nvSpPr>
        <p:spPr bwMode="auto">
          <a:xfrm>
            <a:off x="90464" y="7543819"/>
            <a:ext cx="2408238" cy="3048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Date and time of randomization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2784" name="Text Box 16"/>
          <p:cNvSpPr txBox="1">
            <a:spLocks noChangeArrowheads="1"/>
          </p:cNvSpPr>
          <p:nvPr/>
        </p:nvSpPr>
        <p:spPr bwMode="auto">
          <a:xfrm>
            <a:off x="90465" y="8196290"/>
            <a:ext cx="6829425" cy="3048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Pharmacy must be notified as soon as patient is randomized</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2772" name="Text Box 4"/>
          <p:cNvSpPr txBox="1">
            <a:spLocks noChangeArrowheads="1"/>
          </p:cNvSpPr>
          <p:nvPr/>
        </p:nvSpPr>
        <p:spPr bwMode="auto">
          <a:xfrm>
            <a:off x="71414" y="714349"/>
            <a:ext cx="6858000" cy="457199"/>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Black" pitchFamily="34" charset="0"/>
                <a:ea typeface="Times New Roman" pitchFamily="18" charset="0"/>
                <a:cs typeface="Arial" pitchFamily="34" charset="0"/>
              </a:rPr>
              <a:t>Pre Randomization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2769" name="Text Box 1"/>
          <p:cNvSpPr txBox="1">
            <a:spLocks noChangeArrowheads="1"/>
          </p:cNvSpPr>
          <p:nvPr/>
        </p:nvSpPr>
        <p:spPr bwMode="auto">
          <a:xfrm>
            <a:off x="71414" y="6948264"/>
            <a:ext cx="6858000" cy="457199"/>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rgbClr val="000000"/>
              </a:solidFill>
              <a:effectLst/>
              <a:latin typeface="Arial Black"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Black" pitchFamily="34" charset="0"/>
                <a:ea typeface="Times New Roman" pitchFamily="18" charset="0"/>
                <a:cs typeface="Arial" pitchFamily="34" charset="0"/>
              </a:rPr>
              <a:t>Randomization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2863" name="Rectangle 95"/>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grpSp>
        <p:nvGrpSpPr>
          <p:cNvPr id="241" name="Group 240"/>
          <p:cNvGrpSpPr/>
          <p:nvPr/>
        </p:nvGrpSpPr>
        <p:grpSpPr>
          <a:xfrm>
            <a:off x="2428869" y="7626218"/>
            <a:ext cx="4325968" cy="570073"/>
            <a:chOff x="2500306" y="2786050"/>
            <a:chExt cx="4325968" cy="570073"/>
          </a:xfrm>
        </p:grpSpPr>
        <p:sp>
          <p:nvSpPr>
            <p:cNvPr id="242" name="Text Box 180"/>
            <p:cNvSpPr txBox="1">
              <a:spLocks noChangeArrowheads="1"/>
            </p:cNvSpPr>
            <p:nvPr/>
          </p:nvSpPr>
          <p:spPr bwMode="auto">
            <a:xfrm>
              <a:off x="6127770" y="2786050"/>
              <a:ext cx="152400" cy="293687"/>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Times New Roman" pitchFamily="18" charset="0"/>
                  <a:cs typeface="Arial" pitchFamily="34"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43" name="Text Box 181"/>
            <p:cNvSpPr txBox="1">
              <a:spLocks noChangeArrowheads="1"/>
            </p:cNvSpPr>
            <p:nvPr/>
          </p:nvSpPr>
          <p:spPr bwMode="auto">
            <a:xfrm>
              <a:off x="5534049" y="3121173"/>
              <a:ext cx="1292225" cy="234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cs typeface="Arial" pitchFamily="34" charset="0"/>
                </a:rPr>
                <a:t>(24 hour clock)</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44" name="Text Box 202"/>
            <p:cNvSpPr txBox="1">
              <a:spLocks noChangeArrowheads="1"/>
            </p:cNvSpPr>
            <p:nvPr/>
          </p:nvSpPr>
          <p:spPr bwMode="auto">
            <a:xfrm>
              <a:off x="2500306" y="2803514"/>
              <a:ext cx="228104" cy="234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Black" pitchFamily="34" charset="0"/>
                  <a:cs typeface="Arial" pitchFamily="34" charset="0"/>
                </a:rPr>
                <a:t>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245" name="Straight Connector 244"/>
            <p:cNvCxnSpPr/>
            <p:nvPr/>
          </p:nvCxnSpPr>
          <p:spPr>
            <a:xfrm>
              <a:off x="2500306"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a:off x="2786058" y="2997345"/>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a:off x="3071810"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a:off x="3357562"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a:off x="3857628" y="2997345"/>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a:off x="4143380"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a:off x="4572008"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a:off x="4857760"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a:off x="5643578"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a:off x="5929330"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a:off x="6215082"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6" name="Straight Connector 255"/>
            <p:cNvCxnSpPr/>
            <p:nvPr/>
          </p:nvCxnSpPr>
          <p:spPr>
            <a:xfrm>
              <a:off x="6500834"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7" name="TextBox 256"/>
            <p:cNvSpPr txBox="1"/>
            <p:nvPr/>
          </p:nvSpPr>
          <p:spPr>
            <a:xfrm>
              <a:off x="2500306" y="2967027"/>
              <a:ext cx="214314" cy="246221"/>
            </a:xfrm>
            <a:prstGeom prst="rect">
              <a:avLst/>
            </a:prstGeom>
            <a:noFill/>
          </p:spPr>
          <p:txBody>
            <a:bodyPr wrap="square" rtlCol="0">
              <a:spAutoFit/>
            </a:bodyPr>
            <a:lstStyle/>
            <a:p>
              <a:pPr algn="ctr"/>
              <a:r>
                <a:rPr lang="en-US" sz="1000" dirty="0" smtClean="0"/>
                <a:t>Y</a:t>
              </a:r>
              <a:endParaRPr lang="en-CA" sz="1000" dirty="0"/>
            </a:p>
          </p:txBody>
        </p:sp>
        <p:sp>
          <p:nvSpPr>
            <p:cNvPr id="258" name="TextBox 257"/>
            <p:cNvSpPr txBox="1"/>
            <p:nvPr/>
          </p:nvSpPr>
          <p:spPr>
            <a:xfrm>
              <a:off x="2792408" y="2967027"/>
              <a:ext cx="207964" cy="246221"/>
            </a:xfrm>
            <a:prstGeom prst="rect">
              <a:avLst/>
            </a:prstGeom>
            <a:noFill/>
          </p:spPr>
          <p:txBody>
            <a:bodyPr wrap="square" rtlCol="0">
              <a:spAutoFit/>
            </a:bodyPr>
            <a:lstStyle/>
            <a:p>
              <a:pPr algn="ctr"/>
              <a:r>
                <a:rPr lang="en-US" sz="1000" dirty="0" smtClean="0"/>
                <a:t>Y</a:t>
              </a:r>
              <a:endParaRPr lang="en-CA" sz="1000" dirty="0"/>
            </a:p>
          </p:txBody>
        </p:sp>
        <p:sp>
          <p:nvSpPr>
            <p:cNvPr id="259" name="TextBox 258"/>
            <p:cNvSpPr txBox="1"/>
            <p:nvPr/>
          </p:nvSpPr>
          <p:spPr>
            <a:xfrm>
              <a:off x="3071810" y="2967027"/>
              <a:ext cx="214314" cy="246221"/>
            </a:xfrm>
            <a:prstGeom prst="rect">
              <a:avLst/>
            </a:prstGeom>
            <a:noFill/>
          </p:spPr>
          <p:txBody>
            <a:bodyPr wrap="square" rtlCol="0">
              <a:spAutoFit/>
            </a:bodyPr>
            <a:lstStyle/>
            <a:p>
              <a:pPr algn="ctr"/>
              <a:r>
                <a:rPr lang="en-US" sz="1000" dirty="0" smtClean="0"/>
                <a:t>Y</a:t>
              </a:r>
              <a:endParaRPr lang="en-CA" sz="1000" dirty="0"/>
            </a:p>
          </p:txBody>
        </p:sp>
        <p:sp>
          <p:nvSpPr>
            <p:cNvPr id="260" name="TextBox 259"/>
            <p:cNvSpPr txBox="1"/>
            <p:nvPr/>
          </p:nvSpPr>
          <p:spPr>
            <a:xfrm>
              <a:off x="3357562" y="2967027"/>
              <a:ext cx="214314" cy="246221"/>
            </a:xfrm>
            <a:prstGeom prst="rect">
              <a:avLst/>
            </a:prstGeom>
            <a:noFill/>
          </p:spPr>
          <p:txBody>
            <a:bodyPr wrap="square" rtlCol="0">
              <a:spAutoFit/>
            </a:bodyPr>
            <a:lstStyle/>
            <a:p>
              <a:pPr algn="ctr"/>
              <a:r>
                <a:rPr lang="en-US" sz="1000" dirty="0" smtClean="0"/>
                <a:t>Y</a:t>
              </a:r>
              <a:endParaRPr lang="en-CA" sz="1000" dirty="0"/>
            </a:p>
          </p:txBody>
        </p:sp>
        <p:sp>
          <p:nvSpPr>
            <p:cNvPr id="261" name="TextBox 260"/>
            <p:cNvSpPr txBox="1"/>
            <p:nvPr/>
          </p:nvSpPr>
          <p:spPr>
            <a:xfrm>
              <a:off x="3857628" y="2967027"/>
              <a:ext cx="214314" cy="246221"/>
            </a:xfrm>
            <a:prstGeom prst="rect">
              <a:avLst/>
            </a:prstGeom>
            <a:noFill/>
          </p:spPr>
          <p:txBody>
            <a:bodyPr wrap="square" rtlCol="0">
              <a:spAutoFit/>
            </a:bodyPr>
            <a:lstStyle/>
            <a:p>
              <a:pPr algn="ctr"/>
              <a:r>
                <a:rPr lang="en-US" sz="1000" dirty="0" smtClean="0"/>
                <a:t>M</a:t>
              </a:r>
              <a:endParaRPr lang="en-CA" sz="1000" dirty="0"/>
            </a:p>
          </p:txBody>
        </p:sp>
        <p:sp>
          <p:nvSpPr>
            <p:cNvPr id="262" name="TextBox 261"/>
            <p:cNvSpPr txBox="1"/>
            <p:nvPr/>
          </p:nvSpPr>
          <p:spPr>
            <a:xfrm>
              <a:off x="4143380" y="2967027"/>
              <a:ext cx="214314" cy="246221"/>
            </a:xfrm>
            <a:prstGeom prst="rect">
              <a:avLst/>
            </a:prstGeom>
            <a:noFill/>
          </p:spPr>
          <p:txBody>
            <a:bodyPr wrap="square" rtlCol="0">
              <a:spAutoFit/>
            </a:bodyPr>
            <a:lstStyle/>
            <a:p>
              <a:pPr algn="ctr"/>
              <a:r>
                <a:rPr lang="en-US" sz="1000" dirty="0" smtClean="0"/>
                <a:t>M</a:t>
              </a:r>
              <a:endParaRPr lang="en-CA" sz="1000" dirty="0"/>
            </a:p>
          </p:txBody>
        </p:sp>
        <p:sp>
          <p:nvSpPr>
            <p:cNvPr id="263" name="TextBox 262"/>
            <p:cNvSpPr txBox="1"/>
            <p:nvPr/>
          </p:nvSpPr>
          <p:spPr>
            <a:xfrm>
              <a:off x="4572008" y="2967027"/>
              <a:ext cx="214314" cy="246221"/>
            </a:xfrm>
            <a:prstGeom prst="rect">
              <a:avLst/>
            </a:prstGeom>
            <a:noFill/>
          </p:spPr>
          <p:txBody>
            <a:bodyPr wrap="square" rtlCol="0">
              <a:spAutoFit/>
            </a:bodyPr>
            <a:lstStyle/>
            <a:p>
              <a:pPr algn="ctr"/>
              <a:r>
                <a:rPr lang="en-US" sz="1000" dirty="0" smtClean="0"/>
                <a:t>D</a:t>
              </a:r>
              <a:endParaRPr lang="en-CA" sz="1000" dirty="0"/>
            </a:p>
          </p:txBody>
        </p:sp>
        <p:sp>
          <p:nvSpPr>
            <p:cNvPr id="264" name="TextBox 263"/>
            <p:cNvSpPr txBox="1"/>
            <p:nvPr/>
          </p:nvSpPr>
          <p:spPr>
            <a:xfrm>
              <a:off x="4857760" y="2967027"/>
              <a:ext cx="214314" cy="246221"/>
            </a:xfrm>
            <a:prstGeom prst="rect">
              <a:avLst/>
            </a:prstGeom>
            <a:noFill/>
          </p:spPr>
          <p:txBody>
            <a:bodyPr wrap="square" rtlCol="0">
              <a:spAutoFit/>
            </a:bodyPr>
            <a:lstStyle/>
            <a:p>
              <a:pPr algn="ctr"/>
              <a:r>
                <a:rPr lang="en-US" sz="1000" dirty="0" smtClean="0"/>
                <a:t>D</a:t>
              </a:r>
              <a:endParaRPr lang="en-CA" sz="1000" dirty="0"/>
            </a:p>
          </p:txBody>
        </p:sp>
        <p:sp>
          <p:nvSpPr>
            <p:cNvPr id="265" name="TextBox 264"/>
            <p:cNvSpPr txBox="1"/>
            <p:nvPr/>
          </p:nvSpPr>
          <p:spPr>
            <a:xfrm>
              <a:off x="5643578" y="2967027"/>
              <a:ext cx="214314" cy="246221"/>
            </a:xfrm>
            <a:prstGeom prst="rect">
              <a:avLst/>
            </a:prstGeom>
            <a:noFill/>
          </p:spPr>
          <p:txBody>
            <a:bodyPr wrap="square" rtlCol="0">
              <a:spAutoFit/>
            </a:bodyPr>
            <a:lstStyle/>
            <a:p>
              <a:pPr algn="ctr"/>
              <a:r>
                <a:rPr lang="en-US" sz="1000" dirty="0"/>
                <a:t>H</a:t>
              </a:r>
              <a:endParaRPr lang="en-CA" sz="1000" dirty="0"/>
            </a:p>
          </p:txBody>
        </p:sp>
        <p:sp>
          <p:nvSpPr>
            <p:cNvPr id="266" name="TextBox 265"/>
            <p:cNvSpPr txBox="1"/>
            <p:nvPr/>
          </p:nvSpPr>
          <p:spPr>
            <a:xfrm>
              <a:off x="5929330" y="2967027"/>
              <a:ext cx="214314" cy="246221"/>
            </a:xfrm>
            <a:prstGeom prst="rect">
              <a:avLst/>
            </a:prstGeom>
            <a:noFill/>
          </p:spPr>
          <p:txBody>
            <a:bodyPr wrap="square" rtlCol="0">
              <a:spAutoFit/>
            </a:bodyPr>
            <a:lstStyle/>
            <a:p>
              <a:pPr algn="ctr"/>
              <a:r>
                <a:rPr lang="en-US" sz="1000" dirty="0" smtClean="0"/>
                <a:t>H</a:t>
              </a:r>
              <a:endParaRPr lang="en-CA" sz="1000" dirty="0"/>
            </a:p>
          </p:txBody>
        </p:sp>
        <p:sp>
          <p:nvSpPr>
            <p:cNvPr id="267" name="TextBox 266"/>
            <p:cNvSpPr txBox="1"/>
            <p:nvPr/>
          </p:nvSpPr>
          <p:spPr>
            <a:xfrm>
              <a:off x="6215082" y="2967027"/>
              <a:ext cx="214314" cy="246221"/>
            </a:xfrm>
            <a:prstGeom prst="rect">
              <a:avLst/>
            </a:prstGeom>
            <a:noFill/>
          </p:spPr>
          <p:txBody>
            <a:bodyPr wrap="square" rtlCol="0">
              <a:spAutoFit/>
            </a:bodyPr>
            <a:lstStyle/>
            <a:p>
              <a:pPr algn="ctr"/>
              <a:r>
                <a:rPr lang="en-US" sz="1000" dirty="0" smtClean="0"/>
                <a:t>M</a:t>
              </a:r>
              <a:endParaRPr lang="en-CA" sz="1000" dirty="0"/>
            </a:p>
          </p:txBody>
        </p:sp>
        <p:sp>
          <p:nvSpPr>
            <p:cNvPr id="268" name="TextBox 267"/>
            <p:cNvSpPr txBox="1"/>
            <p:nvPr/>
          </p:nvSpPr>
          <p:spPr>
            <a:xfrm>
              <a:off x="6500834" y="2967027"/>
              <a:ext cx="214314" cy="246221"/>
            </a:xfrm>
            <a:prstGeom prst="rect">
              <a:avLst/>
            </a:prstGeom>
            <a:noFill/>
          </p:spPr>
          <p:txBody>
            <a:bodyPr wrap="square" rtlCol="0">
              <a:spAutoFit/>
            </a:bodyPr>
            <a:lstStyle/>
            <a:p>
              <a:pPr algn="ctr"/>
              <a:r>
                <a:rPr lang="en-US" sz="1000" dirty="0" smtClean="0"/>
                <a:t>M</a:t>
              </a:r>
              <a:endParaRPr lang="en-CA" sz="1000" dirty="0"/>
            </a:p>
          </p:txBody>
        </p:sp>
        <p:sp>
          <p:nvSpPr>
            <p:cNvPr id="269" name="Text Box 202"/>
            <p:cNvSpPr txBox="1">
              <a:spLocks noChangeArrowheads="1"/>
            </p:cNvSpPr>
            <p:nvPr/>
          </p:nvSpPr>
          <p:spPr bwMode="auto">
            <a:xfrm>
              <a:off x="2778618" y="2803514"/>
              <a:ext cx="228104" cy="234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Black" pitchFamily="34" charset="0"/>
                  <a:cs typeface="Arial" pitchFamily="34" charset="0"/>
                </a:rPr>
                <a:t>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graphicFrame>
        <p:nvGraphicFramePr>
          <p:cNvPr id="99" name="Table 98"/>
          <p:cNvGraphicFramePr>
            <a:graphicFrameLocks noGrp="1"/>
          </p:cNvGraphicFramePr>
          <p:nvPr>
            <p:extLst>
              <p:ext uri="{D42A27DB-BD31-4B8C-83A1-F6EECF244321}">
                <p14:modId xmlns:p14="http://schemas.microsoft.com/office/powerpoint/2010/main" val="1428739749"/>
              </p:ext>
            </p:extLst>
          </p:nvPr>
        </p:nvGraphicFramePr>
        <p:xfrm>
          <a:off x="214290" y="1276032"/>
          <a:ext cx="6429420" cy="5278960"/>
        </p:xfrm>
        <a:graphic>
          <a:graphicData uri="http://schemas.openxmlformats.org/drawingml/2006/table">
            <a:tbl>
              <a:tblPr/>
              <a:tblGrid>
                <a:gridCol w="3714776"/>
                <a:gridCol w="2714644"/>
              </a:tblGrid>
              <a:tr h="170070">
                <a:tc>
                  <a:txBody>
                    <a:bodyPr/>
                    <a:lstStyle/>
                    <a:p>
                      <a:pPr marL="0" marR="0" indent="0" algn="l" rtl="0">
                        <a:lnSpc>
                          <a:spcPct val="100000"/>
                        </a:lnSpc>
                        <a:spcBef>
                          <a:spcPts val="0"/>
                        </a:spcBef>
                        <a:spcAft>
                          <a:spcPts val="0"/>
                        </a:spcAft>
                      </a:pPr>
                      <a:r>
                        <a:rPr lang="en-CA" sz="1000" b="1" kern="1400" dirty="0" smtClean="0">
                          <a:solidFill>
                            <a:srgbClr val="000000"/>
                          </a:solidFill>
                          <a:latin typeface="Arial" pitchFamily="34" charset="0"/>
                          <a:cs typeface="Arial" pitchFamily="34" charset="0"/>
                        </a:rPr>
                        <a:t>Did you confirm eligibility of the patient with the site investigator, or sub-investigator?</a:t>
                      </a:r>
                      <a:endParaRPr lang="en-US" sz="1000" b="1"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Yes  </a:t>
                      </a: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No</a:t>
                      </a: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68526">
                <a:tc>
                  <a:txBody>
                    <a:bodyPr/>
                    <a:lstStyle/>
                    <a:p>
                      <a:pPr marL="85725" marR="0" indent="0" algn="l" rtl="0">
                        <a:lnSpc>
                          <a:spcPct val="100000"/>
                        </a:lnSpc>
                        <a:spcBef>
                          <a:spcPts val="0"/>
                        </a:spcBef>
                        <a:spcAft>
                          <a:spcPts val="0"/>
                        </a:spcAft>
                      </a:pPr>
                      <a:r>
                        <a:rPr lang="en-CA" sz="1000" b="1" kern="1400" dirty="0" smtClean="0">
                          <a:solidFill>
                            <a:srgbClr val="000000"/>
                          </a:solidFill>
                          <a:latin typeface="Arial" pitchFamily="34" charset="0"/>
                          <a:cs typeface="Arial" pitchFamily="34" charset="0"/>
                        </a:rPr>
                        <a:t>Please indicate the name of the physician who confirmed patient eligibility</a:t>
                      </a:r>
                      <a:endParaRPr lang="en-US" sz="1000" b="1"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endParaRPr lang="en-US" sz="1000" kern="1400" dirty="0" smtClean="0">
                        <a:solidFill>
                          <a:srgbClr val="000000"/>
                        </a:solidFill>
                        <a:latin typeface="Arial" pitchFamily="34" charset="0"/>
                        <a:cs typeface="Arial" pitchFamily="34" charset="0"/>
                      </a:endParaRPr>
                    </a:p>
                    <a:p>
                      <a:pPr marR="0" indent="0" algn="ctr"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r>
              <a:tr h="174394">
                <a:tc>
                  <a:txBody>
                    <a:bodyPr/>
                    <a:lstStyle/>
                    <a:p>
                      <a:pPr marL="0" indent="0" fontAlgn="base">
                        <a:spcBef>
                          <a:spcPct val="0"/>
                        </a:spcBef>
                        <a:spcAft>
                          <a:spcPct val="0"/>
                        </a:spcAft>
                      </a:pPr>
                      <a:r>
                        <a:rPr lang="en-CA" sz="1000" b="1" i="0" kern="1200" dirty="0" smtClean="0">
                          <a:solidFill>
                            <a:schemeClr val="tx1"/>
                          </a:solidFill>
                          <a:latin typeface="Arial" pitchFamily="34" charset="0"/>
                          <a:ea typeface="+mn-ea"/>
                          <a:cs typeface="Arial" pitchFamily="34" charset="0"/>
                        </a:rPr>
                        <a:t>Was SDM/patient approached for consent?</a:t>
                      </a: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Yes  </a:t>
                      </a: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No</a:t>
                      </a: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0">
                <a:tc>
                  <a:txBody>
                    <a:bodyPr/>
                    <a:lstStyle/>
                    <a:p>
                      <a:pPr marL="182563" indent="0"/>
                      <a:r>
                        <a:rPr lang="en-US" sz="1000" b="1" kern="1400" dirty="0" smtClean="0">
                          <a:solidFill>
                            <a:srgbClr val="000000"/>
                          </a:solidFill>
                          <a:latin typeface="Arial" pitchFamily="34" charset="0"/>
                          <a:cs typeface="Arial" pitchFamily="34" charset="0"/>
                        </a:rPr>
                        <a:t>If ‘No’, </a:t>
                      </a:r>
                      <a:r>
                        <a:rPr lang="en-CA" sz="1000" b="1" i="0" kern="1200" dirty="0" smtClean="0">
                          <a:solidFill>
                            <a:schemeClr val="tx1"/>
                          </a:solidFill>
                          <a:latin typeface="Arial" pitchFamily="34" charset="0"/>
                          <a:ea typeface="+mn-ea"/>
                          <a:cs typeface="Arial" pitchFamily="34" charset="0"/>
                        </a:rPr>
                        <a:t>please indicate why SDM/patient was not approached for consent (Select one)</a:t>
                      </a:r>
                      <a:endParaRPr lang="en-US" sz="1000" b="1"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Next of kin or SDM not available</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Missed patient</a:t>
                      </a:r>
                      <a:endParaRPr lang="en-CA" sz="1000" kern="1400" dirty="0" smtClean="0">
                        <a:solidFill>
                          <a:srgbClr val="000000"/>
                        </a:solidFill>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Language barriers</a:t>
                      </a:r>
                      <a:endParaRPr lang="en-US" sz="1000" kern="1400" dirty="0" smtClean="0">
                        <a:solidFill>
                          <a:srgbClr val="000000"/>
                        </a:solidFill>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Family dynamics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kumimoji="0" lang="en-US" sz="1000" b="0" i="0" u="none" strike="noStrike" kern="1200" cap="none" normalizeH="0" baseline="0" dirty="0" smtClean="0">
                          <a:ln>
                            <a:noFill/>
                          </a:ln>
                          <a:solidFill>
                            <a:srgbClr val="000000"/>
                          </a:solidFill>
                          <a:effectLst/>
                          <a:latin typeface="Arial" pitchFamily="34" charset="0"/>
                          <a:cs typeface="Arial" pitchFamily="34" charset="0"/>
                        </a:rPr>
                        <a:t>Rec</a:t>
                      </a: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ommendation of the clinical team</a:t>
                      </a:r>
                      <a:endParaRPr lang="en-CA" sz="1000" kern="1400" dirty="0" smtClean="0">
                        <a:solidFill>
                          <a:srgbClr val="000000"/>
                        </a:solidFill>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kumimoji="0" lang="en-US" sz="1000" b="0" i="0" u="none" strike="noStrike" kern="1200" cap="none" normalizeH="0" baseline="0" dirty="0" smtClean="0">
                          <a:ln>
                            <a:noFill/>
                          </a:ln>
                          <a:solidFill>
                            <a:srgbClr val="000000"/>
                          </a:solidFill>
                          <a:effectLst/>
                          <a:latin typeface="Arial" pitchFamily="34" charset="0"/>
                          <a:cs typeface="Arial" pitchFamily="34" charset="0"/>
                        </a:rPr>
                        <a:t>CRS unavailable</a:t>
                      </a:r>
                      <a:r>
                        <a:rPr lang="en-US" sz="1000" kern="1400" cap="none" baseline="0" dirty="0" smtClean="0">
                          <a:solidFill>
                            <a:srgbClr val="000000"/>
                          </a:solidFill>
                          <a:latin typeface="Arial" pitchFamily="34" charset="0"/>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kumimoji="0" lang="en-US" sz="1000" b="0" i="0" u="none" strike="noStrike" kern="1200" cap="none" normalizeH="0" baseline="0" dirty="0" smtClean="0">
                          <a:ln>
                            <a:noFill/>
                          </a:ln>
                          <a:solidFill>
                            <a:srgbClr val="000000"/>
                          </a:solidFill>
                          <a:effectLst/>
                          <a:latin typeface="Arial" pitchFamily="34" charset="0"/>
                          <a:cs typeface="Arial" pitchFamily="34" charset="0"/>
                        </a:rPr>
                        <a:t>Pharmacy</a:t>
                      </a: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unavailable</a:t>
                      </a:r>
                      <a:endParaRPr lang="en-US" sz="1000" kern="1400" dirty="0" smtClean="0">
                        <a:solidFill>
                          <a:srgbClr val="000000"/>
                        </a:solidFill>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Other (Please specify)</a:t>
                      </a:r>
                      <a:endParaRPr lang="en-US" sz="1000" kern="1400" dirty="0" smtClean="0">
                        <a:solidFill>
                          <a:srgbClr val="000000"/>
                        </a:solidFill>
                        <a:latin typeface="Arial" pitchFamily="34" charset="0"/>
                        <a:cs typeface="Arial" pitchFamily="34" charset="0"/>
                      </a:endParaRPr>
                    </a:p>
                    <a:p>
                      <a:pPr marR="0" indent="0" algn="l" rtl="0">
                        <a:spcBef>
                          <a:spcPts val="0"/>
                        </a:spcBef>
                        <a:spcAft>
                          <a:spcPts val="0"/>
                        </a:spcAft>
                      </a:pPr>
                      <a:endParaRPr lang="en-US" sz="1000"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57897">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CA" sz="1000" b="1" kern="1400" dirty="0" smtClean="0">
                          <a:solidFill>
                            <a:srgbClr val="000000"/>
                          </a:solidFill>
                          <a:latin typeface="Arial" pitchFamily="34" charset="0"/>
                          <a:cs typeface="Arial" pitchFamily="34" charset="0"/>
                        </a:rPr>
                        <a:t>If ‘Yes’, was consent obtained from the SDM/patient?</a:t>
                      </a:r>
                      <a:endParaRPr lang="en-US" sz="1000" b="1"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Yes  </a:t>
                      </a: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No</a:t>
                      </a: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3002">
                <a:tc>
                  <a:txBody>
                    <a:bodyPr/>
                    <a:lstStyle/>
                    <a:p>
                      <a:pPr marL="541338"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If ‘No’, </a:t>
                      </a:r>
                      <a:r>
                        <a:rPr lang="en-CA" sz="1000" kern="1400" dirty="0" smtClean="0">
                          <a:solidFill>
                            <a:srgbClr val="000000"/>
                          </a:solidFill>
                          <a:latin typeface="Arial" pitchFamily="34" charset="0"/>
                          <a:cs typeface="Arial" pitchFamily="34" charset="0"/>
                        </a:rPr>
                        <a:t>choose the most important reason why consent was not obtained</a:t>
                      </a:r>
                      <a:endParaRPr lang="en-CA"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Too Overwhelmed</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kumimoji="0" lang="en-US" sz="1000" b="0" i="0" u="none" strike="noStrike" kern="1400" cap="none" normalizeH="0" baseline="0" dirty="0" smtClean="0">
                          <a:ln>
                            <a:noFill/>
                          </a:ln>
                          <a:solidFill>
                            <a:srgbClr val="000000"/>
                          </a:solidFill>
                          <a:effectLst/>
                          <a:latin typeface="Arial" pitchFamily="34" charset="0"/>
                          <a:cs typeface="Arial" pitchFamily="34" charset="0"/>
                        </a:rPr>
                        <a:t>Not interested</a:t>
                      </a:r>
                      <a:endParaRPr lang="en-CA" sz="1000" kern="1400" dirty="0" smtClean="0">
                        <a:solidFill>
                          <a:srgbClr val="000000"/>
                        </a:solidFill>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kumimoji="0" lang="en-US" sz="1000" b="0" i="0" u="none" strike="noStrike" kern="1400" cap="none" normalizeH="0" baseline="0" dirty="0" smtClean="0">
                          <a:ln>
                            <a:noFill/>
                          </a:ln>
                          <a:solidFill>
                            <a:srgbClr val="000000"/>
                          </a:solidFill>
                          <a:effectLst/>
                          <a:latin typeface="Arial" pitchFamily="34" charset="0"/>
                          <a:cs typeface="Arial" pitchFamily="34" charset="0"/>
                        </a:rPr>
                        <a:t>Did not respond (timed out)</a:t>
                      </a:r>
                      <a:endPar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400" cap="none" normalizeH="0" baseline="0" dirty="0" smtClean="0">
                          <a:ln>
                            <a:noFill/>
                          </a:ln>
                          <a:solidFill>
                            <a:srgbClr val="000000"/>
                          </a:solidFill>
                          <a:effectLst/>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Other (Please specify)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dirty="0" smtClean="0">
                        <a:solidFill>
                          <a:srgbClr val="000000"/>
                        </a:solidFill>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3116">
                <a:tc>
                  <a:txBody>
                    <a:bodyPr/>
                    <a:lstStyle/>
                    <a:p>
                      <a:pPr marL="182563" marR="0" indent="358775"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If ‘Yes’, record the following:</a:t>
                      </a: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000" kern="1400" cap="none" baseline="0" dirty="0" smtClean="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65000"/>
                      </a:schemeClr>
                    </a:solidFill>
                  </a:tcPr>
                </a:tc>
              </a:tr>
              <a:tr h="88468">
                <a:tc>
                  <a:txBody>
                    <a:bodyPr/>
                    <a:lstStyle/>
                    <a:p>
                      <a:pPr marL="0" marR="0" indent="715963"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Consent Date (</a:t>
                      </a:r>
                      <a:r>
                        <a:rPr lang="en-US" sz="1000" kern="1400" dirty="0" err="1" smtClean="0">
                          <a:solidFill>
                            <a:srgbClr val="000000"/>
                          </a:solidFill>
                          <a:latin typeface="Arial" pitchFamily="34" charset="0"/>
                          <a:cs typeface="Arial" pitchFamily="34" charset="0"/>
                        </a:rPr>
                        <a:t>yyyy</a:t>
                      </a:r>
                      <a:r>
                        <a:rPr lang="en-US" sz="1000" kern="1400" dirty="0" smtClean="0">
                          <a:solidFill>
                            <a:srgbClr val="000000"/>
                          </a:solidFill>
                          <a:latin typeface="Arial" pitchFamily="34" charset="0"/>
                          <a:cs typeface="Arial" pitchFamily="34" charset="0"/>
                        </a:rPr>
                        <a:t>-mm-</a:t>
                      </a:r>
                      <a:r>
                        <a:rPr lang="en-US" sz="1000" kern="1400" dirty="0" err="1" smtClean="0">
                          <a:solidFill>
                            <a:srgbClr val="000000"/>
                          </a:solidFill>
                          <a:latin typeface="Arial" pitchFamily="34" charset="0"/>
                          <a:cs typeface="Arial" pitchFamily="34" charset="0"/>
                        </a:rPr>
                        <a:t>dd</a:t>
                      </a:r>
                      <a:r>
                        <a:rPr lang="en-US" sz="1000" kern="1400" dirty="0" smtClean="0">
                          <a:solidFill>
                            <a:srgbClr val="000000"/>
                          </a:solidFill>
                          <a:latin typeface="Arial" pitchFamily="34" charset="0"/>
                          <a:cs typeface="Arial" pitchFamily="34" charset="0"/>
                        </a:rPr>
                        <a:t>)</a:t>
                      </a: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cap="none" baseline="0" dirty="0" smtClean="0">
                        <a:solidFill>
                          <a:srgbClr val="000000"/>
                        </a:solidFill>
                        <a:latin typeface="Arial" pitchFamily="34" charset="0"/>
                        <a:cs typeface="Arial" pitchFamily="34" charset="0"/>
                      </a:endParaRPr>
                    </a:p>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0">
                <a:tc>
                  <a:txBody>
                    <a:bodyPr/>
                    <a:lstStyle/>
                    <a:p>
                      <a:pPr marL="0" marR="0" indent="715963"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Consent time (</a:t>
                      </a:r>
                      <a:r>
                        <a:rPr lang="en-US" sz="1000" kern="1400" dirty="0" err="1" smtClean="0">
                          <a:solidFill>
                            <a:srgbClr val="000000"/>
                          </a:solidFill>
                          <a:latin typeface="Arial" pitchFamily="34" charset="0"/>
                          <a:cs typeface="Arial" pitchFamily="34" charset="0"/>
                        </a:rPr>
                        <a:t>hh:mm</a:t>
                      </a:r>
                      <a:r>
                        <a:rPr lang="en-US" sz="1000" kern="1400" baseline="0" dirty="0" smtClean="0">
                          <a:solidFill>
                            <a:srgbClr val="000000"/>
                          </a:solidFill>
                          <a:latin typeface="Arial" pitchFamily="34" charset="0"/>
                          <a:cs typeface="Arial" pitchFamily="34" charset="0"/>
                        </a:rPr>
                        <a:t>) (24 hour clock)</a:t>
                      </a: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cap="none" baseline="0" dirty="0" smtClean="0">
                        <a:solidFill>
                          <a:srgbClr val="000000"/>
                        </a:solidFill>
                        <a:latin typeface="Arial" pitchFamily="34" charset="0"/>
                        <a:cs typeface="Arial" pitchFamily="34" charset="0"/>
                      </a:endParaRPr>
                    </a:p>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4394">
                <a:tc>
                  <a:txBody>
                    <a:bodyPr/>
                    <a:lstStyle/>
                    <a:p>
                      <a:pPr marL="0" marR="0" indent="715963" algn="l" defTabSz="914400" rtl="0" eaLnBrk="1" fontAlgn="auto" latinLnBrk="0" hangingPunct="1">
                        <a:lnSpc>
                          <a:spcPct val="100000"/>
                        </a:lnSpc>
                        <a:spcBef>
                          <a:spcPts val="0"/>
                        </a:spcBef>
                        <a:spcAft>
                          <a:spcPts val="0"/>
                        </a:spcAft>
                        <a:buClrTx/>
                        <a:buSzTx/>
                        <a:buFontTx/>
                        <a:buNone/>
                        <a:tabLst/>
                        <a:defRPr/>
                      </a:pPr>
                      <a:r>
                        <a:rPr lang="en-US" sz="1000" b="0" kern="1400" dirty="0" smtClean="0">
                          <a:solidFill>
                            <a:schemeClr val="tx1"/>
                          </a:solidFill>
                          <a:latin typeface="Arial" pitchFamily="34" charset="0"/>
                          <a:cs typeface="Arial" pitchFamily="34" charset="0"/>
                        </a:rPr>
                        <a:t>Height</a:t>
                      </a:r>
                      <a:r>
                        <a:rPr lang="en-US" sz="1000" b="0" kern="1400" baseline="0" dirty="0" smtClean="0">
                          <a:solidFill>
                            <a:schemeClr val="tx1"/>
                          </a:solidFill>
                          <a:latin typeface="Arial" pitchFamily="34" charset="0"/>
                          <a:cs typeface="Arial" pitchFamily="34" charset="0"/>
                        </a:rPr>
                        <a:t> </a:t>
                      </a:r>
                    </a:p>
                    <a:p>
                      <a:pPr marL="0" marR="0" indent="715963" algn="l" defTabSz="914400" rtl="0" eaLnBrk="1" fontAlgn="auto" latinLnBrk="0" hangingPunct="1">
                        <a:lnSpc>
                          <a:spcPct val="100000"/>
                        </a:lnSpc>
                        <a:spcBef>
                          <a:spcPts val="0"/>
                        </a:spcBef>
                        <a:spcAft>
                          <a:spcPts val="0"/>
                        </a:spcAft>
                        <a:buClrTx/>
                        <a:buSzTx/>
                        <a:buFontTx/>
                        <a:buNone/>
                        <a:tabLst/>
                        <a:defRPr/>
                      </a:pPr>
                      <a:r>
                        <a:rPr lang="en-US" sz="1000" b="0" kern="1400" cap="none" baseline="0" dirty="0" smtClean="0">
                          <a:solidFill>
                            <a:schemeClr val="tx1"/>
                          </a:solidFill>
                          <a:latin typeface="Wingdings" pitchFamily="2" charset="2"/>
                          <a:cs typeface="Arial" pitchFamily="34" charset="0"/>
                        </a:rPr>
                        <a:t>o</a:t>
                      </a:r>
                      <a:r>
                        <a:rPr lang="en-US" sz="1000" b="0" kern="1400" dirty="0" smtClean="0">
                          <a:solidFill>
                            <a:schemeClr val="tx1"/>
                          </a:solidFill>
                          <a:latin typeface="Arial" pitchFamily="34" charset="0"/>
                          <a:cs typeface="Arial" pitchFamily="34" charset="0"/>
                        </a:rPr>
                        <a:t> cm    or       </a:t>
                      </a:r>
                      <a:r>
                        <a:rPr lang="en-US" sz="1000" b="0" kern="1400" cap="none" baseline="0" dirty="0" smtClean="0">
                          <a:solidFill>
                            <a:schemeClr val="tx1"/>
                          </a:solidFill>
                          <a:latin typeface="Wingdings" pitchFamily="2" charset="2"/>
                          <a:cs typeface="Arial" pitchFamily="34" charset="0"/>
                        </a:rPr>
                        <a:t>o</a:t>
                      </a:r>
                      <a:r>
                        <a:rPr lang="en-US" sz="1000" b="0" kern="1400" dirty="0" smtClean="0">
                          <a:solidFill>
                            <a:schemeClr val="tx1"/>
                          </a:solidFill>
                          <a:latin typeface="Arial" pitchFamily="34" charset="0"/>
                          <a:cs typeface="Arial" pitchFamily="34" charset="0"/>
                        </a:rPr>
                        <a:t> inches</a:t>
                      </a:r>
                      <a:endParaRPr lang="en-US" sz="1000" b="0" kern="1400" dirty="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kern="1400" cap="none" baseline="0" dirty="0" smtClean="0">
                          <a:solidFill>
                            <a:schemeClr val="tx1"/>
                          </a:solidFill>
                          <a:latin typeface="Wingdings" pitchFamily="2" charset="2"/>
                          <a:cs typeface="Arial" pitchFamily="34" charset="0"/>
                        </a:rPr>
                        <a:t>             o</a:t>
                      </a:r>
                      <a:r>
                        <a:rPr lang="en-US" sz="1000" b="0" kern="1400" cap="none" baseline="0" dirty="0" smtClean="0">
                          <a:solidFill>
                            <a:schemeClr val="tx1"/>
                          </a:solidFill>
                          <a:latin typeface="Arial" pitchFamily="34" charset="0"/>
                          <a:cs typeface="Arial" pitchFamily="34" charset="0"/>
                        </a:rPr>
                        <a:t> </a:t>
                      </a:r>
                      <a:r>
                        <a:rPr kumimoji="0" lang="en-US"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Measured</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0" kern="1400" cap="none" baseline="0" dirty="0" smtClean="0">
                          <a:solidFill>
                            <a:schemeClr val="tx1"/>
                          </a:solidFill>
                          <a:latin typeface="Arial" pitchFamily="34" charset="0"/>
                          <a:cs typeface="Arial" pitchFamily="34" charset="0"/>
                        </a:rPr>
                        <a:t>                                               </a:t>
                      </a:r>
                      <a:r>
                        <a:rPr lang="en-US" sz="1000" b="0" kern="1400" cap="none" baseline="0" dirty="0" smtClean="0">
                          <a:solidFill>
                            <a:schemeClr val="tx1"/>
                          </a:solidFill>
                          <a:latin typeface="Wingdings" pitchFamily="2" charset="2"/>
                          <a:cs typeface="Arial" pitchFamily="34" charset="0"/>
                        </a:rPr>
                        <a:t>o</a:t>
                      </a:r>
                      <a:r>
                        <a:rPr lang="en-US" sz="1000" b="0" kern="1400" cap="none" baseline="0" dirty="0" smtClean="0">
                          <a:solidFill>
                            <a:schemeClr val="tx1"/>
                          </a:solidFill>
                          <a:latin typeface="Arial" pitchFamily="34" charset="0"/>
                          <a:cs typeface="Arial" pitchFamily="34" charset="0"/>
                        </a:rPr>
                        <a:t> </a:t>
                      </a:r>
                      <a:r>
                        <a:rPr kumimoji="0" lang="en-US" sz="1000" b="0" i="0" u="none" strike="noStrike" kern="1400" cap="none" normalizeH="0" baseline="0" dirty="0" smtClean="0">
                          <a:ln>
                            <a:noFill/>
                          </a:ln>
                          <a:solidFill>
                            <a:schemeClr val="tx1"/>
                          </a:solidFill>
                          <a:effectLst/>
                          <a:latin typeface="Arial" pitchFamily="34" charset="0"/>
                          <a:cs typeface="Arial" pitchFamily="34" charset="0"/>
                        </a:rPr>
                        <a:t>Estimated</a:t>
                      </a:r>
                      <a:endParaRPr lang="en-CA" sz="1000" b="0" kern="1400" dirty="0" smtClean="0">
                        <a:solidFill>
                          <a:schemeClr val="tx1"/>
                        </a:solidFill>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b="0" kern="1400" cap="none" baseline="0" dirty="0" smtClean="0">
                          <a:solidFill>
                            <a:schemeClr val="tx1"/>
                          </a:solidFill>
                          <a:latin typeface="Wingdings" pitchFamily="2" charset="2"/>
                          <a:cs typeface="Arial" pitchFamily="34" charset="0"/>
                        </a:rPr>
                        <a:t>             o</a:t>
                      </a:r>
                      <a:r>
                        <a:rPr lang="en-US" sz="1000" b="0" kern="1400" cap="none" baseline="0" dirty="0" smtClean="0">
                          <a:solidFill>
                            <a:schemeClr val="tx1"/>
                          </a:solidFill>
                          <a:latin typeface="Arial" pitchFamily="34" charset="0"/>
                          <a:cs typeface="Arial" pitchFamily="34" charset="0"/>
                        </a:rPr>
                        <a:t> </a:t>
                      </a:r>
                      <a:r>
                        <a:rPr kumimoji="0" lang="en-US" sz="1000" b="0" i="0" u="none" strike="noStrike" kern="1400" cap="none" normalizeH="0" baseline="0" dirty="0" smtClean="0">
                          <a:ln>
                            <a:noFill/>
                          </a:ln>
                          <a:solidFill>
                            <a:schemeClr val="tx1"/>
                          </a:solidFill>
                          <a:effectLst/>
                          <a:latin typeface="Arial" pitchFamily="34" charset="0"/>
                          <a:cs typeface="Arial" pitchFamily="34" charset="0"/>
                        </a:rPr>
                        <a:t>Unknown</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0">
                <a:tc>
                  <a:txBody>
                    <a:bodyPr/>
                    <a:lstStyle/>
                    <a:p>
                      <a:pPr marL="0" marR="0" indent="715963" algn="l" defTabSz="914400" rtl="0" eaLnBrk="1" fontAlgn="auto" latinLnBrk="0" hangingPunct="1">
                        <a:lnSpc>
                          <a:spcPct val="100000"/>
                        </a:lnSpc>
                        <a:spcBef>
                          <a:spcPts val="0"/>
                        </a:spcBef>
                        <a:spcAft>
                          <a:spcPts val="0"/>
                        </a:spcAft>
                        <a:buClrTx/>
                        <a:buSzTx/>
                        <a:buFontTx/>
                        <a:buNone/>
                        <a:tabLst/>
                        <a:defRPr/>
                      </a:pPr>
                      <a:r>
                        <a:rPr lang="en-US" sz="1000" b="0" kern="1400" dirty="0" smtClean="0">
                          <a:solidFill>
                            <a:schemeClr val="tx1"/>
                          </a:solidFill>
                          <a:latin typeface="Arial" pitchFamily="34" charset="0"/>
                          <a:cs typeface="Arial" pitchFamily="34" charset="0"/>
                        </a:rPr>
                        <a:t>Weight</a:t>
                      </a:r>
                    </a:p>
                    <a:p>
                      <a:pPr marL="0" marR="0" indent="715963" algn="l" defTabSz="914400" rtl="0" eaLnBrk="1" fontAlgn="auto" latinLnBrk="0" hangingPunct="1">
                        <a:lnSpc>
                          <a:spcPct val="100000"/>
                        </a:lnSpc>
                        <a:spcBef>
                          <a:spcPts val="0"/>
                        </a:spcBef>
                        <a:spcAft>
                          <a:spcPts val="0"/>
                        </a:spcAft>
                        <a:buClrTx/>
                        <a:buSzTx/>
                        <a:buFontTx/>
                        <a:buNone/>
                        <a:tabLst/>
                        <a:defRPr/>
                      </a:pPr>
                      <a:r>
                        <a:rPr lang="en-US" sz="1000" b="0" kern="1400" cap="none" baseline="0" dirty="0" smtClean="0">
                          <a:solidFill>
                            <a:schemeClr val="tx1"/>
                          </a:solidFill>
                          <a:latin typeface="Wingdings" pitchFamily="2" charset="2"/>
                          <a:cs typeface="Arial" pitchFamily="34" charset="0"/>
                        </a:rPr>
                        <a:t>o</a:t>
                      </a:r>
                      <a:r>
                        <a:rPr lang="en-US" sz="1000" b="0" kern="1400" dirty="0" smtClean="0">
                          <a:solidFill>
                            <a:schemeClr val="tx1"/>
                          </a:solidFill>
                          <a:latin typeface="Arial" pitchFamily="34" charset="0"/>
                          <a:cs typeface="Arial" pitchFamily="34" charset="0"/>
                        </a:rPr>
                        <a:t> kg     or       </a:t>
                      </a:r>
                      <a:r>
                        <a:rPr lang="en-US" sz="1000" b="0" kern="1400" cap="none" baseline="0" dirty="0" smtClean="0">
                          <a:solidFill>
                            <a:schemeClr val="tx1"/>
                          </a:solidFill>
                          <a:latin typeface="Wingdings" pitchFamily="2" charset="2"/>
                          <a:cs typeface="Arial" pitchFamily="34" charset="0"/>
                        </a:rPr>
                        <a:t>o</a:t>
                      </a:r>
                      <a:r>
                        <a:rPr lang="en-US" sz="1000" b="0" kern="1400" dirty="0" smtClean="0">
                          <a:solidFill>
                            <a:schemeClr val="tx1"/>
                          </a:solidFill>
                          <a:latin typeface="Arial" pitchFamily="34" charset="0"/>
                          <a:cs typeface="Arial" pitchFamily="34" charset="0"/>
                        </a:rPr>
                        <a:t> lbs</a:t>
                      </a:r>
                      <a:endParaRPr lang="en-US" sz="1000" b="0" kern="1400" dirty="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chemeClr val="tx1"/>
                          </a:solidFill>
                          <a:latin typeface="Arial" pitchFamily="34" charset="0"/>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kumimoji="0" lang="en-US"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Measured</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chemeClr val="tx1"/>
                          </a:solidFill>
                          <a:latin typeface="Arial" pitchFamily="34" charset="0"/>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kumimoji="0" lang="en-US" sz="1000" b="0" i="0" u="none" strike="noStrike" kern="1400" cap="none" normalizeH="0" baseline="0" dirty="0" smtClean="0">
                          <a:ln>
                            <a:noFill/>
                          </a:ln>
                          <a:solidFill>
                            <a:schemeClr val="tx1"/>
                          </a:solidFill>
                          <a:effectLst/>
                          <a:latin typeface="Arial" pitchFamily="34" charset="0"/>
                          <a:cs typeface="Arial" pitchFamily="34" charset="0"/>
                        </a:rPr>
                        <a:t>Estimated</a:t>
                      </a:r>
                      <a:endParaRPr lang="en-CA" sz="1000" kern="1400" dirty="0" smtClean="0">
                        <a:solidFill>
                          <a:schemeClr val="tx1"/>
                        </a:solidFill>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chemeClr val="tx1"/>
                          </a:solidFill>
                          <a:latin typeface="Arial" pitchFamily="34" charset="0"/>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kumimoji="0" lang="en-US" sz="1000" b="0" i="0" u="none" strike="noStrike" kern="1400" cap="none" normalizeH="0" baseline="0" dirty="0" smtClean="0">
                          <a:ln>
                            <a:noFill/>
                          </a:ln>
                          <a:solidFill>
                            <a:schemeClr val="tx1"/>
                          </a:solidFill>
                          <a:effectLst/>
                          <a:latin typeface="Arial" pitchFamily="34" charset="0"/>
                          <a:cs typeface="Arial" pitchFamily="34" charset="0"/>
                        </a:rPr>
                        <a:t>Unknown</a:t>
                      </a:r>
                      <a:endParaRPr lang="en-US" sz="1000" kern="140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51"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52" name="Straight Connector 51"/>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Slide Number Placeholder 49"/>
          <p:cNvSpPr>
            <a:spLocks noGrp="1"/>
          </p:cNvSpPr>
          <p:nvPr>
            <p:ph type="sldNum" sz="quarter" idx="12"/>
          </p:nvPr>
        </p:nvSpPr>
        <p:spPr/>
        <p:txBody>
          <a:bodyPr/>
          <a:lstStyle/>
          <a:p>
            <a:fld id="{FDE86200-F1F7-4FF7-847E-D71C11135875}" type="slidenum">
              <a:rPr lang="en-CA" smtClean="0"/>
              <a:pPr/>
              <a:t>10</a:t>
            </a:fld>
            <a:endParaRPr lang="en-CA"/>
          </a:p>
        </p:txBody>
      </p:sp>
      <p:pic>
        <p:nvPicPr>
          <p:cNvPr id="9218" name="Picture 2" descr="Y:\06-ACTIVE STUDIES\RE-ENERGIZE Definitive\STUDY PROCEDURES\Logos\RE_Logo small.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648" y="179512"/>
            <a:ext cx="1656184" cy="7202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4664" y="815752"/>
            <a:ext cx="6172200" cy="1524000"/>
          </a:xfrm>
        </p:spPr>
        <p:txBody>
          <a:bodyPr/>
          <a:lstStyle/>
          <a:p>
            <a:r>
              <a:rPr lang="en-US" dirty="0" smtClean="0">
                <a:latin typeface="Arial" panose="020B0604020202020204" pitchFamily="34" charset="0"/>
                <a:cs typeface="Arial" panose="020B0604020202020204" pitchFamily="34" charset="0"/>
              </a:rPr>
              <a:t>Data Collection</a:t>
            </a:r>
            <a:endParaRPr lang="en-CA"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FDE86200-F1F7-4FF7-847E-D71C11135875}" type="slidenum">
              <a:rPr lang="en-CA" smtClean="0"/>
              <a:pPr/>
              <a:t>11</a:t>
            </a:fld>
            <a:endParaRPr lang="en-CA"/>
          </a:p>
        </p:txBody>
      </p:sp>
      <p:sp>
        <p:nvSpPr>
          <p:cNvPr id="6" name="TextBox 5"/>
          <p:cNvSpPr txBox="1"/>
          <p:nvPr/>
        </p:nvSpPr>
        <p:spPr>
          <a:xfrm>
            <a:off x="671492" y="2736374"/>
            <a:ext cx="5493812" cy="2123658"/>
          </a:xfrm>
          <a:prstGeom prst="rect">
            <a:avLst/>
          </a:prstGeom>
          <a:noFill/>
        </p:spPr>
        <p:txBody>
          <a:bodyPr wrap="none" rtlCol="0">
            <a:spAutoFit/>
          </a:bodyPr>
          <a:lstStyle/>
          <a:p>
            <a:pPr algn="ctr"/>
            <a:r>
              <a:rPr lang="en-US" sz="3600" dirty="0" err="1" smtClean="0">
                <a:latin typeface="Arial" panose="020B0604020202020204" pitchFamily="34" charset="0"/>
                <a:cs typeface="Arial" panose="020B0604020202020204" pitchFamily="34" charset="0"/>
              </a:rPr>
              <a:t>REDCap</a:t>
            </a:r>
            <a:r>
              <a:rPr lang="en-US" sz="3600" dirty="0" smtClean="0">
                <a:latin typeface="Arial" panose="020B0604020202020204" pitchFamily="34" charset="0"/>
                <a:ea typeface="DFKai-SB"/>
                <a:cs typeface="Arial" panose="020B0604020202020204" pitchFamily="34" charset="0"/>
              </a:rPr>
              <a:t>™</a:t>
            </a:r>
          </a:p>
          <a:p>
            <a:pPr algn="ctr"/>
            <a:r>
              <a:rPr lang="en-US" sz="2400" dirty="0" smtClean="0">
                <a:latin typeface="Arial" panose="020B0604020202020204" pitchFamily="34" charset="0"/>
                <a:ea typeface="DFKai-SB"/>
                <a:cs typeface="Arial" panose="020B0604020202020204" pitchFamily="34" charset="0"/>
              </a:rPr>
              <a:t>(Electronic Data Capture System)</a:t>
            </a:r>
            <a:endParaRPr lang="en-US" sz="3600" dirty="0" smtClean="0">
              <a:latin typeface="Arial" panose="020B0604020202020204" pitchFamily="34" charset="0"/>
              <a:ea typeface="DFKai-SB"/>
              <a:cs typeface="Arial" panose="020B0604020202020204" pitchFamily="34" charset="0"/>
            </a:endParaRPr>
          </a:p>
          <a:p>
            <a:pPr algn="ctr"/>
            <a:endParaRPr lang="en-US" sz="3600" dirty="0" smtClean="0">
              <a:latin typeface="Arial" panose="020B0604020202020204" pitchFamily="34" charset="0"/>
              <a:ea typeface="DFKai-SB"/>
              <a:cs typeface="Arial" panose="020B0604020202020204" pitchFamily="34" charset="0"/>
            </a:endParaRPr>
          </a:p>
          <a:p>
            <a:pPr algn="ctr"/>
            <a:r>
              <a:rPr lang="en-US" sz="3600" dirty="0" smtClean="0">
                <a:latin typeface="Arial" panose="020B0604020202020204" pitchFamily="34" charset="0"/>
                <a:ea typeface="DFKai-SB"/>
                <a:cs typeface="Arial" panose="020B0604020202020204" pitchFamily="34" charset="0"/>
              </a:rPr>
              <a:t>REENERGIZE - Definitive</a:t>
            </a:r>
            <a:endParaRPr lang="en-CA" sz="3600" dirty="0">
              <a:latin typeface="Arial" panose="020B0604020202020204" pitchFamily="34" charset="0"/>
              <a:cs typeface="Arial" panose="020B0604020202020204" pitchFamily="34" charset="0"/>
            </a:endParaRPr>
          </a:p>
        </p:txBody>
      </p:sp>
      <p:sp>
        <p:nvSpPr>
          <p:cNvPr id="7" name="TextBox 6"/>
          <p:cNvSpPr txBox="1"/>
          <p:nvPr/>
        </p:nvSpPr>
        <p:spPr>
          <a:xfrm>
            <a:off x="553671" y="5448870"/>
            <a:ext cx="5506636" cy="923330"/>
          </a:xfrm>
          <a:prstGeom prst="rect">
            <a:avLst/>
          </a:prstGeom>
          <a:noFill/>
        </p:spPr>
        <p:txBody>
          <a:bodyPr wrap="none" rtlCol="0">
            <a:spAutoFit/>
          </a:bodyPr>
          <a:lstStyle/>
          <a:p>
            <a:r>
              <a:rPr lang="en-US" b="1" dirty="0" smtClean="0">
                <a:latin typeface="Arial" panose="020B0604020202020204" pitchFamily="34" charset="0"/>
                <a:cs typeface="Arial" panose="020B0604020202020204" pitchFamily="34" charset="0"/>
              </a:rPr>
              <a:t>Access </a:t>
            </a:r>
            <a:r>
              <a:rPr lang="en-US" b="1" dirty="0" err="1" smtClean="0">
                <a:latin typeface="Arial" panose="020B0604020202020204" pitchFamily="34" charset="0"/>
                <a:cs typeface="Arial" panose="020B0604020202020204" pitchFamily="34" charset="0"/>
              </a:rPr>
              <a:t>REDCap</a:t>
            </a:r>
            <a:r>
              <a:rPr lang="en-US" b="1" dirty="0" smtClean="0">
                <a:latin typeface="Arial" panose="020B0604020202020204" pitchFamily="34" charset="0"/>
                <a:ea typeface="DFKai-SB"/>
                <a:cs typeface="Arial" panose="020B0604020202020204" pitchFamily="34" charset="0"/>
              </a:rPr>
              <a:t>™ at the following web address:</a:t>
            </a:r>
          </a:p>
          <a:p>
            <a:endParaRPr lang="en-US" b="1" dirty="0">
              <a:latin typeface="Arial" panose="020B0604020202020204" pitchFamily="34" charset="0"/>
              <a:ea typeface="DFKai-SB"/>
              <a:cs typeface="Arial" panose="020B0604020202020204" pitchFamily="34" charset="0"/>
            </a:endParaRPr>
          </a:p>
          <a:p>
            <a:pPr algn="ctr"/>
            <a:r>
              <a:rPr lang="en-US" u="sng" dirty="0">
                <a:solidFill>
                  <a:srgbClr val="0000CC"/>
                </a:solidFill>
                <a:latin typeface="Arial" panose="020B0604020202020204" pitchFamily="34" charset="0"/>
                <a:cs typeface="Arial" panose="020B0604020202020204" pitchFamily="34" charset="0"/>
              </a:rPr>
              <a:t>https://ceru.hpcvl.queensu.ca/EDC/redcap</a:t>
            </a:r>
            <a:r>
              <a:rPr lang="en-US" u="sng" dirty="0" smtClean="0">
                <a:solidFill>
                  <a:srgbClr val="0000CC"/>
                </a:solidFill>
                <a:latin typeface="Arial" panose="020B0604020202020204" pitchFamily="34" charset="0"/>
                <a:cs typeface="Arial" panose="020B0604020202020204" pitchFamily="34" charset="0"/>
              </a:rPr>
              <a:t>/</a:t>
            </a:r>
            <a:endParaRPr lang="en-CA" b="1" dirty="0">
              <a:solidFill>
                <a:srgbClr val="0000CC"/>
              </a:solidFill>
              <a:latin typeface="Arial" panose="020B0604020202020204" pitchFamily="34" charset="0"/>
              <a:cs typeface="Arial" panose="020B0604020202020204" pitchFamily="34" charset="0"/>
            </a:endParaRPr>
          </a:p>
        </p:txBody>
      </p:sp>
      <p:pic>
        <p:nvPicPr>
          <p:cNvPr id="10242"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640" y="395536"/>
            <a:ext cx="1724308" cy="792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93427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9"/>
          <p:cNvGraphicFramePr>
            <a:graphicFrameLocks noGrp="1"/>
          </p:cNvGraphicFramePr>
          <p:nvPr>
            <p:ph idx="1"/>
            <p:extLst>
              <p:ext uri="{D42A27DB-BD31-4B8C-83A1-F6EECF244321}">
                <p14:modId xmlns:p14="http://schemas.microsoft.com/office/powerpoint/2010/main" val="545557627"/>
              </p:ext>
            </p:extLst>
          </p:nvPr>
        </p:nvGraphicFramePr>
        <p:xfrm>
          <a:off x="142854" y="755576"/>
          <a:ext cx="6572272" cy="8314276"/>
        </p:xfrm>
        <a:graphic>
          <a:graphicData uri="http://schemas.openxmlformats.org/drawingml/2006/table">
            <a:tbl>
              <a:tblPr/>
              <a:tblGrid>
                <a:gridCol w="928692"/>
                <a:gridCol w="5643580"/>
              </a:tblGrid>
              <a:tr h="345344">
                <a:tc>
                  <a:txBody>
                    <a:bodyPr/>
                    <a:lstStyle/>
                    <a:p>
                      <a:pPr marR="0" indent="0" algn="l" rtl="0">
                        <a:spcBef>
                          <a:spcPts val="0"/>
                        </a:spcBef>
                        <a:spcAft>
                          <a:spcPts val="0"/>
                        </a:spcAft>
                      </a:pPr>
                      <a:r>
                        <a:rPr lang="en-CA" sz="1000" b="1" kern="1400" dirty="0">
                          <a:solidFill>
                            <a:srgbClr val="000000"/>
                          </a:solidFill>
                          <a:latin typeface="Arial" pitchFamily="34" charset="0"/>
                          <a:cs typeface="Arial" pitchFamily="34" charset="0"/>
                        </a:rPr>
                        <a:t>General </a:t>
                      </a:r>
                      <a:endParaRPr lang="en-CA" sz="1000" kern="1400" dirty="0">
                        <a:solidFill>
                          <a:srgbClr val="000000"/>
                        </a:solidFill>
                        <a:latin typeface="Arial" pitchFamily="34" charset="0"/>
                        <a:cs typeface="Arial" pitchFamily="34" charset="0"/>
                      </a:endParaRPr>
                    </a:p>
                    <a:p>
                      <a:pPr marR="0" indent="0" algn="l" rtl="0">
                        <a:spcBef>
                          <a:spcPts val="0"/>
                        </a:spcBef>
                        <a:spcAft>
                          <a:spcPts val="0"/>
                        </a:spcAft>
                      </a:pPr>
                      <a:r>
                        <a:rPr lang="en-CA" sz="1000" b="1" kern="1400" dirty="0" smtClean="0">
                          <a:solidFill>
                            <a:srgbClr val="000000"/>
                          </a:solidFill>
                          <a:latin typeface="Arial" pitchFamily="34" charset="0"/>
                          <a:cs typeface="Arial" pitchFamily="34" charset="0"/>
                        </a:rPr>
                        <a:t>Instructions</a:t>
                      </a:r>
                      <a:endParaRPr lang="en-CA" sz="1000" kern="1400" dirty="0">
                        <a:solidFill>
                          <a:srgbClr val="000000"/>
                        </a:solidFill>
                        <a:latin typeface="Arial"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CA" sz="1000" kern="1400" dirty="0">
                          <a:solidFill>
                            <a:srgbClr val="000000"/>
                          </a:solidFill>
                          <a:latin typeface="Arial Narrow" pitchFamily="34" charset="0"/>
                          <a:cs typeface="Arial" pitchFamily="34" charset="0"/>
                        </a:rPr>
                        <a:t>Complete all of the information by </a:t>
                      </a:r>
                      <a:r>
                        <a:rPr lang="en-CA" sz="1000" kern="1400" dirty="0" smtClean="0">
                          <a:solidFill>
                            <a:srgbClr val="000000"/>
                          </a:solidFill>
                          <a:latin typeface="Arial Narrow" pitchFamily="34" charset="0"/>
                          <a:cs typeface="Arial" pitchFamily="34" charset="0"/>
                        </a:rPr>
                        <a:t>selecting </a:t>
                      </a:r>
                      <a:r>
                        <a:rPr lang="en-CA" sz="1000" kern="1400" dirty="0">
                          <a:solidFill>
                            <a:srgbClr val="000000"/>
                          </a:solidFill>
                          <a:latin typeface="Arial Narrow" pitchFamily="34" charset="0"/>
                          <a:cs typeface="Arial" pitchFamily="34" charset="0"/>
                        </a:rPr>
                        <a:t>the appropriate box and </a:t>
                      </a:r>
                      <a:r>
                        <a:rPr lang="en-CA" sz="1000" kern="1400" dirty="0" smtClean="0">
                          <a:solidFill>
                            <a:srgbClr val="000000"/>
                          </a:solidFill>
                          <a:latin typeface="Arial Narrow" pitchFamily="34" charset="0"/>
                          <a:cs typeface="Arial" pitchFamily="34" charset="0"/>
                        </a:rPr>
                        <a:t>entering the </a:t>
                      </a:r>
                      <a:r>
                        <a:rPr lang="en-CA" sz="1000" kern="1400" dirty="0">
                          <a:solidFill>
                            <a:srgbClr val="000000"/>
                          </a:solidFill>
                          <a:latin typeface="Arial Narrow" pitchFamily="34" charset="0"/>
                          <a:cs typeface="Arial" pitchFamily="34" charset="0"/>
                        </a:rPr>
                        <a:t>required </a:t>
                      </a:r>
                      <a:r>
                        <a:rPr lang="en-CA" sz="1000" kern="1400" dirty="0" smtClean="0">
                          <a:solidFill>
                            <a:srgbClr val="000000"/>
                          </a:solidFill>
                          <a:latin typeface="Arial Narrow" pitchFamily="34" charset="0"/>
                          <a:cs typeface="Arial" pitchFamily="34" charset="0"/>
                        </a:rPr>
                        <a:t>data </a:t>
                      </a:r>
                      <a:r>
                        <a:rPr lang="en-CA" sz="1000" kern="1400" dirty="0">
                          <a:solidFill>
                            <a:srgbClr val="000000"/>
                          </a:solidFill>
                          <a:latin typeface="Arial Narrow" pitchFamily="34" charset="0"/>
                          <a:cs typeface="Arial" pitchFamily="34" charset="0"/>
                        </a:rPr>
                        <a:t>for each field </a:t>
                      </a:r>
                      <a:r>
                        <a:rPr lang="en-CA" sz="1000" kern="1400" dirty="0" smtClean="0">
                          <a:solidFill>
                            <a:srgbClr val="000000"/>
                          </a:solidFill>
                          <a:latin typeface="Arial Narrow" pitchFamily="34" charset="0"/>
                          <a:cs typeface="Arial" pitchFamily="34" charset="0"/>
                        </a:rPr>
                        <a:t>as indicated.</a:t>
                      </a:r>
                      <a:r>
                        <a:rPr lang="en-CA" sz="1000" kern="1400" baseline="0" dirty="0" smtClean="0">
                          <a:solidFill>
                            <a:srgbClr val="000000"/>
                          </a:solidFill>
                          <a:latin typeface="Arial Narrow" pitchFamily="34" charset="0"/>
                          <a:cs typeface="Arial" pitchFamily="34" charset="0"/>
                        </a:rPr>
                        <a:t> </a:t>
                      </a:r>
                      <a:r>
                        <a:rPr lang="en-CA" sz="1000" kern="1400" dirty="0" smtClean="0">
                          <a:solidFill>
                            <a:srgbClr val="000000"/>
                          </a:solidFill>
                          <a:latin typeface="Arial Narrow" pitchFamily="34" charset="0"/>
                          <a:cs typeface="Arial" pitchFamily="34" charset="0"/>
                        </a:rPr>
                        <a:t>These </a:t>
                      </a:r>
                      <a:r>
                        <a:rPr lang="en-CA" sz="1000" kern="1400" dirty="0">
                          <a:solidFill>
                            <a:srgbClr val="000000"/>
                          </a:solidFill>
                          <a:latin typeface="Arial Narrow" pitchFamily="34" charset="0"/>
                          <a:cs typeface="Arial" pitchFamily="34" charset="0"/>
                        </a:rPr>
                        <a:t>data are to be collected once, at baseline.</a:t>
                      </a: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0">
                <a:tc>
                  <a:txBody>
                    <a:bodyPr/>
                    <a:lstStyle/>
                    <a:p>
                      <a:pPr marR="0" indent="0" algn="l" rtl="0">
                        <a:spcBef>
                          <a:spcPts val="0"/>
                        </a:spcBef>
                        <a:spcAft>
                          <a:spcPts val="0"/>
                        </a:spcAft>
                      </a:pPr>
                      <a:r>
                        <a:rPr lang="en-US" sz="1000" b="1" kern="1400" dirty="0" smtClean="0">
                          <a:solidFill>
                            <a:srgbClr val="000000"/>
                          </a:solidFill>
                          <a:latin typeface="Arial" pitchFamily="34" charset="0"/>
                          <a:cs typeface="Arial" pitchFamily="34" charset="0"/>
                        </a:rPr>
                        <a:t>Age</a:t>
                      </a:r>
                      <a:endParaRPr lang="en-US" sz="1000" b="1" kern="1400" dirty="0">
                        <a:solidFill>
                          <a:srgbClr val="000000"/>
                        </a:solidFill>
                        <a:latin typeface="Arial"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defTabSz="914400" rtl="0" eaLnBrk="1" fontAlgn="auto" latinLnBrk="0" hangingPunct="1">
                        <a:lnSpc>
                          <a:spcPct val="100000"/>
                        </a:lnSpc>
                        <a:spcBef>
                          <a:spcPts val="0"/>
                        </a:spcBef>
                        <a:spcAft>
                          <a:spcPts val="0"/>
                        </a:spcAft>
                        <a:buClrTx/>
                        <a:buSzTx/>
                        <a:buFontTx/>
                        <a:buNone/>
                        <a:tabLst/>
                        <a:defRPr/>
                      </a:pPr>
                      <a:r>
                        <a:rPr lang="en-CA" sz="1000" kern="1400" dirty="0" smtClean="0">
                          <a:solidFill>
                            <a:srgbClr val="000000"/>
                          </a:solidFill>
                          <a:latin typeface="Arial Narrow" pitchFamily="34" charset="0"/>
                          <a:cs typeface="Arial" pitchFamily="34" charset="0"/>
                        </a:rPr>
                        <a:t>Enter the age of the patient in years at the time of screening (patients must be </a:t>
                      </a:r>
                      <a:r>
                        <a:rPr lang="en-CA" sz="1000" u="sng" kern="1400" dirty="0" smtClean="0">
                          <a:solidFill>
                            <a:srgbClr val="000000"/>
                          </a:solidFill>
                          <a:latin typeface="Arial Narrow" pitchFamily="34" charset="0"/>
                          <a:cs typeface="Arial" pitchFamily="34" charset="0"/>
                        </a:rPr>
                        <a:t>&gt;</a:t>
                      </a:r>
                      <a:r>
                        <a:rPr lang="en-CA" sz="1000" kern="1400" dirty="0" smtClean="0">
                          <a:solidFill>
                            <a:srgbClr val="000000"/>
                          </a:solidFill>
                          <a:latin typeface="Arial Narrow" pitchFamily="34" charset="0"/>
                          <a:cs typeface="Arial" pitchFamily="34" charset="0"/>
                        </a:rPr>
                        <a:t> 18 years of age to be eligible to participate in The RE-ENERGIZE Study). </a:t>
                      </a: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0">
                <a:tc>
                  <a:txBody>
                    <a:bodyPr/>
                    <a:lstStyle/>
                    <a:p>
                      <a:pPr marR="0" indent="0" algn="l" rtl="0">
                        <a:spcBef>
                          <a:spcPts val="0"/>
                        </a:spcBef>
                        <a:spcAft>
                          <a:spcPts val="0"/>
                        </a:spcAft>
                      </a:pPr>
                      <a:r>
                        <a:rPr lang="en-US" sz="1000" b="1" kern="1400" dirty="0">
                          <a:solidFill>
                            <a:srgbClr val="000000"/>
                          </a:solidFill>
                          <a:latin typeface="Arial" pitchFamily="34" charset="0"/>
                          <a:cs typeface="Arial" pitchFamily="34" charset="0"/>
                        </a:rPr>
                        <a:t>Sex</a:t>
                      </a:r>
                      <a:endParaRPr lang="en-US" sz="1000" kern="1400" dirty="0">
                        <a:solidFill>
                          <a:srgbClr val="000000"/>
                        </a:solidFill>
                        <a:latin typeface="Arial"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92075" algn="l" rtl="0">
                        <a:spcBef>
                          <a:spcPts val="0"/>
                        </a:spcBef>
                        <a:spcAft>
                          <a:spcPts val="0"/>
                        </a:spcAft>
                      </a:pPr>
                      <a:r>
                        <a:rPr lang="en-CA" sz="1000" b="0" kern="1400" dirty="0" smtClean="0">
                          <a:solidFill>
                            <a:srgbClr val="000000"/>
                          </a:solidFill>
                          <a:latin typeface="Arial Narrow" pitchFamily="34" charset="0"/>
                          <a:cs typeface="Arial" pitchFamily="34" charset="0"/>
                        </a:rPr>
                        <a:t>Select </a:t>
                      </a:r>
                      <a:r>
                        <a:rPr lang="en-CA" sz="1000" b="0" kern="1400" dirty="0">
                          <a:solidFill>
                            <a:srgbClr val="000000"/>
                          </a:solidFill>
                          <a:latin typeface="Arial Narrow" pitchFamily="34" charset="0"/>
                          <a:cs typeface="Arial" pitchFamily="34" charset="0"/>
                        </a:rPr>
                        <a:t>t</a:t>
                      </a:r>
                      <a:r>
                        <a:rPr lang="en-CA" sz="1000" kern="1400" dirty="0">
                          <a:solidFill>
                            <a:srgbClr val="000000"/>
                          </a:solidFill>
                          <a:latin typeface="Arial Narrow" pitchFamily="34" charset="0"/>
                          <a:cs typeface="Arial" pitchFamily="34" charset="0"/>
                        </a:rPr>
                        <a:t>he appropriate box </a:t>
                      </a:r>
                      <a:r>
                        <a:rPr lang="en-CA" sz="1000" kern="1400" dirty="0" smtClean="0">
                          <a:solidFill>
                            <a:srgbClr val="000000"/>
                          </a:solidFill>
                          <a:latin typeface="Arial Narrow" pitchFamily="34" charset="0"/>
                          <a:cs typeface="Arial" pitchFamily="34" charset="0"/>
                        </a:rPr>
                        <a:t>(female or male).</a:t>
                      </a:r>
                      <a:endParaRPr lang="en-CA" sz="1000" kern="1400" dirty="0">
                        <a:solidFill>
                          <a:srgbClr val="000000"/>
                        </a:solidFill>
                        <a:latin typeface="Arial Narrow"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4032">
                <a:tc>
                  <a:txBody>
                    <a:bodyPr/>
                    <a:lstStyle/>
                    <a:p>
                      <a:pPr marR="0" indent="0" algn="l" rtl="0">
                        <a:spcBef>
                          <a:spcPts val="0"/>
                        </a:spcBef>
                        <a:spcAft>
                          <a:spcPts val="0"/>
                        </a:spcAft>
                      </a:pPr>
                      <a:r>
                        <a:rPr lang="en-US" sz="1000" b="1" kern="1400" dirty="0">
                          <a:solidFill>
                            <a:srgbClr val="000000"/>
                          </a:solidFill>
                          <a:latin typeface="Arial" pitchFamily="34" charset="0"/>
                          <a:cs typeface="Arial" pitchFamily="34" charset="0"/>
                        </a:rPr>
                        <a:t>Ethnic Group</a:t>
                      </a:r>
                      <a:endParaRPr lang="en-US" sz="1000" kern="1400" dirty="0">
                        <a:solidFill>
                          <a:srgbClr val="000000"/>
                        </a:solidFill>
                        <a:latin typeface="Arial"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lvl="0" indent="0" algn="l" rtl="0">
                        <a:spcBef>
                          <a:spcPts val="0"/>
                        </a:spcBef>
                        <a:spcAft>
                          <a:spcPts val="0"/>
                        </a:spcAft>
                        <a:buFont typeface="Arial" panose="020B0604020202020204" pitchFamily="34" charset="0"/>
                        <a:buNone/>
                      </a:pPr>
                      <a:r>
                        <a:rPr lang="en-CA" sz="1000" kern="1400" dirty="0" smtClean="0">
                          <a:solidFill>
                            <a:srgbClr val="000000"/>
                          </a:solidFill>
                          <a:latin typeface="Arial Narrow" pitchFamily="34" charset="0"/>
                          <a:cs typeface="Arial" pitchFamily="34" charset="0"/>
                        </a:rPr>
                        <a:t>   Choose </a:t>
                      </a:r>
                      <a:r>
                        <a:rPr lang="en-CA" sz="1000" kern="1400" dirty="0">
                          <a:solidFill>
                            <a:srgbClr val="000000"/>
                          </a:solidFill>
                          <a:latin typeface="Arial Narrow" pitchFamily="34" charset="0"/>
                          <a:cs typeface="Arial" pitchFamily="34" charset="0"/>
                        </a:rPr>
                        <a:t>the appropriate patient ethnicity from the following list</a:t>
                      </a:r>
                      <a:r>
                        <a:rPr lang="en-CA" sz="1000" kern="1400" dirty="0" smtClean="0">
                          <a:solidFill>
                            <a:srgbClr val="000000"/>
                          </a:solidFill>
                          <a:latin typeface="Arial Narrow" pitchFamily="34" charset="0"/>
                          <a:cs typeface="Arial" pitchFamily="34" charset="0"/>
                        </a:rPr>
                        <a:t>:                                        </a:t>
                      </a:r>
                      <a:endParaRPr lang="en-CA" sz="1000" kern="1400" dirty="0">
                        <a:solidFill>
                          <a:srgbClr val="000000"/>
                        </a:solidFill>
                        <a:latin typeface="Arial Narrow"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9194">
                <a:tc>
                  <a:txBody>
                    <a:bodyPr/>
                    <a:lstStyle/>
                    <a:p>
                      <a:pPr marR="0" indent="0" algn="l" rtl="0">
                        <a:spcBef>
                          <a:spcPts val="0"/>
                        </a:spcBef>
                        <a:spcAft>
                          <a:spcPts val="0"/>
                        </a:spcAft>
                      </a:pPr>
                      <a:r>
                        <a:rPr lang="en-US" sz="1000" b="1" kern="1400" dirty="0">
                          <a:solidFill>
                            <a:srgbClr val="000000"/>
                          </a:solidFill>
                          <a:latin typeface="Arial" pitchFamily="34" charset="0"/>
                          <a:cs typeface="Arial" pitchFamily="34" charset="0"/>
                        </a:rPr>
                        <a:t>APACHE </a:t>
                      </a:r>
                      <a:r>
                        <a:rPr lang="en-US" sz="1000" b="1" kern="1400" dirty="0" smtClean="0">
                          <a:solidFill>
                            <a:srgbClr val="000000"/>
                          </a:solidFill>
                          <a:latin typeface="Arial" pitchFamily="34" charset="0"/>
                          <a:cs typeface="Arial" pitchFamily="34" charset="0"/>
                        </a:rPr>
                        <a:t>II</a:t>
                      </a:r>
                    </a:p>
                    <a:p>
                      <a:pPr marR="0" indent="0" algn="l" rtl="0">
                        <a:spcBef>
                          <a:spcPts val="0"/>
                        </a:spcBef>
                        <a:spcAft>
                          <a:spcPts val="0"/>
                        </a:spcAft>
                      </a:pPr>
                      <a:r>
                        <a:rPr lang="en-US" sz="1000" b="1" kern="1400" dirty="0" smtClean="0">
                          <a:solidFill>
                            <a:srgbClr val="000000"/>
                          </a:solidFill>
                          <a:latin typeface="Arial" pitchFamily="34" charset="0"/>
                          <a:cs typeface="Arial" pitchFamily="34" charset="0"/>
                        </a:rPr>
                        <a:t>score</a:t>
                      </a:r>
                      <a:endParaRPr lang="en-US" sz="1000" kern="1400" dirty="0">
                        <a:solidFill>
                          <a:srgbClr val="000000"/>
                        </a:solidFill>
                        <a:latin typeface="Arial"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CA" sz="1000" kern="1400" dirty="0">
                          <a:solidFill>
                            <a:srgbClr val="000000"/>
                          </a:solidFill>
                          <a:latin typeface="Arial Narrow" pitchFamily="34" charset="0"/>
                          <a:cs typeface="Arial" pitchFamily="34" charset="0"/>
                        </a:rPr>
                        <a:t>Go to the following website </a:t>
                      </a:r>
                      <a:r>
                        <a:rPr lang="en-CA" sz="1000" b="1" u="sng" kern="1400" dirty="0" smtClean="0">
                          <a:solidFill>
                            <a:srgbClr val="000000"/>
                          </a:solidFill>
                          <a:latin typeface="Arial Narrow" pitchFamily="34" charset="0"/>
                          <a:cs typeface="Arial" pitchFamily="34" charset="0"/>
                        </a:rPr>
                        <a:t>http://www.sfar.org/scores2/apache22.php</a:t>
                      </a:r>
                      <a:r>
                        <a:rPr lang="en-CA" sz="1000" b="1" u="none" kern="1400" dirty="0" smtClean="0">
                          <a:solidFill>
                            <a:srgbClr val="000000"/>
                          </a:solidFill>
                          <a:latin typeface="Arial Narrow" pitchFamily="34" charset="0"/>
                          <a:cs typeface="Arial" pitchFamily="34" charset="0"/>
                        </a:rPr>
                        <a:t> </a:t>
                      </a:r>
                      <a:r>
                        <a:rPr lang="en-CA" sz="1000" kern="1400" dirty="0">
                          <a:solidFill>
                            <a:srgbClr val="000000"/>
                          </a:solidFill>
                          <a:latin typeface="Arial Narrow" pitchFamily="34" charset="0"/>
                          <a:cs typeface="Arial" pitchFamily="34" charset="0"/>
                        </a:rPr>
                        <a:t>to calculate the APACHE II score.  Record the calculated score. </a:t>
                      </a:r>
                      <a:r>
                        <a:rPr lang="en-CA" sz="1000" kern="1400" dirty="0" smtClean="0">
                          <a:solidFill>
                            <a:srgbClr val="000000"/>
                          </a:solidFill>
                          <a:latin typeface="Arial Narrow" pitchFamily="34" charset="0"/>
                          <a:cs typeface="Arial" pitchFamily="34" charset="0"/>
                        </a:rPr>
                        <a:t>Use </a:t>
                      </a:r>
                      <a:r>
                        <a:rPr lang="en-CA" sz="1000" kern="1400" dirty="0">
                          <a:solidFill>
                            <a:srgbClr val="000000"/>
                          </a:solidFill>
                          <a:latin typeface="Arial Narrow" pitchFamily="34" charset="0"/>
                          <a:cs typeface="Arial" pitchFamily="34" charset="0"/>
                        </a:rPr>
                        <a:t>variables within the first 24 hrs of this </a:t>
                      </a:r>
                      <a:r>
                        <a:rPr lang="en-CA" sz="1000" kern="1400" dirty="0" smtClean="0">
                          <a:solidFill>
                            <a:srgbClr val="000000"/>
                          </a:solidFill>
                          <a:latin typeface="Arial Narrow" pitchFamily="34" charset="0"/>
                          <a:cs typeface="Arial" pitchFamily="34" charset="0"/>
                        </a:rPr>
                        <a:t>ACU </a:t>
                      </a:r>
                      <a:r>
                        <a:rPr lang="en-CA" sz="1000" kern="1400" dirty="0">
                          <a:solidFill>
                            <a:srgbClr val="000000"/>
                          </a:solidFill>
                          <a:latin typeface="Arial Narrow" pitchFamily="34" charset="0"/>
                          <a:cs typeface="Arial" pitchFamily="34" charset="0"/>
                        </a:rPr>
                        <a:t>admission.  If variables are not available from the first 24 hrs, go outside the 24 hr window and use data closest to </a:t>
                      </a:r>
                      <a:r>
                        <a:rPr lang="en-CA" sz="1000" kern="1400" dirty="0" smtClean="0">
                          <a:solidFill>
                            <a:srgbClr val="000000"/>
                          </a:solidFill>
                          <a:latin typeface="Arial Narrow" pitchFamily="34" charset="0"/>
                          <a:cs typeface="Arial" pitchFamily="34" charset="0"/>
                        </a:rPr>
                        <a:t>ACU </a:t>
                      </a:r>
                      <a:r>
                        <a:rPr lang="en-CA" sz="1000" kern="1400" dirty="0">
                          <a:solidFill>
                            <a:srgbClr val="000000"/>
                          </a:solidFill>
                          <a:latin typeface="Arial Narrow" pitchFamily="34" charset="0"/>
                          <a:cs typeface="Arial" pitchFamily="34" charset="0"/>
                        </a:rPr>
                        <a:t>admission. </a:t>
                      </a:r>
                    </a:p>
                    <a:p>
                      <a:pPr marL="92075" marR="0" indent="0" algn="l" rtl="0">
                        <a:spcBef>
                          <a:spcPts val="0"/>
                        </a:spcBef>
                        <a:spcAft>
                          <a:spcPts val="0"/>
                        </a:spcAft>
                      </a:pPr>
                      <a:r>
                        <a:rPr lang="en-CA" sz="1000" b="1" kern="1400" dirty="0">
                          <a:solidFill>
                            <a:srgbClr val="000000"/>
                          </a:solidFill>
                          <a:latin typeface="Arial Narrow" pitchFamily="34" charset="0"/>
                          <a:cs typeface="Arial" pitchFamily="34" charset="0"/>
                        </a:rPr>
                        <a:t>NOTE: ensure </a:t>
                      </a:r>
                      <a:r>
                        <a:rPr lang="en-CA" sz="1000" b="1" kern="1400" dirty="0" smtClean="0">
                          <a:solidFill>
                            <a:srgbClr val="000000"/>
                          </a:solidFill>
                          <a:latin typeface="Arial Narrow" pitchFamily="34" charset="0"/>
                          <a:cs typeface="Arial" pitchFamily="34" charset="0"/>
                        </a:rPr>
                        <a:t>the </a:t>
                      </a:r>
                      <a:r>
                        <a:rPr lang="en-CA" sz="1000" b="1" kern="1400" dirty="0">
                          <a:solidFill>
                            <a:srgbClr val="000000"/>
                          </a:solidFill>
                          <a:latin typeface="Arial Narrow" pitchFamily="34" charset="0"/>
                          <a:cs typeface="Arial" pitchFamily="34" charset="0"/>
                        </a:rPr>
                        <a:t>units that you are using for serum sodium, potassium and white blood count are correct. </a:t>
                      </a:r>
                      <a:endParaRPr lang="en-CA" sz="1000" kern="1400" dirty="0">
                        <a:solidFill>
                          <a:srgbClr val="000000"/>
                        </a:solidFill>
                        <a:latin typeface="Arial Narrow"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054692">
                <a:tc>
                  <a:txBody>
                    <a:bodyPr/>
                    <a:lstStyle/>
                    <a:p>
                      <a:pPr marR="0" indent="0" algn="l" rtl="0">
                        <a:spcBef>
                          <a:spcPts val="0"/>
                        </a:spcBef>
                        <a:spcAft>
                          <a:spcPts val="0"/>
                        </a:spcAft>
                      </a:pPr>
                      <a:r>
                        <a:rPr lang="en-US" sz="1000" b="1" kern="1400" dirty="0" err="1">
                          <a:solidFill>
                            <a:srgbClr val="000000"/>
                          </a:solidFill>
                          <a:latin typeface="Arial" pitchFamily="34" charset="0"/>
                          <a:cs typeface="Arial" pitchFamily="34" charset="0"/>
                        </a:rPr>
                        <a:t>Comorbidities</a:t>
                      </a:r>
                      <a:endParaRPr lang="en-US" sz="1000" kern="1400" dirty="0">
                        <a:solidFill>
                          <a:srgbClr val="000000"/>
                        </a:solidFill>
                        <a:latin typeface="Arial"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CA" sz="1000" kern="1400" dirty="0" smtClean="0">
                          <a:solidFill>
                            <a:srgbClr val="000000"/>
                          </a:solidFill>
                          <a:latin typeface="Arial Narrow" pitchFamily="34" charset="0"/>
                          <a:cs typeface="Arial" pitchFamily="34" charset="0"/>
                        </a:rPr>
                        <a:t>Select all </a:t>
                      </a:r>
                      <a:r>
                        <a:rPr lang="en-CA" sz="1000" kern="1400" dirty="0" err="1">
                          <a:solidFill>
                            <a:srgbClr val="000000"/>
                          </a:solidFill>
                          <a:latin typeface="Arial Narrow" pitchFamily="34" charset="0"/>
                          <a:cs typeface="Arial" pitchFamily="34" charset="0"/>
                        </a:rPr>
                        <a:t>comorbidities</a:t>
                      </a:r>
                      <a:r>
                        <a:rPr lang="en-CA" sz="1000" kern="1400" dirty="0">
                          <a:solidFill>
                            <a:srgbClr val="000000"/>
                          </a:solidFill>
                          <a:latin typeface="Arial Narrow" pitchFamily="34" charset="0"/>
                          <a:cs typeface="Arial" pitchFamily="34" charset="0"/>
                        </a:rPr>
                        <a:t> </a:t>
                      </a:r>
                      <a:r>
                        <a:rPr lang="en-CA" sz="1000" kern="1400" dirty="0" smtClean="0">
                          <a:solidFill>
                            <a:srgbClr val="000000"/>
                          </a:solidFill>
                          <a:latin typeface="Arial Narrow" pitchFamily="34" charset="0"/>
                          <a:cs typeface="Arial" pitchFamily="34" charset="0"/>
                        </a:rPr>
                        <a:t>on</a:t>
                      </a:r>
                      <a:r>
                        <a:rPr lang="en-CA" sz="1000" kern="1400" baseline="0" dirty="0" smtClean="0">
                          <a:solidFill>
                            <a:srgbClr val="000000"/>
                          </a:solidFill>
                          <a:latin typeface="Arial Narrow" pitchFamily="34" charset="0"/>
                          <a:cs typeface="Arial" pitchFamily="34" charset="0"/>
                        </a:rPr>
                        <a:t> the list provided. </a:t>
                      </a:r>
                      <a:r>
                        <a:rPr lang="en-CA" sz="1000" kern="1400" dirty="0" smtClean="0">
                          <a:solidFill>
                            <a:srgbClr val="000000"/>
                          </a:solidFill>
                          <a:latin typeface="Arial Narrow" pitchFamily="34" charset="0"/>
                          <a:cs typeface="Arial" pitchFamily="34" charset="0"/>
                        </a:rPr>
                        <a:t>Only </a:t>
                      </a:r>
                      <a:r>
                        <a:rPr lang="en-CA" sz="1000" kern="1400" dirty="0">
                          <a:solidFill>
                            <a:srgbClr val="000000"/>
                          </a:solidFill>
                          <a:latin typeface="Arial Narrow" pitchFamily="34" charset="0"/>
                          <a:cs typeface="Arial" pitchFamily="34" charset="0"/>
                        </a:rPr>
                        <a:t>those </a:t>
                      </a:r>
                      <a:r>
                        <a:rPr lang="en-CA" sz="1000" kern="1400" dirty="0" err="1">
                          <a:solidFill>
                            <a:srgbClr val="000000"/>
                          </a:solidFill>
                          <a:latin typeface="Arial Narrow" pitchFamily="34" charset="0"/>
                          <a:cs typeface="Arial" pitchFamily="34" charset="0"/>
                        </a:rPr>
                        <a:t>comorbidities</a:t>
                      </a:r>
                      <a:r>
                        <a:rPr lang="en-CA" sz="1000" kern="1400" dirty="0">
                          <a:solidFill>
                            <a:srgbClr val="000000"/>
                          </a:solidFill>
                          <a:latin typeface="Arial Narrow" pitchFamily="34" charset="0"/>
                          <a:cs typeface="Arial" pitchFamily="34" charset="0"/>
                        </a:rPr>
                        <a:t> found on the taxonomy listing should be recorded.  If no comorbidities are present, </a:t>
                      </a:r>
                      <a:r>
                        <a:rPr lang="en-CA" sz="1000" kern="1400" dirty="0" smtClean="0">
                          <a:solidFill>
                            <a:srgbClr val="000000"/>
                          </a:solidFill>
                          <a:latin typeface="Arial Narrow" pitchFamily="34" charset="0"/>
                          <a:cs typeface="Arial" pitchFamily="34" charset="0"/>
                        </a:rPr>
                        <a:t>select ‘No comorbidities’</a:t>
                      </a:r>
                    </a:p>
                    <a:p>
                      <a:pPr marL="92075" marR="0" indent="0" algn="l" rtl="0">
                        <a:spcBef>
                          <a:spcPts val="0"/>
                        </a:spcBef>
                        <a:spcAft>
                          <a:spcPts val="0"/>
                        </a:spcAft>
                      </a:pPr>
                      <a:endParaRPr lang="en-US" sz="500" kern="1400" dirty="0" smtClean="0">
                        <a:solidFill>
                          <a:srgbClr val="000000"/>
                        </a:solidFill>
                        <a:latin typeface="Arial Narrow" pitchFamily="34" charset="0"/>
                        <a:cs typeface="Arial" pitchFamily="34" charset="0"/>
                      </a:endParaRPr>
                    </a:p>
                    <a:p>
                      <a:pPr marL="85725" lvl="0" indent="0"/>
                      <a:r>
                        <a:rPr lang="en-US" sz="1000" u="sng" kern="1200" dirty="0" smtClean="0">
                          <a:solidFill>
                            <a:srgbClr val="000000"/>
                          </a:solidFill>
                          <a:latin typeface="Arial Narrow" pitchFamily="34" charset="0"/>
                          <a:ea typeface="+mn-ea"/>
                          <a:cs typeface="+mn-cs"/>
                        </a:rPr>
                        <a:t>History of Alcohol abuse: </a:t>
                      </a:r>
                      <a:r>
                        <a:rPr lang="en-US" sz="1000" b="0" kern="1200" dirty="0" smtClean="0">
                          <a:solidFill>
                            <a:srgbClr val="000000"/>
                          </a:solidFill>
                          <a:latin typeface="Arial Narrow" pitchFamily="34" charset="0"/>
                          <a:ea typeface="+mn-ea"/>
                          <a:cs typeface="+mn-cs"/>
                        </a:rPr>
                        <a:t>We would like to monitor the number of subjects that are enrolled in the study who have</a:t>
                      </a:r>
                      <a:r>
                        <a:rPr lang="x-none" sz="1000" b="0" kern="1200" smtClean="0">
                          <a:solidFill>
                            <a:srgbClr val="000000"/>
                          </a:solidFill>
                          <a:latin typeface="Arial Narrow" pitchFamily="34" charset="0"/>
                          <a:ea typeface="+mn-ea"/>
                          <a:cs typeface="+mn-cs"/>
                        </a:rPr>
                        <a:t> </a:t>
                      </a:r>
                      <a:r>
                        <a:rPr lang="en-US" sz="1000" b="0" kern="1200" dirty="0" smtClean="0">
                          <a:solidFill>
                            <a:srgbClr val="000000"/>
                          </a:solidFill>
                          <a:latin typeface="Arial Narrow" pitchFamily="34" charset="0"/>
                          <a:ea typeface="+mn-ea"/>
                          <a:cs typeface="+mn-cs"/>
                        </a:rPr>
                        <a:t> a history of alcohol abuse.  As such, please note that we have added ‘alcohol abuse’ to the Comorbidities list under the ‘miscellaneous’ category.  Therefore </a:t>
                      </a:r>
                      <a:r>
                        <a:rPr lang="en-US" sz="1000" b="1" kern="1200" dirty="0" smtClean="0">
                          <a:solidFill>
                            <a:srgbClr val="000000"/>
                          </a:solidFill>
                          <a:latin typeface="Arial Narrow" pitchFamily="34" charset="0"/>
                          <a:ea typeface="+mn-ea"/>
                          <a:cs typeface="+mn-cs"/>
                        </a:rPr>
                        <a:t>if a subject has a documented history of alcohol abuse in the medical chart</a:t>
                      </a:r>
                      <a:r>
                        <a:rPr lang="en-US" sz="1000" b="0" kern="1200" dirty="0" smtClean="0">
                          <a:solidFill>
                            <a:srgbClr val="000000"/>
                          </a:solidFill>
                          <a:latin typeface="Arial Narrow" pitchFamily="34" charset="0"/>
                          <a:ea typeface="+mn-ea"/>
                          <a:cs typeface="+mn-cs"/>
                        </a:rPr>
                        <a:t>, </a:t>
                      </a:r>
                    </a:p>
                    <a:p>
                      <a:pPr marL="85725" lvl="0" indent="0"/>
                      <a:r>
                        <a:rPr lang="en-US" sz="1000" b="0" kern="1200" dirty="0" smtClean="0">
                          <a:solidFill>
                            <a:srgbClr val="000000"/>
                          </a:solidFill>
                          <a:latin typeface="Arial Narrow" pitchFamily="34" charset="0"/>
                          <a:ea typeface="+mn-ea"/>
                          <a:cs typeface="+mn-cs"/>
                        </a:rPr>
                        <a:t>it should be recorded in the CRF.</a:t>
                      </a:r>
                      <a:endParaRPr lang="en-CA" sz="1000" kern="1400" dirty="0">
                        <a:solidFill>
                          <a:srgbClr val="000000"/>
                        </a:solidFill>
                        <a:latin typeface="Arial Narrow"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79476">
                <a:tc>
                  <a:txBody>
                    <a:bodyPr/>
                    <a:lstStyle/>
                    <a:p>
                      <a:pPr marR="0" indent="0" algn="l" rtl="0">
                        <a:spcBef>
                          <a:spcPts val="0"/>
                        </a:spcBef>
                        <a:spcAft>
                          <a:spcPts val="0"/>
                        </a:spcAft>
                      </a:pPr>
                      <a:r>
                        <a:rPr lang="en-US" sz="1000" b="1" kern="1400" dirty="0">
                          <a:solidFill>
                            <a:srgbClr val="000000"/>
                          </a:solidFill>
                          <a:latin typeface="Arial" pitchFamily="34" charset="0"/>
                          <a:cs typeface="Arial" pitchFamily="34" charset="0"/>
                        </a:rPr>
                        <a:t>Tobacco use</a:t>
                      </a:r>
                      <a:endParaRPr lang="en-US" sz="1000" kern="1400" dirty="0">
                        <a:solidFill>
                          <a:srgbClr val="000000"/>
                        </a:solidFill>
                        <a:latin typeface="Arial"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0" algn="l" rtl="0">
                        <a:spcBef>
                          <a:spcPts val="0"/>
                        </a:spcBef>
                        <a:spcAft>
                          <a:spcPts val="0"/>
                        </a:spcAft>
                      </a:pPr>
                      <a:r>
                        <a:rPr lang="en-CA" sz="1000" kern="1400" dirty="0">
                          <a:solidFill>
                            <a:srgbClr val="000000"/>
                          </a:solidFill>
                          <a:latin typeface="Arial Narrow" pitchFamily="34" charset="0"/>
                          <a:cs typeface="Arial" pitchFamily="34" charset="0"/>
                        </a:rPr>
                        <a:t>Indicate whether the patient is a current smoker or uses tobacco, Yes or No.  If you are not able to obtain this information, </a:t>
                      </a:r>
                      <a:r>
                        <a:rPr lang="en-CA" sz="1000" kern="1400" dirty="0" smtClean="0">
                          <a:solidFill>
                            <a:srgbClr val="000000"/>
                          </a:solidFill>
                          <a:latin typeface="Arial Narrow" pitchFamily="34" charset="0"/>
                          <a:cs typeface="Arial" pitchFamily="34" charset="0"/>
                        </a:rPr>
                        <a:t>select 'Not Available'.</a:t>
                      </a:r>
                      <a:endParaRPr lang="en-CA" sz="1000" kern="1400" dirty="0">
                        <a:solidFill>
                          <a:srgbClr val="000000"/>
                        </a:solidFill>
                        <a:latin typeface="Arial Narrow"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04056">
                <a:tc>
                  <a:txBody>
                    <a:bodyPr/>
                    <a:lstStyle/>
                    <a:p>
                      <a:pPr marR="0" indent="0" algn="l" rtl="0">
                        <a:spcBef>
                          <a:spcPts val="0"/>
                        </a:spcBef>
                        <a:spcAft>
                          <a:spcPts val="0"/>
                        </a:spcAft>
                      </a:pPr>
                      <a:r>
                        <a:rPr lang="en-US" sz="1000" b="1" kern="1400" dirty="0">
                          <a:solidFill>
                            <a:srgbClr val="000000"/>
                          </a:solidFill>
                          <a:latin typeface="Arial" pitchFamily="34" charset="0"/>
                          <a:cs typeface="Arial" pitchFamily="34" charset="0"/>
                        </a:rPr>
                        <a:t>Hospital  </a:t>
                      </a:r>
                      <a:endParaRPr lang="en-US" sz="1000" kern="1400" dirty="0">
                        <a:solidFill>
                          <a:srgbClr val="000000"/>
                        </a:solidFill>
                        <a:latin typeface="Arial" pitchFamily="34" charset="0"/>
                        <a:cs typeface="Arial" pitchFamily="34" charset="0"/>
                      </a:endParaRPr>
                    </a:p>
                    <a:p>
                      <a:pPr marR="0" indent="0" algn="l" rtl="0">
                        <a:spcBef>
                          <a:spcPts val="0"/>
                        </a:spcBef>
                        <a:spcAft>
                          <a:spcPts val="0"/>
                        </a:spcAft>
                      </a:pPr>
                      <a:r>
                        <a:rPr lang="en-US" sz="1000" b="1" kern="1400" dirty="0">
                          <a:solidFill>
                            <a:srgbClr val="000000"/>
                          </a:solidFill>
                          <a:latin typeface="Arial" pitchFamily="34" charset="0"/>
                          <a:cs typeface="Arial" pitchFamily="34" charset="0"/>
                        </a:rPr>
                        <a:t>admit </a:t>
                      </a:r>
                      <a:endParaRPr lang="en-US" sz="1000" kern="1400" dirty="0">
                        <a:solidFill>
                          <a:srgbClr val="000000"/>
                        </a:solidFill>
                        <a:latin typeface="Arial"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0" algn="l" rtl="0">
                        <a:spcBef>
                          <a:spcPts val="0"/>
                        </a:spcBef>
                        <a:spcAft>
                          <a:spcPts val="0"/>
                        </a:spcAft>
                      </a:pPr>
                      <a:r>
                        <a:rPr lang="en-CA" sz="1000" kern="1400" dirty="0">
                          <a:solidFill>
                            <a:schemeClr val="tx1"/>
                          </a:solidFill>
                          <a:latin typeface="Arial Narrow" pitchFamily="34" charset="0"/>
                          <a:cs typeface="Arial" pitchFamily="34" charset="0"/>
                        </a:rPr>
                        <a:t>Enter the date and time of hospitalization. This is the time of initial presentation </a:t>
                      </a:r>
                      <a:r>
                        <a:rPr lang="en-CA" sz="1000" kern="1400" dirty="0" smtClean="0">
                          <a:solidFill>
                            <a:schemeClr val="tx1"/>
                          </a:solidFill>
                          <a:latin typeface="Arial Narrow" pitchFamily="34" charset="0"/>
                          <a:cs typeface="Arial" pitchFamily="34" charset="0"/>
                        </a:rPr>
                        <a:t>to </a:t>
                      </a:r>
                      <a:r>
                        <a:rPr lang="en-CA" sz="1000" b="1" kern="1400" dirty="0" smtClean="0">
                          <a:solidFill>
                            <a:schemeClr val="tx1"/>
                          </a:solidFill>
                          <a:latin typeface="Arial Narrow" pitchFamily="34" charset="0"/>
                          <a:cs typeface="Arial" pitchFamily="34" charset="0"/>
                        </a:rPr>
                        <a:t>your</a:t>
                      </a:r>
                      <a:r>
                        <a:rPr lang="en-CA" sz="1000" b="1" kern="1400" baseline="0" dirty="0" smtClean="0">
                          <a:solidFill>
                            <a:schemeClr val="tx1"/>
                          </a:solidFill>
                          <a:latin typeface="Arial Narrow" pitchFamily="34" charset="0"/>
                          <a:cs typeface="Arial" pitchFamily="34" charset="0"/>
                        </a:rPr>
                        <a:t> </a:t>
                      </a:r>
                      <a:r>
                        <a:rPr lang="en-CA" sz="1000" kern="1400" dirty="0" smtClean="0">
                          <a:solidFill>
                            <a:schemeClr val="tx1"/>
                          </a:solidFill>
                          <a:latin typeface="Arial Narrow" pitchFamily="34" charset="0"/>
                          <a:cs typeface="Arial" pitchFamily="34" charset="0"/>
                        </a:rPr>
                        <a:t>emergency </a:t>
                      </a:r>
                      <a:r>
                        <a:rPr lang="en-CA" sz="1000" kern="1400" dirty="0">
                          <a:solidFill>
                            <a:schemeClr val="tx1"/>
                          </a:solidFill>
                          <a:latin typeface="Arial Narrow" pitchFamily="34" charset="0"/>
                          <a:cs typeface="Arial" pitchFamily="34" charset="0"/>
                        </a:rPr>
                        <a:t>department or hospital ward, whichever is the earliest. If the patient is admitted directly to the </a:t>
                      </a:r>
                      <a:r>
                        <a:rPr lang="en-CA" sz="1000" kern="1400" dirty="0" smtClean="0">
                          <a:solidFill>
                            <a:schemeClr val="tx1"/>
                          </a:solidFill>
                          <a:latin typeface="Arial Narrow" pitchFamily="34" charset="0"/>
                          <a:cs typeface="Arial" pitchFamily="34" charset="0"/>
                        </a:rPr>
                        <a:t>ACU, </a:t>
                      </a:r>
                      <a:r>
                        <a:rPr lang="en-CA" sz="1000" kern="1400" dirty="0">
                          <a:solidFill>
                            <a:schemeClr val="tx1"/>
                          </a:solidFill>
                          <a:latin typeface="Arial Narrow" pitchFamily="34" charset="0"/>
                          <a:cs typeface="Arial" pitchFamily="34" charset="0"/>
                        </a:rPr>
                        <a:t>this date and time becomes the Hospital admit date and time. If the admit time is not available, enter the time of the first documentation.</a:t>
                      </a: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51746">
                <a:tc>
                  <a:txBody>
                    <a:bodyPr/>
                    <a:lstStyle/>
                    <a:p>
                      <a:pPr marR="0" indent="0" algn="l" rtl="0">
                        <a:spcBef>
                          <a:spcPts val="0"/>
                        </a:spcBef>
                        <a:spcAft>
                          <a:spcPts val="0"/>
                        </a:spcAft>
                      </a:pPr>
                      <a:r>
                        <a:rPr lang="en-US" sz="1000" b="1" kern="1400" dirty="0">
                          <a:solidFill>
                            <a:srgbClr val="000000"/>
                          </a:solidFill>
                          <a:latin typeface="Arial" pitchFamily="34" charset="0"/>
                          <a:cs typeface="Arial" pitchFamily="34" charset="0"/>
                        </a:rPr>
                        <a:t>A</a:t>
                      </a:r>
                      <a:r>
                        <a:rPr lang="en-US" sz="1000" b="1" kern="1400" dirty="0" smtClean="0">
                          <a:solidFill>
                            <a:srgbClr val="000000"/>
                          </a:solidFill>
                          <a:latin typeface="Arial" pitchFamily="34" charset="0"/>
                          <a:cs typeface="Arial" pitchFamily="34" charset="0"/>
                        </a:rPr>
                        <a:t>CU </a:t>
                      </a:r>
                      <a:r>
                        <a:rPr lang="en-US" sz="1000" b="1" kern="1400" dirty="0">
                          <a:solidFill>
                            <a:srgbClr val="000000"/>
                          </a:solidFill>
                          <a:latin typeface="Arial" pitchFamily="34" charset="0"/>
                          <a:cs typeface="Arial" pitchFamily="34" charset="0"/>
                        </a:rPr>
                        <a:t>admit </a:t>
                      </a:r>
                      <a:endParaRPr lang="en-US" sz="1000" kern="1400" dirty="0">
                        <a:solidFill>
                          <a:srgbClr val="000000"/>
                        </a:solidFill>
                        <a:latin typeface="Arial"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0" algn="l" rtl="0">
                        <a:spcBef>
                          <a:spcPts val="0"/>
                        </a:spcBef>
                        <a:spcAft>
                          <a:spcPts val="0"/>
                        </a:spcAft>
                      </a:pPr>
                      <a:r>
                        <a:rPr lang="en-CA" sz="1000" kern="1400" dirty="0">
                          <a:solidFill>
                            <a:srgbClr val="000000"/>
                          </a:solidFill>
                          <a:latin typeface="Arial Narrow" pitchFamily="34" charset="0"/>
                          <a:cs typeface="Arial" pitchFamily="34" charset="0"/>
                        </a:rPr>
                        <a:t>Enter the date and time of </a:t>
                      </a:r>
                      <a:r>
                        <a:rPr lang="en-CA" sz="1000" kern="1400" dirty="0" smtClean="0">
                          <a:solidFill>
                            <a:srgbClr val="000000"/>
                          </a:solidFill>
                          <a:latin typeface="Arial Narrow" pitchFamily="34" charset="0"/>
                          <a:cs typeface="Arial" pitchFamily="34" charset="0"/>
                        </a:rPr>
                        <a:t>ACU </a:t>
                      </a:r>
                      <a:r>
                        <a:rPr lang="en-CA" sz="1000" kern="1400" dirty="0">
                          <a:solidFill>
                            <a:srgbClr val="000000"/>
                          </a:solidFill>
                          <a:latin typeface="Arial Narrow" pitchFamily="34" charset="0"/>
                          <a:cs typeface="Arial" pitchFamily="34" charset="0"/>
                        </a:rPr>
                        <a:t>admission. If the patient is admitted directly to the </a:t>
                      </a:r>
                      <a:r>
                        <a:rPr lang="en-CA" sz="1000" kern="1400" dirty="0" smtClean="0">
                          <a:solidFill>
                            <a:srgbClr val="000000"/>
                          </a:solidFill>
                          <a:latin typeface="Arial Narrow" pitchFamily="34" charset="0"/>
                          <a:cs typeface="Arial" pitchFamily="34" charset="0"/>
                        </a:rPr>
                        <a:t>ACU</a:t>
                      </a:r>
                      <a:r>
                        <a:rPr lang="en-CA" sz="1000" kern="1400" dirty="0">
                          <a:solidFill>
                            <a:srgbClr val="000000"/>
                          </a:solidFill>
                          <a:latin typeface="Arial Narrow" pitchFamily="34" charset="0"/>
                          <a:cs typeface="Arial" pitchFamily="34" charset="0"/>
                        </a:rPr>
                        <a:t>, this date and time is the same as the Hospital admit date and time. If the admit time is not available, enter the time of the first </a:t>
                      </a:r>
                      <a:r>
                        <a:rPr lang="en-CA" sz="1000" kern="1400" dirty="0" smtClean="0">
                          <a:solidFill>
                            <a:srgbClr val="000000"/>
                          </a:solidFill>
                          <a:latin typeface="Arial Narrow" pitchFamily="34" charset="0"/>
                          <a:cs typeface="Arial" pitchFamily="34" charset="0"/>
                        </a:rPr>
                        <a:t>chart documentation</a:t>
                      </a:r>
                      <a:r>
                        <a:rPr lang="en-CA" sz="1000" kern="1400" dirty="0">
                          <a:solidFill>
                            <a:srgbClr val="000000"/>
                          </a:solidFill>
                          <a:latin typeface="Arial Narrow" pitchFamily="34" charset="0"/>
                          <a:cs typeface="Arial" pitchFamily="34" charset="0"/>
                        </a:rPr>
                        <a:t>.</a:t>
                      </a: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07820">
                <a:tc>
                  <a:txBody>
                    <a:bodyPr/>
                    <a:lstStyle/>
                    <a:p>
                      <a:pPr marR="0" indent="0" algn="l" rtl="0">
                        <a:spcBef>
                          <a:spcPts val="0"/>
                        </a:spcBef>
                        <a:spcAft>
                          <a:spcPts val="0"/>
                        </a:spcAft>
                      </a:pPr>
                      <a:r>
                        <a:rPr lang="en-US" sz="1000" b="1" kern="1400" dirty="0" smtClean="0">
                          <a:solidFill>
                            <a:srgbClr val="000000"/>
                          </a:solidFill>
                          <a:latin typeface="Arial" pitchFamily="34" charset="0"/>
                          <a:cs typeface="Arial" pitchFamily="34" charset="0"/>
                        </a:rPr>
                        <a:t>Co-enrollment</a:t>
                      </a:r>
                      <a:endParaRPr lang="en-US" sz="1000" b="1" kern="1400" dirty="0">
                        <a:solidFill>
                          <a:srgbClr val="000000"/>
                        </a:solidFill>
                        <a:latin typeface="Arial"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85725" algn="l" defTabSz="914400" rtl="0" eaLnBrk="1" fontAlgn="auto" latinLnBrk="0" hangingPunct="1">
                        <a:lnSpc>
                          <a:spcPct val="100000"/>
                        </a:lnSpc>
                        <a:spcBef>
                          <a:spcPts val="0"/>
                        </a:spcBef>
                        <a:spcAft>
                          <a:spcPts val="0"/>
                        </a:spcAft>
                        <a:buClrTx/>
                        <a:buSzTx/>
                        <a:buFontTx/>
                        <a:buNone/>
                        <a:tabLst/>
                        <a:defRPr/>
                      </a:pPr>
                      <a:r>
                        <a:rPr lang="en-CA" sz="1000" kern="1400" dirty="0" smtClean="0">
                          <a:solidFill>
                            <a:schemeClr val="tx1"/>
                          </a:solidFill>
                          <a:latin typeface="Arial Narrow" pitchFamily="34" charset="0"/>
                          <a:cs typeface="Arial" pitchFamily="34" charset="0"/>
                        </a:rPr>
                        <a:t>Is the patient co-enrolled in another academic ACU study?  If Yes, then enter the name(s) of the study(</a:t>
                      </a:r>
                      <a:r>
                        <a:rPr lang="en-CA" sz="1000" kern="1400" dirty="0" err="1" smtClean="0">
                          <a:solidFill>
                            <a:schemeClr val="tx1"/>
                          </a:solidFill>
                          <a:latin typeface="Arial Narrow" pitchFamily="34" charset="0"/>
                          <a:cs typeface="Arial" pitchFamily="34" charset="0"/>
                        </a:rPr>
                        <a:t>ies</a:t>
                      </a:r>
                      <a:r>
                        <a:rPr lang="en-CA" sz="1000" kern="1400" dirty="0" smtClean="0">
                          <a:solidFill>
                            <a:schemeClr val="tx1"/>
                          </a:solidFill>
                          <a:latin typeface="Arial Narrow" pitchFamily="34" charset="0"/>
                          <a:cs typeface="Arial" pitchFamily="34" charset="0"/>
                        </a:rPr>
                        <a:t>).</a:t>
                      </a:r>
                      <a:endParaRPr lang="en-CA" sz="1000" kern="1400" dirty="0">
                        <a:solidFill>
                          <a:schemeClr val="tx1"/>
                        </a:solidFill>
                        <a:latin typeface="Arial Narrow"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60040">
                <a:tc>
                  <a:txBody>
                    <a:bodyPr/>
                    <a:lstStyle/>
                    <a:p>
                      <a:pPr marR="0" indent="0" algn="l" rtl="0">
                        <a:spcBef>
                          <a:spcPts val="0"/>
                        </a:spcBef>
                        <a:spcAft>
                          <a:spcPts val="0"/>
                        </a:spcAft>
                      </a:pPr>
                      <a:r>
                        <a:rPr lang="en-CA" sz="1000" b="1" kern="1400" dirty="0">
                          <a:solidFill>
                            <a:srgbClr val="000000"/>
                          </a:solidFill>
                          <a:latin typeface="Arial" pitchFamily="34" charset="0"/>
                          <a:cs typeface="Arial" pitchFamily="34" charset="0"/>
                        </a:rPr>
                        <a:t>Date and time of burn</a:t>
                      </a:r>
                      <a:endParaRPr lang="en-CA" sz="1000" kern="1400" dirty="0">
                        <a:solidFill>
                          <a:srgbClr val="000000"/>
                        </a:solidFill>
                        <a:latin typeface="Arial"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0" algn="l" rtl="0">
                        <a:spcBef>
                          <a:spcPts val="0"/>
                        </a:spcBef>
                        <a:spcAft>
                          <a:spcPts val="0"/>
                        </a:spcAft>
                      </a:pPr>
                      <a:r>
                        <a:rPr lang="en-CA" sz="1000" kern="1400" dirty="0">
                          <a:solidFill>
                            <a:srgbClr val="000000"/>
                          </a:solidFill>
                          <a:latin typeface="Arial Narrow" pitchFamily="34" charset="0"/>
                          <a:cs typeface="Arial" pitchFamily="34" charset="0"/>
                        </a:rPr>
                        <a:t>Enter the date and time the burn </a:t>
                      </a:r>
                      <a:r>
                        <a:rPr lang="en-CA" sz="1000" kern="1400" dirty="0" smtClean="0">
                          <a:solidFill>
                            <a:srgbClr val="000000"/>
                          </a:solidFill>
                          <a:latin typeface="Arial Narrow" pitchFamily="34" charset="0"/>
                          <a:cs typeface="Arial" pitchFamily="34" charset="0"/>
                        </a:rPr>
                        <a:t>injury </a:t>
                      </a:r>
                      <a:r>
                        <a:rPr lang="en-CA" sz="1000" kern="1400" dirty="0">
                          <a:solidFill>
                            <a:srgbClr val="000000"/>
                          </a:solidFill>
                          <a:latin typeface="Arial Narrow" pitchFamily="34" charset="0"/>
                          <a:cs typeface="Arial" pitchFamily="34" charset="0"/>
                        </a:rPr>
                        <a:t>occurred.  If the time of the burn is not available </a:t>
                      </a:r>
                      <a:r>
                        <a:rPr lang="en-CA" sz="1000" kern="1400" dirty="0" smtClean="0">
                          <a:solidFill>
                            <a:srgbClr val="000000"/>
                          </a:solidFill>
                          <a:latin typeface="Arial Narrow" pitchFamily="34" charset="0"/>
                          <a:cs typeface="Arial" pitchFamily="34" charset="0"/>
                        </a:rPr>
                        <a:t>,</a:t>
                      </a:r>
                      <a:r>
                        <a:rPr lang="en-CA" sz="1000" kern="1400" baseline="0" dirty="0" smtClean="0">
                          <a:solidFill>
                            <a:srgbClr val="000000"/>
                          </a:solidFill>
                          <a:latin typeface="Arial Narrow" pitchFamily="34" charset="0"/>
                          <a:cs typeface="Arial" pitchFamily="34" charset="0"/>
                        </a:rPr>
                        <a:t> select</a:t>
                      </a:r>
                      <a:r>
                        <a:rPr lang="en-CA" sz="1000" kern="1400" dirty="0" smtClean="0">
                          <a:solidFill>
                            <a:srgbClr val="000000"/>
                          </a:solidFill>
                          <a:latin typeface="Arial Narrow" pitchFamily="34" charset="0"/>
                          <a:cs typeface="Arial" pitchFamily="34" charset="0"/>
                        </a:rPr>
                        <a:t> 'No </a:t>
                      </a:r>
                      <a:r>
                        <a:rPr lang="en-CA" sz="1000" kern="1400" dirty="0">
                          <a:solidFill>
                            <a:srgbClr val="000000"/>
                          </a:solidFill>
                          <a:latin typeface="Arial Narrow" pitchFamily="34" charset="0"/>
                          <a:cs typeface="Arial" pitchFamily="34" charset="0"/>
                        </a:rPr>
                        <a:t>time </a:t>
                      </a:r>
                      <a:r>
                        <a:rPr lang="en-CA" sz="1000" kern="1400" dirty="0" smtClean="0">
                          <a:solidFill>
                            <a:srgbClr val="000000"/>
                          </a:solidFill>
                          <a:latin typeface="Arial Narrow" pitchFamily="34" charset="0"/>
                          <a:cs typeface="Arial" pitchFamily="34" charset="0"/>
                        </a:rPr>
                        <a:t>available'.</a:t>
                      </a:r>
                      <a:endParaRPr lang="en-CA" sz="1000" kern="1400" dirty="0">
                        <a:solidFill>
                          <a:srgbClr val="000000"/>
                        </a:solidFill>
                        <a:latin typeface="Arial Narrow"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054692">
                <a:tc>
                  <a:txBody>
                    <a:bodyPr/>
                    <a:lstStyle/>
                    <a:p>
                      <a:pPr marR="0" indent="0" algn="l" rtl="0">
                        <a:spcBef>
                          <a:spcPts val="0"/>
                        </a:spcBef>
                        <a:spcAft>
                          <a:spcPts val="0"/>
                        </a:spcAft>
                      </a:pPr>
                      <a:r>
                        <a:rPr lang="en-US" sz="1000" b="1" kern="1400" dirty="0">
                          <a:solidFill>
                            <a:srgbClr val="000000"/>
                          </a:solidFill>
                          <a:latin typeface="Arial" pitchFamily="34" charset="0"/>
                          <a:cs typeface="Arial" pitchFamily="34" charset="0"/>
                        </a:rPr>
                        <a:t>Type of burn</a:t>
                      </a:r>
                      <a:endParaRPr lang="en-US" sz="1000" kern="1400" dirty="0">
                        <a:solidFill>
                          <a:srgbClr val="000000"/>
                        </a:solidFill>
                        <a:latin typeface="Arial"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CA" sz="1000" kern="1400" dirty="0">
                          <a:solidFill>
                            <a:schemeClr val="tx1"/>
                          </a:solidFill>
                          <a:latin typeface="Arial Narrow" pitchFamily="34" charset="0"/>
                          <a:cs typeface="Arial" pitchFamily="34" charset="0"/>
                        </a:rPr>
                        <a:t>Select the type of </a:t>
                      </a:r>
                      <a:r>
                        <a:rPr lang="en-CA" sz="1000" kern="1400" dirty="0" smtClean="0">
                          <a:solidFill>
                            <a:schemeClr val="tx1"/>
                          </a:solidFill>
                          <a:latin typeface="Arial Narrow" pitchFamily="34" charset="0"/>
                          <a:cs typeface="Arial" pitchFamily="34" charset="0"/>
                        </a:rPr>
                        <a:t>burn </a:t>
                      </a:r>
                      <a:r>
                        <a:rPr lang="en-CA" sz="1000" kern="1400" dirty="0">
                          <a:solidFill>
                            <a:schemeClr val="tx1"/>
                          </a:solidFill>
                          <a:latin typeface="Arial Narrow" pitchFamily="34" charset="0"/>
                          <a:cs typeface="Arial" pitchFamily="34" charset="0"/>
                        </a:rPr>
                        <a:t>that best describes the nature of </a:t>
                      </a:r>
                      <a:r>
                        <a:rPr lang="en-CA" sz="1000" kern="1400" dirty="0" smtClean="0">
                          <a:solidFill>
                            <a:schemeClr val="tx1"/>
                          </a:solidFill>
                          <a:latin typeface="Arial Narrow" pitchFamily="34" charset="0"/>
                          <a:cs typeface="Arial" pitchFamily="34" charset="0"/>
                        </a:rPr>
                        <a:t>the thermal </a:t>
                      </a:r>
                      <a:r>
                        <a:rPr lang="en-CA" sz="1000" kern="1400" dirty="0">
                          <a:solidFill>
                            <a:schemeClr val="tx1"/>
                          </a:solidFill>
                          <a:latin typeface="Arial Narrow" pitchFamily="34" charset="0"/>
                          <a:cs typeface="Arial" pitchFamily="34" charset="0"/>
                        </a:rPr>
                        <a:t>burn injury from </a:t>
                      </a:r>
                      <a:r>
                        <a:rPr lang="en-CA" sz="1000" kern="1400" dirty="0" smtClean="0">
                          <a:solidFill>
                            <a:schemeClr val="tx1"/>
                          </a:solidFill>
                          <a:latin typeface="Arial Narrow" pitchFamily="34" charset="0"/>
                          <a:cs typeface="Arial" pitchFamily="34" charset="0"/>
                        </a:rPr>
                        <a:t>the list below </a:t>
                      </a:r>
                      <a:r>
                        <a:rPr lang="en-CA" sz="1000" kern="1400" dirty="0">
                          <a:solidFill>
                            <a:schemeClr val="tx1"/>
                          </a:solidFill>
                          <a:latin typeface="Arial Narrow" pitchFamily="34" charset="0"/>
                          <a:cs typeface="Arial" pitchFamily="34" charset="0"/>
                        </a:rPr>
                        <a:t>(select only one</a:t>
                      </a:r>
                      <a:r>
                        <a:rPr lang="en-CA" sz="1000" kern="1400" dirty="0" smtClean="0">
                          <a:solidFill>
                            <a:schemeClr val="tx1"/>
                          </a:solidFill>
                          <a:latin typeface="Arial Narrow" pitchFamily="34" charset="0"/>
                          <a:cs typeface="Arial" pitchFamily="34" charset="0"/>
                        </a:rPr>
                        <a:t>).</a:t>
                      </a:r>
                      <a:r>
                        <a:rPr lang="en-CA" sz="1000" kern="1400" baseline="0" dirty="0" smtClean="0">
                          <a:solidFill>
                            <a:schemeClr val="tx1"/>
                          </a:solidFill>
                          <a:latin typeface="Arial Narrow" pitchFamily="34" charset="0"/>
                          <a:cs typeface="Arial" pitchFamily="34" charset="0"/>
                        </a:rPr>
                        <a:t> Frostbite is NOT considered a type of burn for this study. </a:t>
                      </a:r>
                      <a:endParaRPr lang="en-CA" sz="1000" kern="1400" dirty="0">
                        <a:solidFill>
                          <a:schemeClr val="tx1"/>
                        </a:solidFill>
                        <a:latin typeface="Arial Narrow" pitchFamily="34" charset="0"/>
                        <a:cs typeface="Arial" pitchFamily="34" charset="0"/>
                      </a:endParaRPr>
                    </a:p>
                    <a:p>
                      <a:pPr marL="541338" marR="0" indent="-84138" algn="l" rtl="0">
                        <a:spcBef>
                          <a:spcPts val="0"/>
                        </a:spcBef>
                        <a:spcAft>
                          <a:spcPts val="0"/>
                        </a:spcAft>
                        <a:buFont typeface="Arial" pitchFamily="34" charset="0"/>
                        <a:buChar char="•"/>
                      </a:pPr>
                      <a:r>
                        <a:rPr lang="en-CA" sz="1000" kern="1400" dirty="0" smtClean="0">
                          <a:solidFill>
                            <a:schemeClr val="tx1"/>
                          </a:solidFill>
                          <a:latin typeface="Arial Narrow" pitchFamily="34" charset="0"/>
                          <a:cs typeface="Arial" pitchFamily="34" charset="0"/>
                        </a:rPr>
                        <a:t>Scald</a:t>
                      </a:r>
                    </a:p>
                    <a:p>
                      <a:pPr marL="541338" marR="0" indent="-84138" algn="l" rtl="0">
                        <a:spcBef>
                          <a:spcPts val="0"/>
                        </a:spcBef>
                        <a:spcAft>
                          <a:spcPts val="0"/>
                        </a:spcAft>
                        <a:buFont typeface="Arial" pitchFamily="34" charset="0"/>
                        <a:buChar char="•"/>
                      </a:pPr>
                      <a:r>
                        <a:rPr lang="en-US" sz="1000" kern="1400" dirty="0" smtClean="0">
                          <a:solidFill>
                            <a:schemeClr val="tx1"/>
                          </a:solidFill>
                          <a:latin typeface="Arial Narrow" pitchFamily="34" charset="0"/>
                          <a:cs typeface="Arial" pitchFamily="34" charset="0"/>
                        </a:rPr>
                        <a:t>Fire (Includes both flame and flash burns)</a:t>
                      </a:r>
                      <a:endParaRPr lang="en-CA" sz="1000" kern="1400" dirty="0" smtClean="0">
                        <a:solidFill>
                          <a:schemeClr val="tx1"/>
                        </a:solidFill>
                        <a:latin typeface="Arial Narrow" pitchFamily="34" charset="0"/>
                        <a:cs typeface="Arial" pitchFamily="34" charset="0"/>
                      </a:endParaRPr>
                    </a:p>
                    <a:p>
                      <a:pPr marL="541338" marR="0" indent="-84138" algn="l" rtl="0">
                        <a:spcBef>
                          <a:spcPts val="0"/>
                        </a:spcBef>
                        <a:spcAft>
                          <a:spcPts val="0"/>
                        </a:spcAft>
                        <a:buFont typeface="Arial" pitchFamily="34" charset="0"/>
                        <a:buChar char="•"/>
                      </a:pPr>
                      <a:r>
                        <a:rPr lang="en-CA" sz="1000" kern="1400" dirty="0" smtClean="0">
                          <a:solidFill>
                            <a:schemeClr val="tx1"/>
                          </a:solidFill>
                          <a:latin typeface="Arial Narrow" pitchFamily="34" charset="0"/>
                          <a:cs typeface="Arial" pitchFamily="34" charset="0"/>
                        </a:rPr>
                        <a:t>Chemical</a:t>
                      </a:r>
                    </a:p>
                    <a:p>
                      <a:pPr marL="541338" marR="0" indent="-84138" algn="l" rtl="0">
                        <a:spcBef>
                          <a:spcPts val="0"/>
                        </a:spcBef>
                        <a:spcAft>
                          <a:spcPts val="0"/>
                        </a:spcAft>
                        <a:buFont typeface="Arial" pitchFamily="34" charset="0"/>
                        <a:buChar char="•"/>
                      </a:pPr>
                      <a:r>
                        <a:rPr lang="en-CA" sz="1000" kern="1400" dirty="0" smtClean="0">
                          <a:solidFill>
                            <a:schemeClr val="tx1"/>
                          </a:solidFill>
                          <a:latin typeface="Arial Narrow" pitchFamily="34" charset="0"/>
                          <a:cs typeface="Arial" pitchFamily="34" charset="0"/>
                        </a:rPr>
                        <a:t>Radiation</a:t>
                      </a:r>
                    </a:p>
                    <a:p>
                      <a:pPr marL="541338" marR="0" indent="-84138" algn="l" rtl="0">
                        <a:spcBef>
                          <a:spcPts val="0"/>
                        </a:spcBef>
                        <a:spcAft>
                          <a:spcPts val="0"/>
                        </a:spcAft>
                        <a:buFont typeface="Arial" pitchFamily="34" charset="0"/>
                        <a:buChar char="•"/>
                      </a:pPr>
                      <a:r>
                        <a:rPr lang="en-CA" sz="1000" kern="1400" dirty="0" smtClean="0">
                          <a:solidFill>
                            <a:schemeClr val="tx1"/>
                          </a:solidFill>
                          <a:latin typeface="Arial Narrow" pitchFamily="34" charset="0"/>
                          <a:cs typeface="Arial" pitchFamily="34" charset="0"/>
                        </a:rPr>
                        <a:t>Unknown</a:t>
                      </a:r>
                    </a:p>
                    <a:p>
                      <a:pPr marL="541338" marR="0" indent="-84138" algn="l" rtl="0">
                        <a:spcBef>
                          <a:spcPts val="0"/>
                        </a:spcBef>
                        <a:spcAft>
                          <a:spcPts val="0"/>
                        </a:spcAft>
                        <a:buFont typeface="Arial" pitchFamily="34" charset="0"/>
                        <a:buChar char="•"/>
                      </a:pPr>
                      <a:r>
                        <a:rPr lang="en-CA" sz="1000" kern="1400" dirty="0" smtClean="0">
                          <a:solidFill>
                            <a:schemeClr val="tx1"/>
                          </a:solidFill>
                          <a:latin typeface="Arial Narrow" pitchFamily="34" charset="0"/>
                          <a:cs typeface="Arial" pitchFamily="34" charset="0"/>
                        </a:rPr>
                        <a:t>Other </a:t>
                      </a:r>
                      <a:r>
                        <a:rPr lang="en-CA" sz="1000" kern="1400" dirty="0">
                          <a:solidFill>
                            <a:schemeClr val="tx1"/>
                          </a:solidFill>
                          <a:latin typeface="Arial Narrow" pitchFamily="34" charset="0"/>
                          <a:cs typeface="Arial" pitchFamily="34" charset="0"/>
                        </a:rPr>
                        <a:t>(please specify) ______________</a:t>
                      </a: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669866">
                <a:tc>
                  <a:txBody>
                    <a:bodyPr/>
                    <a:lstStyle/>
                    <a:p>
                      <a:pPr marL="0" marR="0" indent="0" algn="l" rtl="0">
                        <a:spcBef>
                          <a:spcPts val="0"/>
                        </a:spcBef>
                        <a:spcAft>
                          <a:spcPts val="0"/>
                        </a:spcAft>
                      </a:pPr>
                      <a:r>
                        <a:rPr lang="en-CA" sz="1000" b="1" u="none" kern="1200" dirty="0" smtClean="0">
                          <a:solidFill>
                            <a:srgbClr val="000000"/>
                          </a:solidFill>
                          <a:latin typeface="Arial" pitchFamily="34" charset="0"/>
                          <a:ea typeface="+mn-ea"/>
                          <a:cs typeface="Arial" pitchFamily="34" charset="0"/>
                        </a:rPr>
                        <a:t>Burn Size expressed as % TBSA</a:t>
                      </a:r>
                      <a:endParaRPr lang="en-US" sz="1000" b="1" u="none" kern="1400" dirty="0">
                        <a:solidFill>
                          <a:srgbClr val="000000"/>
                        </a:solidFill>
                        <a:latin typeface="Arial"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CA" sz="1000" kern="1400" dirty="0" smtClean="0">
                          <a:solidFill>
                            <a:schemeClr val="tx1"/>
                          </a:solidFill>
                          <a:latin typeface="Arial Narrow" pitchFamily="34" charset="0"/>
                          <a:cs typeface="Arial" pitchFamily="34" charset="0"/>
                        </a:rPr>
                        <a:t>Record the total </a:t>
                      </a:r>
                      <a:r>
                        <a:rPr lang="en-CA" sz="1000" kern="1400" dirty="0" smtClean="0">
                          <a:solidFill>
                            <a:srgbClr val="000000"/>
                          </a:solidFill>
                          <a:latin typeface="Arial Narrow" pitchFamily="34" charset="0"/>
                          <a:cs typeface="Arial" pitchFamily="34" charset="0"/>
                        </a:rPr>
                        <a:t>burn</a:t>
                      </a:r>
                      <a:r>
                        <a:rPr lang="en-CA" sz="1000" kern="1400" dirty="0" smtClean="0">
                          <a:solidFill>
                            <a:srgbClr val="FF0000"/>
                          </a:solidFill>
                          <a:latin typeface="Arial Narrow" pitchFamily="34" charset="0"/>
                          <a:cs typeface="Arial" pitchFamily="34" charset="0"/>
                        </a:rPr>
                        <a:t> </a:t>
                      </a:r>
                      <a:r>
                        <a:rPr lang="en-CA" sz="1000" kern="1400" dirty="0" smtClean="0">
                          <a:solidFill>
                            <a:schemeClr val="tx1"/>
                          </a:solidFill>
                          <a:latin typeface="Arial Narrow" pitchFamily="34" charset="0"/>
                          <a:cs typeface="Arial" pitchFamily="34" charset="0"/>
                        </a:rPr>
                        <a:t>size as percent</a:t>
                      </a:r>
                      <a:r>
                        <a:rPr lang="en-CA" sz="1000" kern="1400" baseline="0" dirty="0" smtClean="0">
                          <a:solidFill>
                            <a:schemeClr val="tx1"/>
                          </a:solidFill>
                          <a:latin typeface="Arial Narrow" pitchFamily="34" charset="0"/>
                          <a:cs typeface="Arial" pitchFamily="34" charset="0"/>
                        </a:rPr>
                        <a:t> Total Body Surface Area (%TBSA).</a:t>
                      </a:r>
                      <a:r>
                        <a:rPr lang="en-CA" sz="1000" kern="1400" dirty="0" smtClean="0">
                          <a:solidFill>
                            <a:schemeClr val="tx1"/>
                          </a:solidFill>
                          <a:latin typeface="Arial Narrow" pitchFamily="34" charset="0"/>
                          <a:cs typeface="Arial" pitchFamily="34" charset="0"/>
                        </a:rPr>
                        <a:t>  This assessment is to be made by the attending surgeon/physician based on her/his clinical judgment and </a:t>
                      </a:r>
                      <a:r>
                        <a:rPr lang="en-CA" sz="1000" kern="1400" dirty="0" err="1" smtClean="0">
                          <a:solidFill>
                            <a:schemeClr val="tx1"/>
                          </a:solidFill>
                          <a:latin typeface="Arial Narrow" pitchFamily="34" charset="0"/>
                          <a:cs typeface="Arial" pitchFamily="34" charset="0"/>
                        </a:rPr>
                        <a:t>confrimed</a:t>
                      </a:r>
                      <a:r>
                        <a:rPr lang="en-CA" sz="1000" kern="1400" dirty="0" smtClean="0">
                          <a:solidFill>
                            <a:schemeClr val="tx1"/>
                          </a:solidFill>
                          <a:latin typeface="Arial Narrow" pitchFamily="34" charset="0"/>
                          <a:cs typeface="Arial" pitchFamily="34" charset="0"/>
                        </a:rPr>
                        <a:t> by the SI/sub-I. (Refer to Appendix 1). </a:t>
                      </a:r>
                    </a:p>
                    <a:p>
                      <a:pPr marL="88900" marR="0" indent="0" algn="l" rtl="0">
                        <a:spcBef>
                          <a:spcPts val="0"/>
                        </a:spcBef>
                        <a:spcAft>
                          <a:spcPts val="0"/>
                        </a:spcAft>
                      </a:pPr>
                      <a:r>
                        <a:rPr lang="en-CA" sz="1000" kern="1400" dirty="0" smtClean="0">
                          <a:solidFill>
                            <a:schemeClr val="tx1"/>
                          </a:solidFill>
                          <a:latin typeface="Arial Narrow" pitchFamily="34" charset="0"/>
                          <a:cs typeface="Arial" pitchFamily="34" charset="0"/>
                        </a:rPr>
                        <a:t> Record TBSA in the nearest whole number rounding up from 0.5 and down from 0.4; i.e. if 26.5% is reported, record as 27% and if 26.4% is reported, record as 26%.</a:t>
                      </a:r>
                      <a:endParaRPr lang="en-CA" sz="1000" kern="1400" dirty="0">
                        <a:solidFill>
                          <a:schemeClr val="tx1"/>
                        </a:solidFill>
                        <a:latin typeface="Arial Narrow"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054692">
                <a:tc>
                  <a:txBody>
                    <a:bodyPr/>
                    <a:lstStyle/>
                    <a:p>
                      <a:pPr marL="0" marR="0" indent="0" algn="l" rtl="0">
                        <a:spcBef>
                          <a:spcPts val="0"/>
                        </a:spcBef>
                        <a:spcAft>
                          <a:spcPts val="0"/>
                        </a:spcAft>
                      </a:pPr>
                      <a:r>
                        <a:rPr lang="en-CA" sz="1000" b="1" kern="1400" dirty="0" smtClean="0">
                          <a:solidFill>
                            <a:srgbClr val="000000"/>
                          </a:solidFill>
                          <a:latin typeface="Arial" pitchFamily="34" charset="0"/>
                          <a:cs typeface="Arial" pitchFamily="34" charset="0"/>
                        </a:rPr>
                        <a:t>Presence of</a:t>
                      </a:r>
                      <a:r>
                        <a:rPr lang="en-CA" sz="1000" b="1" kern="1400" baseline="0" dirty="0" smtClean="0">
                          <a:solidFill>
                            <a:srgbClr val="000000"/>
                          </a:solidFill>
                          <a:latin typeface="Arial" pitchFamily="34" charset="0"/>
                          <a:cs typeface="Arial" pitchFamily="34" charset="0"/>
                        </a:rPr>
                        <a:t> </a:t>
                      </a:r>
                      <a:r>
                        <a:rPr lang="en-CA" sz="1000" b="1" kern="1400" dirty="0" smtClean="0">
                          <a:solidFill>
                            <a:srgbClr val="000000"/>
                          </a:solidFill>
                          <a:latin typeface="Arial" pitchFamily="34" charset="0"/>
                          <a:cs typeface="Arial" pitchFamily="34" charset="0"/>
                        </a:rPr>
                        <a:t>Inhalation Injury </a:t>
                      </a:r>
                      <a:endParaRPr lang="en-CA" sz="1000" kern="1400" dirty="0" smtClean="0">
                        <a:solidFill>
                          <a:srgbClr val="000000"/>
                        </a:solidFill>
                        <a:latin typeface="Arial" pitchFamily="34" charset="0"/>
                        <a:cs typeface="Arial" pitchFamily="34" charset="0"/>
                      </a:endParaRPr>
                    </a:p>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CA" sz="1000" kern="1400" dirty="0" smtClean="0">
                          <a:solidFill>
                            <a:schemeClr val="tx1"/>
                          </a:solidFill>
                          <a:latin typeface="Arial Narrow" pitchFamily="34" charset="0"/>
                          <a:cs typeface="Arial" pitchFamily="34" charset="0"/>
                        </a:rPr>
                        <a:t>Indicate if the patient has an inhalation injury by selecting 'Yes' or 'No' </a:t>
                      </a:r>
                      <a:r>
                        <a:rPr lang="en-CA" sz="1000" kern="1400" baseline="0" dirty="0" smtClean="0">
                          <a:solidFill>
                            <a:schemeClr val="tx1"/>
                          </a:solidFill>
                          <a:latin typeface="Arial Narrow" pitchFamily="34" charset="0"/>
                          <a:cs typeface="Arial" pitchFamily="34" charset="0"/>
                        </a:rPr>
                        <a:t> </a:t>
                      </a:r>
                      <a:r>
                        <a:rPr lang="en-CA" sz="1000" kern="1400" dirty="0" smtClean="0">
                          <a:solidFill>
                            <a:schemeClr val="tx1"/>
                          </a:solidFill>
                          <a:latin typeface="Arial Narrow" pitchFamily="34" charset="0"/>
                          <a:cs typeface="Arial" pitchFamily="34" charset="0"/>
                        </a:rPr>
                        <a:t>Smoke inhalation injury is defined as: restricted to injury below the glottis caused by products of combustion.  Diagnosis of inhalation injury requires both of the following:</a:t>
                      </a:r>
                    </a:p>
                    <a:p>
                      <a:pPr marL="546100" marR="0" lvl="1" indent="269875" algn="l" rtl="0">
                        <a:spcBef>
                          <a:spcPts val="0"/>
                        </a:spcBef>
                        <a:spcAft>
                          <a:spcPts val="0"/>
                        </a:spcAft>
                      </a:pPr>
                      <a:r>
                        <a:rPr lang="en-CA" sz="1000" kern="1400" dirty="0" smtClean="0">
                          <a:solidFill>
                            <a:schemeClr val="tx1"/>
                          </a:solidFill>
                          <a:latin typeface="Arial Narrow" pitchFamily="34" charset="0"/>
                          <a:cs typeface="Arial" pitchFamily="34" charset="0"/>
                        </a:rPr>
                        <a:t>1) history of exposure to products of combustion</a:t>
                      </a:r>
                    </a:p>
                    <a:p>
                      <a:pPr marL="546100" marR="0" lvl="1" indent="269875" algn="l" rtl="0">
                        <a:spcBef>
                          <a:spcPts val="0"/>
                        </a:spcBef>
                        <a:spcAft>
                          <a:spcPts val="0"/>
                        </a:spcAft>
                      </a:pPr>
                      <a:r>
                        <a:rPr lang="en-CA" sz="1000" kern="1400" dirty="0" smtClean="0">
                          <a:solidFill>
                            <a:schemeClr val="tx1"/>
                          </a:solidFill>
                          <a:latin typeface="Arial Narrow" pitchFamily="34" charset="0"/>
                          <a:cs typeface="Arial" pitchFamily="34" charset="0"/>
                        </a:rPr>
                        <a:t>2) </a:t>
                      </a:r>
                      <a:r>
                        <a:rPr lang="en-CA" sz="1000" kern="1400" dirty="0" err="1" smtClean="0">
                          <a:solidFill>
                            <a:schemeClr val="tx1"/>
                          </a:solidFill>
                          <a:latin typeface="Arial Narrow" pitchFamily="34" charset="0"/>
                          <a:cs typeface="Arial" pitchFamily="34" charset="0"/>
                        </a:rPr>
                        <a:t>bronchoscopy</a:t>
                      </a:r>
                      <a:r>
                        <a:rPr lang="en-CA" sz="1000" kern="1400" dirty="0" smtClean="0">
                          <a:solidFill>
                            <a:schemeClr val="tx1"/>
                          </a:solidFill>
                          <a:latin typeface="Arial Narrow" pitchFamily="34" charset="0"/>
                          <a:cs typeface="Arial" pitchFamily="34" charset="0"/>
                        </a:rPr>
                        <a:t> revealing one of the following below the glottis</a:t>
                      </a:r>
                    </a:p>
                    <a:p>
                      <a:pPr marL="1539875" marR="0" lvl="2" indent="-84138" algn="l" rtl="0">
                        <a:spcBef>
                          <a:spcPts val="0"/>
                        </a:spcBef>
                        <a:spcAft>
                          <a:spcPts val="0"/>
                        </a:spcAft>
                        <a:buFont typeface="Arial" pitchFamily="34" charset="0"/>
                        <a:buChar char="•"/>
                      </a:pPr>
                      <a:r>
                        <a:rPr lang="en-CA" sz="1000" kern="1400" dirty="0" smtClean="0">
                          <a:solidFill>
                            <a:schemeClr val="tx1"/>
                          </a:solidFill>
                          <a:latin typeface="Arial Narrow" pitchFamily="34" charset="0"/>
                          <a:cs typeface="Arial" pitchFamily="34" charset="0"/>
                        </a:rPr>
                        <a:t>Evidence of carbonaceous material</a:t>
                      </a:r>
                    </a:p>
                    <a:p>
                      <a:pPr marL="1539875" marR="0" lvl="2" indent="-84138" algn="l" rtl="0">
                        <a:spcBef>
                          <a:spcPts val="0"/>
                        </a:spcBef>
                        <a:spcAft>
                          <a:spcPts val="0"/>
                        </a:spcAft>
                        <a:buFont typeface="Arial" pitchFamily="34" charset="0"/>
                        <a:buChar char="•"/>
                      </a:pPr>
                      <a:r>
                        <a:rPr lang="en-CA" sz="1000" kern="1400" dirty="0" smtClean="0">
                          <a:solidFill>
                            <a:schemeClr val="tx1"/>
                          </a:solidFill>
                          <a:latin typeface="Arial Narrow" pitchFamily="34" charset="0"/>
                          <a:cs typeface="Arial" pitchFamily="34" charset="0"/>
                        </a:rPr>
                        <a:t>Signs of </a:t>
                      </a:r>
                      <a:r>
                        <a:rPr lang="en-CA" sz="1000" kern="1400" dirty="0" err="1" smtClean="0">
                          <a:solidFill>
                            <a:schemeClr val="tx1"/>
                          </a:solidFill>
                          <a:latin typeface="Arial Narrow" pitchFamily="34" charset="0"/>
                          <a:cs typeface="Arial" pitchFamily="34" charset="0"/>
                        </a:rPr>
                        <a:t>edema</a:t>
                      </a:r>
                      <a:r>
                        <a:rPr lang="en-CA" sz="1000" kern="1400" dirty="0" smtClean="0">
                          <a:solidFill>
                            <a:schemeClr val="tx1"/>
                          </a:solidFill>
                          <a:latin typeface="Arial Narrow" pitchFamily="34" charset="0"/>
                          <a:cs typeface="Arial" pitchFamily="34" charset="0"/>
                        </a:rPr>
                        <a:t> or ulceration</a:t>
                      </a:r>
                      <a:endParaRPr lang="en-CA" sz="1000" kern="1400" dirty="0">
                        <a:solidFill>
                          <a:schemeClr val="tx1"/>
                        </a:solidFill>
                        <a:latin typeface="Arial Narrow"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32012">
                <a:tc>
                  <a:txBody>
                    <a:bodyPr/>
                    <a:lstStyle/>
                    <a:p>
                      <a:pPr marR="0" indent="0" algn="l" rtl="0">
                        <a:spcBef>
                          <a:spcPts val="0"/>
                        </a:spcBef>
                        <a:spcAft>
                          <a:spcPts val="0"/>
                        </a:spcAft>
                      </a:pPr>
                      <a:r>
                        <a:rPr lang="en-US" sz="1000" b="1" kern="1400" dirty="0" smtClean="0">
                          <a:solidFill>
                            <a:schemeClr val="tx1"/>
                          </a:solidFill>
                          <a:latin typeface="Arial" pitchFamily="34" charset="0"/>
                          <a:cs typeface="Arial" pitchFamily="34" charset="0"/>
                        </a:rPr>
                        <a:t>Vitamin C</a:t>
                      </a:r>
                      <a:endParaRPr lang="en-US" sz="1000" b="1" kern="1400" dirty="0">
                        <a:solidFill>
                          <a:schemeClr val="tx1"/>
                        </a:solidFill>
                        <a:latin typeface="Arial"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0" algn="l" rtl="0">
                        <a:spcBef>
                          <a:spcPts val="0"/>
                        </a:spcBef>
                        <a:spcAft>
                          <a:spcPts val="0"/>
                        </a:spcAft>
                      </a:pPr>
                      <a:r>
                        <a:rPr lang="en-US" sz="1000" kern="1400" dirty="0" smtClean="0">
                          <a:solidFill>
                            <a:schemeClr val="tx1"/>
                          </a:solidFill>
                          <a:latin typeface="Arial Narrow" pitchFamily="34" charset="0"/>
                          <a:cs typeface="Arial" pitchFamily="34" charset="0"/>
                        </a:rPr>
                        <a:t>Did the patient</a:t>
                      </a:r>
                      <a:r>
                        <a:rPr lang="en-US" sz="1000" kern="1400" baseline="0" dirty="0" smtClean="0">
                          <a:solidFill>
                            <a:schemeClr val="tx1"/>
                          </a:solidFill>
                          <a:latin typeface="Arial Narrow" pitchFamily="34" charset="0"/>
                          <a:cs typeface="Arial" pitchFamily="34" charset="0"/>
                        </a:rPr>
                        <a:t> receive high dose Vitamin C as part of her/his resuscitation protocol (approximated as 66mg/kg/</a:t>
                      </a:r>
                      <a:r>
                        <a:rPr lang="en-US" sz="1000" kern="1400" baseline="0" dirty="0" err="1" smtClean="0">
                          <a:solidFill>
                            <a:schemeClr val="tx1"/>
                          </a:solidFill>
                          <a:latin typeface="Arial Narrow" pitchFamily="34" charset="0"/>
                          <a:cs typeface="Arial" pitchFamily="34" charset="0"/>
                        </a:rPr>
                        <a:t>hr</a:t>
                      </a:r>
                      <a:r>
                        <a:rPr lang="en-US" sz="1000" kern="1400" baseline="0" dirty="0" smtClean="0">
                          <a:solidFill>
                            <a:schemeClr val="tx1"/>
                          </a:solidFill>
                          <a:latin typeface="Arial Narrow" pitchFamily="34" charset="0"/>
                          <a:cs typeface="Arial" pitchFamily="34" charset="0"/>
                        </a:rPr>
                        <a:t>)? Y/N</a:t>
                      </a:r>
                      <a:endParaRPr lang="en-CA" sz="1000" kern="1400" dirty="0">
                        <a:solidFill>
                          <a:schemeClr val="tx1"/>
                        </a:solidFill>
                        <a:latin typeface="Arial Narrow" pitchFamily="34" charset="0"/>
                        <a:cs typeface="Arial" pitchFamily="34" charset="0"/>
                      </a:endParaRPr>
                    </a:p>
                  </a:txBody>
                  <a:tcPr marL="27574" marR="27574" marT="27575" marB="275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29706" name="Text Box 10"/>
          <p:cNvSpPr txBox="1">
            <a:spLocks noChangeArrowheads="1"/>
          </p:cNvSpPr>
          <p:nvPr/>
        </p:nvSpPr>
        <p:spPr bwMode="auto">
          <a:xfrm>
            <a:off x="142852" y="467544"/>
            <a:ext cx="6858000" cy="28575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Baseline Instructions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Rectangle 95"/>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graphicFrame>
        <p:nvGraphicFramePr>
          <p:cNvPr id="11" name="Table 10"/>
          <p:cNvGraphicFramePr>
            <a:graphicFrameLocks noGrp="1"/>
          </p:cNvGraphicFramePr>
          <p:nvPr>
            <p:extLst>
              <p:ext uri="{D42A27DB-BD31-4B8C-83A1-F6EECF244321}">
                <p14:modId xmlns:p14="http://schemas.microsoft.com/office/powerpoint/2010/main" val="1297016453"/>
              </p:ext>
            </p:extLst>
          </p:nvPr>
        </p:nvGraphicFramePr>
        <p:xfrm>
          <a:off x="1279510" y="1907704"/>
          <a:ext cx="5286412" cy="319200"/>
        </p:xfrm>
        <a:graphic>
          <a:graphicData uri="http://schemas.openxmlformats.org/drawingml/2006/table">
            <a:tbl>
              <a:tblPr firstRow="1" bandRow="1">
                <a:tableStyleId>{5940675A-B579-460E-94D1-54222C63F5DA}</a:tableStyleId>
              </a:tblPr>
              <a:tblGrid>
                <a:gridCol w="1928826"/>
                <a:gridCol w="1714512"/>
                <a:gridCol w="1643074"/>
              </a:tblGrid>
              <a:tr h="0">
                <a:tc>
                  <a:txBody>
                    <a:bodyPr/>
                    <a:lstStyle/>
                    <a:p>
                      <a:pPr marL="85725" marR="0" indent="-85725" algn="l" defTabSz="914400" rtl="0" eaLnBrk="1" fontAlgn="auto" latinLnBrk="0" hangingPunct="1">
                        <a:lnSpc>
                          <a:spcPct val="100000"/>
                        </a:lnSpc>
                        <a:spcBef>
                          <a:spcPts val="0"/>
                        </a:spcBef>
                        <a:spcAft>
                          <a:spcPts val="0"/>
                        </a:spcAft>
                        <a:buClrTx/>
                        <a:buSzTx/>
                        <a:buFont typeface="Arial" pitchFamily="34" charset="0"/>
                        <a:buChar char="•"/>
                        <a:tabLst/>
                        <a:defRPr/>
                      </a:pPr>
                      <a:r>
                        <a:rPr lang="en-CA" sz="1000" kern="1400" dirty="0" smtClean="0">
                          <a:solidFill>
                            <a:srgbClr val="000000"/>
                          </a:solidFill>
                          <a:latin typeface="Arial Narrow" pitchFamily="34" charset="0"/>
                          <a:cs typeface="Arial" pitchFamily="34" charset="0"/>
                        </a:rPr>
                        <a:t>Asian or Pacific Islander</a:t>
                      </a:r>
                    </a:p>
                  </a:txBody>
                  <a:tcPr marT="3600" marB="360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180975" marR="0" indent="-952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000" kern="1400" dirty="0" smtClean="0">
                          <a:solidFill>
                            <a:srgbClr val="000000"/>
                          </a:solidFill>
                          <a:latin typeface="Arial Narrow" pitchFamily="34" charset="0"/>
                          <a:cs typeface="Arial" pitchFamily="34" charset="0"/>
                        </a:rPr>
                        <a:t>East</a:t>
                      </a:r>
                      <a:r>
                        <a:rPr lang="en-US" sz="1000" kern="1400" baseline="0" dirty="0" smtClean="0">
                          <a:solidFill>
                            <a:srgbClr val="000000"/>
                          </a:solidFill>
                          <a:latin typeface="Arial Narrow" pitchFamily="34" charset="0"/>
                          <a:cs typeface="Arial" pitchFamily="34" charset="0"/>
                        </a:rPr>
                        <a:t> Indian</a:t>
                      </a:r>
                      <a:endParaRPr lang="en-CA" sz="1000" kern="1400" dirty="0" smtClean="0">
                        <a:solidFill>
                          <a:srgbClr val="000000"/>
                        </a:solidFill>
                        <a:latin typeface="Arial Narrow" pitchFamily="34" charset="0"/>
                        <a:cs typeface="Arial" pitchFamily="34" charset="0"/>
                      </a:endParaRPr>
                    </a:p>
                  </a:txBody>
                  <a:tcPr marT="3600" marB="360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266700" marR="0" indent="-85725" algn="l" rtl="0">
                        <a:spcBef>
                          <a:spcPts val="0"/>
                        </a:spcBef>
                        <a:spcAft>
                          <a:spcPts val="0"/>
                        </a:spcAft>
                        <a:buFont typeface="Arial" pitchFamily="34" charset="0"/>
                        <a:buChar char="•"/>
                      </a:pPr>
                      <a:r>
                        <a:rPr lang="en-CA" sz="1000" kern="1400" dirty="0" smtClean="0">
                          <a:solidFill>
                            <a:srgbClr val="000000"/>
                          </a:solidFill>
                          <a:latin typeface="Arial Narrow" pitchFamily="34" charset="0"/>
                          <a:cs typeface="Arial" pitchFamily="34" charset="0"/>
                        </a:rPr>
                        <a:t>White or Caucasian</a:t>
                      </a:r>
                    </a:p>
                  </a:txBody>
                  <a:tcPr marT="3600" marB="3600">
                    <a:lnL w="12700" cmpd="sng">
                      <a:noFill/>
                    </a:lnL>
                    <a:lnR w="12700" cmpd="sng">
                      <a:noFill/>
                    </a:lnR>
                    <a:lnT w="12700" cmpd="sng">
                      <a:noFill/>
                    </a:lnT>
                    <a:lnB w="12700" cmpd="sng">
                      <a:noFill/>
                    </a:lnB>
                    <a:lnTlToBr w="12700" cmpd="sng">
                      <a:noFill/>
                      <a:prstDash val="solid"/>
                    </a:lnTlToBr>
                    <a:lnBlToTr w="12700" cmpd="sng">
                      <a:noFill/>
                      <a:prstDash val="solid"/>
                    </a:lnBlToTr>
                  </a:tcPr>
                </a:tc>
              </a:tr>
              <a:tr h="0">
                <a:tc>
                  <a:txBody>
                    <a:bodyPr/>
                    <a:lstStyle/>
                    <a:p>
                      <a:pPr marL="85725" marR="0" indent="-85725" algn="l" rtl="0">
                        <a:spcBef>
                          <a:spcPts val="0"/>
                        </a:spcBef>
                        <a:spcAft>
                          <a:spcPts val="0"/>
                        </a:spcAft>
                        <a:buFont typeface="Arial" pitchFamily="34" charset="0"/>
                        <a:buChar char="•"/>
                      </a:pPr>
                      <a:r>
                        <a:rPr lang="en-CA" sz="1000" kern="1400" dirty="0" smtClean="0">
                          <a:solidFill>
                            <a:srgbClr val="000000"/>
                          </a:solidFill>
                          <a:latin typeface="Arial Narrow" pitchFamily="34" charset="0"/>
                          <a:cs typeface="Arial" pitchFamily="34" charset="0"/>
                        </a:rPr>
                        <a:t>Black or African American</a:t>
                      </a:r>
                    </a:p>
                  </a:txBody>
                  <a:tcPr marT="3600" marB="360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180975" marR="0" indent="-952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000" kern="1400" dirty="0" smtClean="0">
                          <a:solidFill>
                            <a:srgbClr val="000000"/>
                          </a:solidFill>
                          <a:latin typeface="Arial Narrow" pitchFamily="34" charset="0"/>
                          <a:cs typeface="Arial" pitchFamily="34" charset="0"/>
                        </a:rPr>
                        <a:t>Hispanic</a:t>
                      </a:r>
                      <a:endParaRPr lang="en-CA" sz="1000" kern="1400" dirty="0" smtClean="0">
                        <a:solidFill>
                          <a:srgbClr val="000000"/>
                        </a:solidFill>
                        <a:latin typeface="Arial Narrow" pitchFamily="34" charset="0"/>
                        <a:cs typeface="Arial" pitchFamily="34" charset="0"/>
                      </a:endParaRPr>
                    </a:p>
                  </a:txBody>
                  <a:tcPr marT="3600" marB="360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266700" marR="0" indent="-85725" algn="l" rtl="0">
                        <a:spcBef>
                          <a:spcPts val="0"/>
                        </a:spcBef>
                        <a:spcAft>
                          <a:spcPts val="0"/>
                        </a:spcAft>
                        <a:buFont typeface="Arial" pitchFamily="34" charset="0"/>
                        <a:buChar char="•"/>
                      </a:pPr>
                      <a:r>
                        <a:rPr lang="en-CA" sz="1000" kern="1400" dirty="0" smtClean="0">
                          <a:solidFill>
                            <a:srgbClr val="000000"/>
                          </a:solidFill>
                          <a:latin typeface="Arial Narrow" pitchFamily="34" charset="0"/>
                          <a:cs typeface="Arial" pitchFamily="34" charset="0"/>
                        </a:rPr>
                        <a:t>Other (please specify)</a:t>
                      </a:r>
                      <a:endParaRPr lang="en-CA" sz="1000" kern="1400" dirty="0">
                        <a:solidFill>
                          <a:srgbClr val="000000"/>
                        </a:solidFill>
                        <a:latin typeface="Arial Narrow" pitchFamily="34" charset="0"/>
                        <a:cs typeface="Arial" pitchFamily="34" charset="0"/>
                      </a:endParaRPr>
                    </a:p>
                  </a:txBody>
                  <a:tcPr marT="3600" marB="3600">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sp>
        <p:nvSpPr>
          <p:cNvPr id="13"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4" name="Straight Connector 13"/>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4572008" y="6053971"/>
            <a:ext cx="1785950" cy="246221"/>
          </a:xfrm>
          <a:prstGeom prst="rect">
            <a:avLst/>
          </a:prstGeom>
          <a:noFill/>
          <a:ln>
            <a:solidFill>
              <a:schemeClr val="tx1"/>
            </a:solidFill>
          </a:ln>
        </p:spPr>
        <p:txBody>
          <a:bodyPr wrap="square" rtlCol="0">
            <a:spAutoFit/>
          </a:bodyPr>
          <a:lstStyle/>
          <a:p>
            <a:r>
              <a:rPr lang="en-US" sz="1000" b="1" dirty="0" smtClean="0">
                <a:latin typeface="Arial Narrow" panose="020B0606020202030204" pitchFamily="34" charset="0"/>
              </a:rPr>
              <a:t>Do NOT Include</a:t>
            </a:r>
            <a:endParaRPr lang="en-CA" sz="1000" b="1" dirty="0">
              <a:latin typeface="Arial Narrow" panose="020B0606020202030204" pitchFamily="34" charset="0"/>
            </a:endParaRPr>
          </a:p>
        </p:txBody>
      </p:sp>
      <p:sp>
        <p:nvSpPr>
          <p:cNvPr id="4" name="TextBox 3"/>
          <p:cNvSpPr txBox="1"/>
          <p:nvPr/>
        </p:nvSpPr>
        <p:spPr>
          <a:xfrm>
            <a:off x="4572008" y="6312386"/>
            <a:ext cx="1785950" cy="707886"/>
          </a:xfrm>
          <a:prstGeom prst="rect">
            <a:avLst/>
          </a:prstGeom>
          <a:noFill/>
          <a:ln>
            <a:solidFill>
              <a:schemeClr val="tx1"/>
            </a:solidFill>
          </a:ln>
        </p:spPr>
        <p:txBody>
          <a:bodyPr wrap="square" rtlCol="0">
            <a:spAutoFit/>
          </a:bodyPr>
          <a:lstStyle/>
          <a:p>
            <a:r>
              <a:rPr lang="en-US" sz="1000" dirty="0" smtClean="0">
                <a:latin typeface="Arial Narrow" panose="020B0606020202030204" pitchFamily="34" charset="0"/>
              </a:rPr>
              <a:t>Electrical Burns</a:t>
            </a:r>
          </a:p>
          <a:p>
            <a:r>
              <a:rPr lang="en-US" sz="1000" dirty="0" smtClean="0">
                <a:latin typeface="Arial Narrow" panose="020B0606020202030204" pitchFamily="34" charset="0"/>
              </a:rPr>
              <a:t>Frost Bite</a:t>
            </a:r>
          </a:p>
          <a:p>
            <a:r>
              <a:rPr lang="en-US" sz="1000" dirty="0" smtClean="0">
                <a:latin typeface="Arial Narrow" panose="020B0606020202030204" pitchFamily="34" charset="0"/>
              </a:rPr>
              <a:t>Steven-Johnson Syndrome (SJS)</a:t>
            </a:r>
          </a:p>
          <a:p>
            <a:r>
              <a:rPr lang="en-US" sz="1000" dirty="0" smtClean="0">
                <a:latin typeface="Arial Narrow" panose="020B0606020202030204" pitchFamily="34" charset="0"/>
              </a:rPr>
              <a:t>Toxic Epidermal </a:t>
            </a:r>
            <a:r>
              <a:rPr lang="en-US" sz="1000" dirty="0" err="1" smtClean="0">
                <a:latin typeface="Arial Narrow" panose="020B0606020202030204" pitchFamily="34" charset="0"/>
              </a:rPr>
              <a:t>Necrolysis</a:t>
            </a:r>
            <a:r>
              <a:rPr lang="en-US" sz="1000" dirty="0" smtClean="0">
                <a:latin typeface="Arial Narrow" panose="020B0606020202030204" pitchFamily="34" charset="0"/>
              </a:rPr>
              <a:t> (TEN)</a:t>
            </a:r>
            <a:endParaRPr lang="en-CA" sz="1000" dirty="0">
              <a:latin typeface="Arial Narrow" panose="020B0606020202030204" pitchFamily="34" charset="0"/>
            </a:endParaRPr>
          </a:p>
        </p:txBody>
      </p:sp>
      <p:sp>
        <p:nvSpPr>
          <p:cNvPr id="12" name="Slide Number Placeholder 11"/>
          <p:cNvSpPr>
            <a:spLocks noGrp="1"/>
          </p:cNvSpPr>
          <p:nvPr>
            <p:ph type="sldNum" sz="quarter" idx="12"/>
          </p:nvPr>
        </p:nvSpPr>
        <p:spPr/>
        <p:txBody>
          <a:bodyPr/>
          <a:lstStyle/>
          <a:p>
            <a:fld id="{FDE86200-F1F7-4FF7-847E-D71C11135875}" type="slidenum">
              <a:rPr lang="en-CA" smtClean="0"/>
              <a:pPr/>
              <a:t>12</a:t>
            </a:fld>
            <a:endParaRPr lang="en-CA"/>
          </a:p>
        </p:txBody>
      </p:sp>
      <p:sp>
        <p:nvSpPr>
          <p:cNvPr id="2" name="TextBox 1"/>
          <p:cNvSpPr txBox="1"/>
          <p:nvPr/>
        </p:nvSpPr>
        <p:spPr>
          <a:xfrm>
            <a:off x="5085184" y="1691680"/>
            <a:ext cx="716729" cy="246221"/>
          </a:xfrm>
          <a:prstGeom prst="rect">
            <a:avLst/>
          </a:prstGeom>
          <a:noFill/>
        </p:spPr>
        <p:txBody>
          <a:bodyPr wrap="square" rtlCol="0">
            <a:spAutoFit/>
          </a:bodyPr>
          <a:lstStyle/>
          <a:p>
            <a:pPr indent="86400">
              <a:buFont typeface="Arial" panose="020B0604020202020204" pitchFamily="34" charset="0"/>
              <a:buChar char="•"/>
            </a:pPr>
            <a:r>
              <a:rPr lang="en-US" sz="1000" dirty="0" smtClean="0">
                <a:latin typeface="Arial Narrow" panose="020B0606020202030204" pitchFamily="34" charset="0"/>
              </a:rPr>
              <a:t>Native</a:t>
            </a:r>
            <a:endParaRPr lang="en-CA" sz="1000" dirty="0">
              <a:latin typeface="Arial Narrow" panose="020B0606020202030204" pitchFamily="34" charset="0"/>
            </a:endParaRPr>
          </a:p>
        </p:txBody>
      </p:sp>
      <p:pic>
        <p:nvPicPr>
          <p:cNvPr id="11266"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6483" y="35496"/>
            <a:ext cx="988261" cy="42976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5"/>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graphicFrame>
        <p:nvGraphicFramePr>
          <p:cNvPr id="65" name="Table 64"/>
          <p:cNvGraphicFramePr>
            <a:graphicFrameLocks noGrp="1"/>
          </p:cNvGraphicFramePr>
          <p:nvPr>
            <p:extLst>
              <p:ext uri="{D42A27DB-BD31-4B8C-83A1-F6EECF244321}">
                <p14:modId xmlns:p14="http://schemas.microsoft.com/office/powerpoint/2010/main" val="1422042315"/>
              </p:ext>
            </p:extLst>
          </p:nvPr>
        </p:nvGraphicFramePr>
        <p:xfrm>
          <a:off x="285728" y="1002914"/>
          <a:ext cx="6357984" cy="7448188"/>
        </p:xfrm>
        <a:graphic>
          <a:graphicData uri="http://schemas.openxmlformats.org/drawingml/2006/table">
            <a:tbl>
              <a:tblPr/>
              <a:tblGrid>
                <a:gridCol w="2630890"/>
                <a:gridCol w="1973168"/>
                <a:gridCol w="1753926"/>
              </a:tblGrid>
              <a:tr h="175431">
                <a:tc>
                  <a:txBody>
                    <a:bodyPr/>
                    <a:lstStyle/>
                    <a:p>
                      <a:pPr marL="0" marR="0" indent="92075" algn="l" rtl="0">
                        <a:lnSpc>
                          <a:spcPct val="100000"/>
                        </a:lnSpc>
                        <a:spcBef>
                          <a:spcPts val="0"/>
                        </a:spcBef>
                        <a:spcAft>
                          <a:spcPts val="0"/>
                        </a:spcAft>
                      </a:pPr>
                      <a:r>
                        <a:rPr lang="en-US" sz="1000" b="0" kern="1400" dirty="0" smtClean="0">
                          <a:solidFill>
                            <a:srgbClr val="000000"/>
                          </a:solidFill>
                          <a:latin typeface="Arial"/>
                        </a:rPr>
                        <a:t>Age (years)</a:t>
                      </a:r>
                      <a:endParaRPr lang="en-US" sz="1000" b="0" kern="1400" dirty="0">
                        <a:solidFill>
                          <a:srgbClr val="000000"/>
                        </a:solidFill>
                        <a:latin typeface="Arial"/>
                      </a:endParaRPr>
                    </a:p>
                  </a:txBody>
                  <a:tcPr marL="18288" marR="18288" marT="18288" marB="18288">
                    <a:lnL w="9525"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lnSpc>
                          <a:spcPct val="100000"/>
                        </a:lnSpc>
                        <a:spcBef>
                          <a:spcPts val="0"/>
                        </a:spcBef>
                        <a:spcAft>
                          <a:spcPts val="0"/>
                        </a:spcAft>
                      </a:pPr>
                      <a:endParaRPr lang="en-US" sz="1000" kern="1400" dirty="0" smtClean="0">
                        <a:solidFill>
                          <a:srgbClr val="000000"/>
                        </a:solidFill>
                        <a:latin typeface="Arial" pitchFamily="34" charset="0"/>
                        <a:cs typeface="Arial" pitchFamily="34" charset="0"/>
                      </a:endParaRPr>
                    </a:p>
                    <a:p>
                      <a:pPr marR="0" lvl="2"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years</a:t>
                      </a:r>
                      <a:endParaRPr lang="en-US" sz="1000" kern="1400" dirty="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CA" dirty="0"/>
                    </a:p>
                  </a:txBody>
                  <a:tcPr marL="18288" marR="18288" marT="18288" marB="18288">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5755">
                <a:tc>
                  <a:txBody>
                    <a:bodyPr/>
                    <a:lstStyle/>
                    <a:p>
                      <a:pPr marL="0" marR="0" indent="92075" algn="l" rtl="0">
                        <a:lnSpc>
                          <a:spcPct val="100000"/>
                        </a:lnSpc>
                        <a:spcBef>
                          <a:spcPts val="0"/>
                        </a:spcBef>
                        <a:spcAft>
                          <a:spcPts val="0"/>
                        </a:spcAft>
                      </a:pPr>
                      <a:r>
                        <a:rPr lang="en-US" sz="1000" kern="1400" dirty="0" smtClean="0">
                          <a:solidFill>
                            <a:srgbClr val="000000"/>
                          </a:solidFill>
                          <a:latin typeface="Arial"/>
                        </a:rPr>
                        <a:t>Sex</a:t>
                      </a:r>
                      <a:endParaRPr lang="en-US" sz="1000" kern="1400" dirty="0">
                        <a:solidFill>
                          <a:srgbClr val="000000"/>
                        </a:solidFill>
                      </a:endParaRPr>
                    </a:p>
                  </a:txBody>
                  <a:tcPr marL="18288" marR="18288" marT="18288" marB="18288">
                    <a:lnL w="9525"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kern="1200" cap="none" baseline="0" dirty="0" smtClean="0">
                          <a:solidFill>
                            <a:schemeClr val="tx1"/>
                          </a:solidFill>
                          <a:latin typeface="Arial" pitchFamily="34" charset="0"/>
                          <a:ea typeface="MS Mincho"/>
                          <a:cs typeface="Arial" pitchFamily="34" charset="0"/>
                        </a:rPr>
                        <a:t>Female</a:t>
                      </a:r>
                      <a:r>
                        <a:rPr lang="en-CA" sz="1000" cap="none" baseline="0" dirty="0" smtClean="0">
                          <a:latin typeface="Arial" pitchFamily="34" charset="0"/>
                          <a:ea typeface="MS Mincho"/>
                          <a:cs typeface="Arial" pitchFamily="34" charset="0"/>
                        </a:rPr>
                        <a:t>  </a:t>
                      </a: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kern="1200" cap="none" baseline="0" dirty="0" smtClean="0">
                          <a:solidFill>
                            <a:schemeClr val="tx1"/>
                          </a:solidFill>
                          <a:latin typeface="Arial" pitchFamily="34" charset="0"/>
                          <a:ea typeface="MS Mincho"/>
                          <a:cs typeface="Arial" pitchFamily="34" charset="0"/>
                        </a:rPr>
                        <a:t>Male</a:t>
                      </a:r>
                      <a:endParaRPr lang="en-US" sz="1000" kern="1400" dirty="0">
                        <a:solidFill>
                          <a:srgbClr val="000000"/>
                        </a:solidFill>
                      </a:endParaRPr>
                    </a:p>
                  </a:txBody>
                  <a:tcPr marL="18288" marR="18288" marT="18288" marB="18288">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CA"/>
                    </a:p>
                  </a:txBody>
                  <a:tcPr marL="18288" marR="18288" marT="18288" marB="18288">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684566">
                <a:tc>
                  <a:txBody>
                    <a:bodyPr/>
                    <a:lstStyle/>
                    <a:p>
                      <a:pPr marR="0" indent="0" algn="l" rtl="0">
                        <a:lnSpc>
                          <a:spcPct val="100000"/>
                        </a:lnSpc>
                        <a:spcBef>
                          <a:spcPts val="0"/>
                        </a:spcBef>
                        <a:spcAft>
                          <a:spcPts val="0"/>
                        </a:spcAft>
                      </a:pPr>
                      <a:r>
                        <a:rPr lang="en-US" sz="1000" kern="1400" dirty="0" smtClean="0">
                          <a:solidFill>
                            <a:srgbClr val="000000"/>
                          </a:solidFill>
                          <a:latin typeface="Arial"/>
                        </a:rPr>
                        <a:t>  Ethnic group</a:t>
                      </a:r>
                      <a:endParaRPr lang="en-US" sz="1000" kern="1400" dirty="0">
                        <a:solidFill>
                          <a:srgbClr val="000000"/>
                        </a:solidFill>
                      </a:endParaRPr>
                    </a:p>
                  </a:txBody>
                  <a:tcPr marL="18288" marR="18288" marT="18288" marB="18288">
                    <a:lnL w="9525"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kern="1200" cap="none" baseline="0" dirty="0" smtClean="0">
                          <a:solidFill>
                            <a:schemeClr val="tx1"/>
                          </a:solidFill>
                          <a:latin typeface="Arial" pitchFamily="34" charset="0"/>
                          <a:ea typeface="MS Mincho"/>
                          <a:cs typeface="Arial" pitchFamily="34" charset="0"/>
                        </a:rPr>
                        <a:t>Asian o</a:t>
                      </a:r>
                      <a:r>
                        <a:rPr lang="en-CA" sz="1000" kern="1400" cap="none" baseline="0" dirty="0" smtClean="0">
                          <a:solidFill>
                            <a:srgbClr val="000000"/>
                          </a:solidFill>
                          <a:latin typeface="Arial" pitchFamily="34" charset="0"/>
                          <a:ea typeface="MS Mincho"/>
                          <a:cs typeface="Arial" pitchFamily="34" charset="0"/>
                        </a:rPr>
                        <a:t>r Pacific Islander</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Black or African American</a:t>
                      </a:r>
                      <a:endParaRPr lang="en-US" sz="1000" kern="1400" dirty="0" smtClean="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East Indian</a:t>
                      </a:r>
                      <a:endParaRPr lang="en-CA" sz="1000" kern="1400" cap="none" baseline="0" dirty="0" smtClean="0">
                        <a:solidFill>
                          <a:srgbClr val="000000"/>
                        </a:solidFill>
                        <a:latin typeface="Arial" pitchFamily="34" charset="0"/>
                        <a:ea typeface="MS Mincho"/>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Hispanic</a:t>
                      </a:r>
                      <a:endParaRPr lang="en-US" sz="1000" kern="1400" dirty="0" smtClean="0">
                        <a:solidFill>
                          <a:srgbClr val="000000"/>
                        </a:solidFill>
                      </a:endParaRPr>
                    </a:p>
                  </a:txBody>
                  <a:tcPr marL="18288" marR="18288" marT="18288" marB="18288">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Native</a:t>
                      </a:r>
                      <a:endParaRPr lang="en-CA" sz="1000" kern="1400" cap="none" baseline="0" dirty="0" smtClean="0">
                        <a:solidFill>
                          <a:srgbClr val="000000"/>
                        </a:solidFill>
                        <a:latin typeface="Arial" pitchFamily="34" charset="0"/>
                        <a:ea typeface="MS Mincho"/>
                        <a:cs typeface="Arial" pitchFamily="34" charset="0"/>
                      </a:endParaRPr>
                    </a:p>
                    <a:p>
                      <a:pPr marL="3600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White or Caucasian</a:t>
                      </a:r>
                      <a:endParaRPr lang="en-CA" sz="1000" kern="1400" cap="none" baseline="0" dirty="0" smtClean="0">
                        <a:solidFill>
                          <a:srgbClr val="000000"/>
                        </a:solidFill>
                        <a:latin typeface="Arial" pitchFamily="34" charset="0"/>
                        <a:ea typeface="MS Mincho"/>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Other (Please specify):</a:t>
                      </a:r>
                    </a:p>
                    <a:p>
                      <a:pPr marL="0" marR="0" indent="0" algn="l" defTabSz="914400" rtl="0" eaLnBrk="1" fontAlgn="auto" latinLnBrk="0" hangingPunct="1">
                        <a:lnSpc>
                          <a:spcPct val="100000"/>
                        </a:lnSpc>
                        <a:spcBef>
                          <a:spcPts val="0"/>
                        </a:spcBef>
                        <a:spcAft>
                          <a:spcPts val="0"/>
                        </a:spcAft>
                        <a:buClrTx/>
                        <a:buSzTx/>
                        <a:buFontTx/>
                        <a:buNone/>
                        <a:tabLst/>
                        <a:defRPr/>
                      </a:pPr>
                      <a:endParaRPr lang="en-CA" sz="1000" kern="1400" cap="none" baseline="0" dirty="0" smtClean="0">
                        <a:solidFill>
                          <a:srgbClr val="000000"/>
                        </a:solidFill>
                        <a:latin typeface="Arial" pitchFamily="34" charset="0"/>
                        <a:ea typeface="MS Mincho"/>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a:solidFill>
                            <a:srgbClr val="000000"/>
                          </a:solidFill>
                        </a:rPr>
                        <a:t> </a:t>
                      </a:r>
                    </a:p>
                  </a:txBody>
                  <a:tcPr marL="18288" marR="18288" marT="18288" marB="18288">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91160">
                <a:tc>
                  <a:txBody>
                    <a:bodyPr/>
                    <a:lstStyle/>
                    <a:p>
                      <a:pPr marR="0" indent="0" algn="l" rtl="0">
                        <a:lnSpc>
                          <a:spcPct val="100000"/>
                        </a:lnSpc>
                        <a:spcBef>
                          <a:spcPts val="0"/>
                        </a:spcBef>
                        <a:spcAft>
                          <a:spcPts val="0"/>
                        </a:spcAft>
                      </a:pPr>
                      <a:r>
                        <a:rPr lang="en-US" sz="1000" kern="1400" dirty="0" smtClean="0">
                          <a:solidFill>
                            <a:srgbClr val="000000"/>
                          </a:solidFill>
                          <a:latin typeface="Arial"/>
                        </a:rPr>
                        <a:t>  APACHE II</a:t>
                      </a:r>
                      <a:endParaRPr lang="en-US" sz="1000" kern="1400" dirty="0">
                        <a:solidFill>
                          <a:srgbClr val="000000"/>
                        </a:solidFill>
                      </a:endParaRPr>
                    </a:p>
                  </a:txBody>
                  <a:tcPr marL="18288" marR="18288" marT="18288" marB="18288">
                    <a:lnL w="9525"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R="0" indent="0" algn="l" rtl="0">
                        <a:lnSpc>
                          <a:spcPct val="100000"/>
                        </a:lnSpc>
                        <a:spcBef>
                          <a:spcPts val="0"/>
                        </a:spcBef>
                        <a:spcAft>
                          <a:spcPts val="0"/>
                        </a:spcAft>
                      </a:pPr>
                      <a:endParaRPr lang="en-US" sz="1000" kern="1400" dirty="0" smtClean="0">
                        <a:solidFill>
                          <a:srgbClr val="000000"/>
                        </a:solidFill>
                      </a:endParaRPr>
                    </a:p>
                    <a:p>
                      <a:pPr marR="0" lvl="2" indent="0" algn="l" rtl="0">
                        <a:lnSpc>
                          <a:spcPct val="100000"/>
                        </a:lnSpc>
                        <a:spcBef>
                          <a:spcPts val="0"/>
                        </a:spcBef>
                        <a:spcAft>
                          <a:spcPts val="0"/>
                        </a:spcAft>
                      </a:pPr>
                      <a:r>
                        <a:rPr lang="en-US" sz="1000" kern="1400" dirty="0">
                          <a:solidFill>
                            <a:srgbClr val="000000"/>
                          </a:solidFill>
                        </a:rPr>
                        <a:t> </a:t>
                      </a:r>
                    </a:p>
                  </a:txBody>
                  <a:tcPr marL="18288" marR="18288" marT="18288" marB="18288">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pPr>
                      <a:endParaRPr lang="en-US" sz="1000" kern="1400" dirty="0" smtClean="0">
                        <a:solidFill>
                          <a:srgbClr val="000000"/>
                        </a:solidFill>
                      </a:endParaRPr>
                    </a:p>
                    <a:p>
                      <a:pPr marR="0" lvl="2" indent="0" algn="l" rtl="0">
                        <a:lnSpc>
                          <a:spcPct val="100000"/>
                        </a:lnSpc>
                        <a:spcBef>
                          <a:spcPts val="0"/>
                        </a:spcBef>
                        <a:spcAft>
                          <a:spcPts val="0"/>
                        </a:spcAft>
                      </a:pPr>
                      <a:r>
                        <a:rPr lang="en-US" sz="1000" kern="1400" dirty="0">
                          <a:solidFill>
                            <a:srgbClr val="000000"/>
                          </a:solidFill>
                        </a:rPr>
                        <a:t> </a:t>
                      </a:r>
                    </a:p>
                  </a:txBody>
                  <a:tcPr marL="18288" marR="18288" marT="18288" marB="18288">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94728">
                <a:tc>
                  <a:txBody>
                    <a:bodyPr/>
                    <a:lstStyle/>
                    <a:p>
                      <a:pPr marL="0" marR="0" indent="92075"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Comorbidities</a:t>
                      </a:r>
                    </a:p>
                    <a:p>
                      <a:pPr marL="0" marR="0" indent="92075"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(If ‘Yes’, select from</a:t>
                      </a:r>
                      <a:r>
                        <a:rPr lang="en-US" sz="1000" kern="1400" baseline="0" dirty="0" smtClean="0">
                          <a:solidFill>
                            <a:srgbClr val="000000"/>
                          </a:solidFill>
                          <a:latin typeface="Arial" pitchFamily="34" charset="0"/>
                          <a:cs typeface="Arial" pitchFamily="34" charset="0"/>
                        </a:rPr>
                        <a:t> the list provided)</a:t>
                      </a:r>
                      <a:endParaRPr lang="en-US" sz="1000" i="1" kern="1400" dirty="0" smtClean="0">
                        <a:solidFill>
                          <a:srgbClr val="000000"/>
                        </a:solidFill>
                        <a:latin typeface="Arial" pitchFamily="34" charset="0"/>
                        <a:cs typeface="Arial" pitchFamily="34" charset="0"/>
                      </a:endParaRPr>
                    </a:p>
                  </a:txBody>
                  <a:tcPr marL="18288" marR="18288" marT="18288" marB="18288">
                    <a:lnL w="9525"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2">
                  <a:txBody>
                    <a:bodyPr/>
                    <a:lstStyle/>
                    <a:p>
                      <a:pPr marL="36000" marR="0" lvl="0" indent="0" algn="l" rtl="0">
                        <a:lnSpc>
                          <a:spcPct val="100000"/>
                        </a:lnSpc>
                        <a:spcBef>
                          <a:spcPts val="0"/>
                        </a:spcBef>
                        <a:spcAft>
                          <a:spcPts val="0"/>
                        </a:spcAft>
                      </a:pP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Yes  </a:t>
                      </a: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No </a:t>
                      </a:r>
                      <a:endParaRPr lang="en-US" sz="1000" kern="1400" dirty="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CA" sz="1000" dirty="0">
                        <a:latin typeface="Arial" pitchFamily="34" charset="0"/>
                        <a:cs typeface="Arial" pitchFamily="34" charset="0"/>
                      </a:endParaRPr>
                    </a:p>
                  </a:txBody>
                  <a:tcPr marL="18288" marR="18288" marT="18288" marB="18288">
                    <a:lnL w="952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60040">
                <a:tc>
                  <a:txBody>
                    <a:bodyPr/>
                    <a:lstStyle/>
                    <a:p>
                      <a:pPr marL="0" marR="0" indent="92075"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Tobacco</a:t>
                      </a:r>
                      <a:r>
                        <a:rPr lang="en-US" sz="1000" kern="1400" baseline="0" dirty="0" smtClean="0">
                          <a:solidFill>
                            <a:srgbClr val="000000"/>
                          </a:solidFill>
                          <a:latin typeface="Arial" pitchFamily="34" charset="0"/>
                          <a:cs typeface="Arial" pitchFamily="34" charset="0"/>
                        </a:rPr>
                        <a:t> Use</a:t>
                      </a:r>
                      <a:endParaRPr lang="en-US" sz="1000" kern="1400" dirty="0" smtClean="0">
                        <a:solidFill>
                          <a:srgbClr val="000000"/>
                        </a:solidFill>
                        <a:latin typeface="Arial" pitchFamily="34" charset="0"/>
                        <a:cs typeface="Arial" pitchFamily="34" charset="0"/>
                      </a:endParaRPr>
                    </a:p>
                  </a:txBody>
                  <a:tcPr marL="18288" marR="18288" marT="18288" marB="18288">
                    <a:lnL w="9525"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R="0" indent="0" algn="l" rtl="0">
                        <a:lnSpc>
                          <a:spcPct val="100000"/>
                        </a:lnSpc>
                        <a:spcBef>
                          <a:spcPts val="0"/>
                        </a:spcBef>
                        <a:spcAft>
                          <a:spcPts val="0"/>
                        </a:spcAft>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Yes  </a:t>
                      </a: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No  </a:t>
                      </a: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Not Available</a:t>
                      </a:r>
                      <a:endParaRPr lang="en-US" sz="1000" kern="1400" dirty="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CA" dirty="0">
                        <a:latin typeface="Arial" pitchFamily="34" charset="0"/>
                        <a:cs typeface="Arial" pitchFamily="34" charset="0"/>
                      </a:endParaRPr>
                    </a:p>
                  </a:txBody>
                  <a:tcPr marL="18288" marR="18288" marT="18288" marB="18288">
                    <a:lnL w="952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12094">
                <a:tc>
                  <a:txBody>
                    <a:bodyPr/>
                    <a:lstStyle/>
                    <a:p>
                      <a:pPr marL="0" marR="0" indent="92075"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Hospital Admit Date and Time</a:t>
                      </a:r>
                    </a:p>
                  </a:txBody>
                  <a:tcPr marL="18288" marR="18288" marT="18288" marB="18288">
                    <a:lnL w="9525"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R="0"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a:t>
                      </a:r>
                    </a:p>
                    <a:p>
                      <a:pPr marR="0" indent="0" algn="l" rtl="0">
                        <a:lnSpc>
                          <a:spcPct val="100000"/>
                        </a:lnSpc>
                        <a:spcBef>
                          <a:spcPts val="0"/>
                        </a:spcBef>
                        <a:spcAft>
                          <a:spcPts val="0"/>
                        </a:spcAft>
                      </a:pPr>
                      <a:endParaRPr lang="en-US" sz="1000" kern="1400" dirty="0" smtClean="0">
                        <a:solidFill>
                          <a:srgbClr val="000000"/>
                        </a:solidFill>
                        <a:latin typeface="Arial" pitchFamily="34" charset="0"/>
                        <a:cs typeface="Arial" pitchFamily="34" charset="0"/>
                      </a:endParaRPr>
                    </a:p>
                    <a:p>
                      <a:pPr marR="0" lvl="2"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baseline="0" dirty="0" smtClean="0">
                          <a:solidFill>
                            <a:srgbClr val="000000"/>
                          </a:solidFill>
                          <a:latin typeface="Arial" pitchFamily="34" charset="0"/>
                          <a:cs typeface="Arial" pitchFamily="34" charset="0"/>
                        </a:rPr>
                        <a:t>  (</a:t>
                      </a:r>
                      <a:r>
                        <a:rPr lang="en-US" sz="1000" kern="1400" dirty="0" err="1" smtClean="0">
                          <a:solidFill>
                            <a:srgbClr val="000000"/>
                          </a:solidFill>
                          <a:latin typeface="Arial" pitchFamily="34" charset="0"/>
                          <a:cs typeface="Arial" pitchFamily="34" charset="0"/>
                        </a:rPr>
                        <a:t>yyyy</a:t>
                      </a:r>
                      <a:r>
                        <a:rPr lang="en-US" sz="1000" kern="1400" dirty="0" smtClean="0">
                          <a:solidFill>
                            <a:srgbClr val="000000"/>
                          </a:solidFill>
                          <a:latin typeface="Arial" pitchFamily="34" charset="0"/>
                          <a:cs typeface="Arial" pitchFamily="34" charset="0"/>
                        </a:rPr>
                        <a:t>-mm-</a:t>
                      </a:r>
                      <a:r>
                        <a:rPr lang="en-US" sz="1000" kern="1400" dirty="0" err="1" smtClean="0">
                          <a:solidFill>
                            <a:srgbClr val="000000"/>
                          </a:solidFill>
                          <a:latin typeface="Arial" pitchFamily="34" charset="0"/>
                          <a:cs typeface="Arial" pitchFamily="34" charset="0"/>
                        </a:rPr>
                        <a:t>dd</a:t>
                      </a:r>
                      <a:r>
                        <a:rPr lang="en-US" sz="1000" kern="1400" dirty="0" smtClean="0">
                          <a:solidFill>
                            <a:srgbClr val="000000"/>
                          </a:solidFill>
                          <a:latin typeface="Arial" pitchFamily="34" charset="0"/>
                          <a:cs typeface="Arial" pitchFamily="34" charset="0"/>
                        </a:rPr>
                        <a:t>)</a:t>
                      </a:r>
                      <a:endParaRPr lang="en-US" sz="1000" kern="1400" dirty="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000" kern="1400" dirty="0" smtClean="0">
                          <a:solidFill>
                            <a:srgbClr val="000000"/>
                          </a:solidFill>
                          <a:latin typeface="Arial" pitchFamily="34" charset="0"/>
                          <a:cs typeface="Arial" pitchFamily="34" charset="0"/>
                        </a:rPr>
                        <a:t>      </a:t>
                      </a:r>
                    </a:p>
                    <a:p>
                      <a:r>
                        <a:rPr lang="en-US" sz="1000" kern="1400" dirty="0" smtClean="0">
                          <a:solidFill>
                            <a:srgbClr val="000000"/>
                          </a:solidFill>
                          <a:latin typeface="Arial" pitchFamily="34" charset="0"/>
                          <a:cs typeface="Arial" pitchFamily="34" charset="0"/>
                        </a:rPr>
                        <a:t>                                   (</a:t>
                      </a:r>
                      <a:r>
                        <a:rPr lang="en-US" sz="1000" kern="1400" dirty="0" err="1" smtClean="0">
                          <a:solidFill>
                            <a:srgbClr val="000000"/>
                          </a:solidFill>
                          <a:latin typeface="Arial" pitchFamily="34" charset="0"/>
                          <a:cs typeface="Arial" pitchFamily="34" charset="0"/>
                        </a:rPr>
                        <a:t>hh:mm</a:t>
                      </a:r>
                      <a:r>
                        <a:rPr lang="en-US" sz="1000" kern="1400" dirty="0" smtClean="0">
                          <a:solidFill>
                            <a:srgbClr val="000000"/>
                          </a:solidFill>
                          <a:latin typeface="Arial" pitchFamily="34" charset="0"/>
                          <a:cs typeface="Arial" pitchFamily="34" charset="0"/>
                        </a:rPr>
                        <a:t>) </a:t>
                      </a:r>
                    </a:p>
                    <a:p>
                      <a:r>
                        <a:rPr lang="en-US" sz="1000" kern="1400" dirty="0" smtClean="0">
                          <a:solidFill>
                            <a:srgbClr val="000000"/>
                          </a:solidFill>
                          <a:latin typeface="Arial" pitchFamily="34" charset="0"/>
                          <a:cs typeface="Arial" pitchFamily="34" charset="0"/>
                        </a:rPr>
                        <a:t>                         (24</a:t>
                      </a:r>
                      <a:r>
                        <a:rPr lang="en-US" sz="1000" kern="1400" baseline="0" dirty="0" smtClean="0">
                          <a:solidFill>
                            <a:srgbClr val="000000"/>
                          </a:solidFill>
                          <a:latin typeface="Arial" pitchFamily="34" charset="0"/>
                          <a:cs typeface="Arial" pitchFamily="34" charset="0"/>
                        </a:rPr>
                        <a:t> hour clock)</a:t>
                      </a:r>
                      <a:endParaRPr lang="en-CA" sz="1000" dirty="0">
                        <a:latin typeface="Arial" pitchFamily="34" charset="0"/>
                        <a:cs typeface="Arial" pitchFamily="34" charset="0"/>
                      </a:endParaRPr>
                    </a:p>
                  </a:txBody>
                  <a:tcPr marL="18288" marR="18288" marT="18288" marB="18288">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12094">
                <a:tc>
                  <a:txBody>
                    <a:bodyPr/>
                    <a:lstStyle/>
                    <a:p>
                      <a:pPr marL="0" marR="0" indent="92075"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ACU Admit Date and Time</a:t>
                      </a:r>
                    </a:p>
                  </a:txBody>
                  <a:tcPr marL="18288" marR="18288" marT="18288" marB="18288">
                    <a:lnL w="9525"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R="0"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a:t>
                      </a:r>
                    </a:p>
                    <a:p>
                      <a:pPr marR="0" indent="0" algn="l" rtl="0">
                        <a:lnSpc>
                          <a:spcPct val="100000"/>
                        </a:lnSpc>
                        <a:spcBef>
                          <a:spcPts val="0"/>
                        </a:spcBef>
                        <a:spcAft>
                          <a:spcPts val="0"/>
                        </a:spcAft>
                      </a:pPr>
                      <a:endParaRPr lang="en-US" sz="1000" kern="1400" dirty="0" smtClean="0">
                        <a:solidFill>
                          <a:srgbClr val="000000"/>
                        </a:solidFill>
                        <a:latin typeface="Arial" pitchFamily="34" charset="0"/>
                        <a:cs typeface="Arial" pitchFamily="34" charset="0"/>
                      </a:endParaRPr>
                    </a:p>
                    <a:p>
                      <a:pPr marR="0" lvl="2"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baseline="0" dirty="0" smtClean="0">
                          <a:solidFill>
                            <a:srgbClr val="000000"/>
                          </a:solidFill>
                          <a:latin typeface="Arial" pitchFamily="34" charset="0"/>
                          <a:cs typeface="Arial" pitchFamily="34" charset="0"/>
                        </a:rPr>
                        <a:t>  (</a:t>
                      </a:r>
                      <a:r>
                        <a:rPr lang="en-US" sz="1000" kern="1400" dirty="0" err="1" smtClean="0">
                          <a:solidFill>
                            <a:srgbClr val="000000"/>
                          </a:solidFill>
                          <a:latin typeface="Arial" pitchFamily="34" charset="0"/>
                          <a:cs typeface="Arial" pitchFamily="34" charset="0"/>
                        </a:rPr>
                        <a:t>yyyy</a:t>
                      </a:r>
                      <a:r>
                        <a:rPr lang="en-US" sz="1000" kern="1400" dirty="0" smtClean="0">
                          <a:solidFill>
                            <a:srgbClr val="000000"/>
                          </a:solidFill>
                          <a:latin typeface="Arial" pitchFamily="34" charset="0"/>
                          <a:cs typeface="Arial" pitchFamily="34" charset="0"/>
                        </a:rPr>
                        <a:t>-mm-</a:t>
                      </a:r>
                      <a:r>
                        <a:rPr lang="en-US" sz="1000" kern="1400" dirty="0" err="1" smtClean="0">
                          <a:solidFill>
                            <a:srgbClr val="000000"/>
                          </a:solidFill>
                          <a:latin typeface="Arial" pitchFamily="34" charset="0"/>
                          <a:cs typeface="Arial" pitchFamily="34" charset="0"/>
                        </a:rPr>
                        <a:t>dd</a:t>
                      </a:r>
                      <a:r>
                        <a:rPr lang="en-US" sz="1000" kern="1400" dirty="0" smtClean="0">
                          <a:solidFill>
                            <a:srgbClr val="000000"/>
                          </a:solidFill>
                          <a:latin typeface="Arial" pitchFamily="34" charset="0"/>
                          <a:cs typeface="Arial" pitchFamily="34" charset="0"/>
                        </a:rPr>
                        <a:t>)</a:t>
                      </a:r>
                      <a:endParaRPr lang="en-US" sz="1000" kern="1400" dirty="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000" kern="1400" dirty="0" smtClean="0">
                          <a:solidFill>
                            <a:srgbClr val="000000"/>
                          </a:solidFill>
                          <a:latin typeface="Arial" pitchFamily="34" charset="0"/>
                          <a:cs typeface="Arial" pitchFamily="34" charset="0"/>
                        </a:rPr>
                        <a:t>      </a:t>
                      </a:r>
                    </a:p>
                    <a:p>
                      <a:r>
                        <a:rPr lang="en-US" sz="1000" kern="1400" dirty="0" smtClean="0">
                          <a:solidFill>
                            <a:srgbClr val="000000"/>
                          </a:solidFill>
                          <a:latin typeface="Arial" pitchFamily="34" charset="0"/>
                          <a:cs typeface="Arial" pitchFamily="34" charset="0"/>
                        </a:rPr>
                        <a:t>                                   (</a:t>
                      </a:r>
                      <a:r>
                        <a:rPr lang="en-US" sz="1000" kern="1400" dirty="0" err="1" smtClean="0">
                          <a:solidFill>
                            <a:srgbClr val="000000"/>
                          </a:solidFill>
                          <a:latin typeface="Arial" pitchFamily="34" charset="0"/>
                          <a:cs typeface="Arial" pitchFamily="34" charset="0"/>
                        </a:rPr>
                        <a:t>hh:mm</a:t>
                      </a:r>
                      <a:r>
                        <a:rPr lang="en-US" sz="1000" kern="1400" dirty="0" smtClean="0">
                          <a:solidFill>
                            <a:srgbClr val="000000"/>
                          </a:solidFill>
                          <a:latin typeface="Arial" pitchFamily="34" charset="0"/>
                          <a:cs typeface="Arial" pitchFamily="34" charset="0"/>
                        </a:rPr>
                        <a:t>) </a:t>
                      </a:r>
                    </a:p>
                    <a:p>
                      <a:r>
                        <a:rPr lang="en-US" sz="1000" kern="1400" dirty="0" smtClean="0">
                          <a:solidFill>
                            <a:srgbClr val="000000"/>
                          </a:solidFill>
                          <a:latin typeface="Arial" pitchFamily="34" charset="0"/>
                          <a:cs typeface="Arial" pitchFamily="34" charset="0"/>
                        </a:rPr>
                        <a:t>                         (24</a:t>
                      </a:r>
                      <a:r>
                        <a:rPr lang="en-US" sz="1000" kern="1400" baseline="0" dirty="0" smtClean="0">
                          <a:solidFill>
                            <a:srgbClr val="000000"/>
                          </a:solidFill>
                          <a:latin typeface="Arial" pitchFamily="34" charset="0"/>
                          <a:cs typeface="Arial" pitchFamily="34" charset="0"/>
                        </a:rPr>
                        <a:t> hour clock)</a:t>
                      </a:r>
                      <a:endParaRPr lang="en-CA" sz="1000" dirty="0">
                        <a:latin typeface="Arial" pitchFamily="34" charset="0"/>
                        <a:cs typeface="Arial" pitchFamily="34" charset="0"/>
                      </a:endParaRPr>
                    </a:p>
                  </a:txBody>
                  <a:tcPr marL="18288" marR="18288" marT="18288" marB="18288">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12094">
                <a:tc>
                  <a:txBody>
                    <a:bodyPr/>
                    <a:lstStyle/>
                    <a:p>
                      <a:pPr marL="92075" marR="0" indent="0" algn="l" rtl="0">
                        <a:lnSpc>
                          <a:spcPct val="100000"/>
                        </a:lnSpc>
                        <a:spcBef>
                          <a:spcPts val="0"/>
                        </a:spcBef>
                        <a:spcAft>
                          <a:spcPts val="0"/>
                        </a:spcAft>
                      </a:pPr>
                      <a:r>
                        <a:rPr lang="en-CA" sz="1000" kern="1400" dirty="0" smtClean="0">
                          <a:solidFill>
                            <a:srgbClr val="000000"/>
                          </a:solidFill>
                          <a:latin typeface="Arial" pitchFamily="34" charset="0"/>
                          <a:cs typeface="Arial" pitchFamily="34" charset="0"/>
                        </a:rPr>
                        <a:t>Is this patient co-enrolled in another academic ACU study?</a:t>
                      </a:r>
                      <a:endParaRPr lang="en-US" sz="1000" kern="1400" dirty="0" smtClean="0">
                        <a:solidFill>
                          <a:srgbClr val="000000"/>
                        </a:solidFill>
                        <a:latin typeface="Arial" pitchFamily="34" charset="0"/>
                        <a:cs typeface="Arial" pitchFamily="34" charset="0"/>
                      </a:endParaRPr>
                    </a:p>
                  </a:txBody>
                  <a:tcPr marL="18288" marR="18288" marT="18288" marB="18288">
                    <a:lnL w="9525"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R="0" indent="0" algn="l" rtl="0">
                        <a:lnSpc>
                          <a:spcPct val="100000"/>
                        </a:lnSpc>
                        <a:spcBef>
                          <a:spcPts val="0"/>
                        </a:spcBef>
                        <a:spcAft>
                          <a:spcPts val="0"/>
                        </a:spcAft>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Yes  </a:t>
                      </a: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No</a:t>
                      </a:r>
                      <a:endParaRPr lang="en-US" sz="1000" kern="1400" dirty="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CA" dirty="0">
                        <a:latin typeface="Arial" pitchFamily="34" charset="0"/>
                        <a:cs typeface="Arial" pitchFamily="34" charset="0"/>
                      </a:endParaRPr>
                    </a:p>
                  </a:txBody>
                  <a:tcPr marL="18288" marR="18288" marT="18288" marB="18288">
                    <a:lnL w="952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12094">
                <a:tc>
                  <a:txBody>
                    <a:bodyPr/>
                    <a:lstStyle/>
                    <a:p>
                      <a:pPr marL="0" marR="0" indent="26670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If ‘Yes’,</a:t>
                      </a:r>
                      <a:r>
                        <a:rPr lang="en-US" sz="1000" kern="1400" baseline="0" dirty="0" smtClean="0">
                          <a:solidFill>
                            <a:srgbClr val="000000"/>
                          </a:solidFill>
                          <a:latin typeface="Arial" pitchFamily="34" charset="0"/>
                          <a:cs typeface="Arial" pitchFamily="34" charset="0"/>
                        </a:rPr>
                        <a:t> Please specify:</a:t>
                      </a:r>
                      <a:endParaRPr lang="en-US" sz="1000" kern="1400" dirty="0" smtClean="0">
                        <a:solidFill>
                          <a:srgbClr val="000000"/>
                        </a:solidFill>
                        <a:latin typeface="Arial" pitchFamily="34" charset="0"/>
                        <a:cs typeface="Arial" pitchFamily="34" charset="0"/>
                      </a:endParaRPr>
                    </a:p>
                  </a:txBody>
                  <a:tcPr marL="18288" marR="18288" marT="18288" marB="18288">
                    <a:lnL w="9525"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R="0" indent="0" algn="l" rtl="0">
                        <a:lnSpc>
                          <a:spcPct val="100000"/>
                        </a:lnSpc>
                        <a:spcBef>
                          <a:spcPts val="0"/>
                        </a:spcBef>
                        <a:spcAft>
                          <a:spcPts val="0"/>
                        </a:spcAft>
                      </a:pPr>
                      <a:endParaRPr lang="en-US" sz="1000" kern="1400" dirty="0" smtClean="0">
                        <a:solidFill>
                          <a:srgbClr val="000000"/>
                        </a:solidFill>
                        <a:latin typeface="Arial" pitchFamily="34" charset="0"/>
                        <a:cs typeface="Arial" pitchFamily="34" charset="0"/>
                      </a:endParaRPr>
                    </a:p>
                    <a:p>
                      <a:pPr marR="0" indent="0" algn="l" rtl="0">
                        <a:lnSpc>
                          <a:spcPct val="100000"/>
                        </a:lnSpc>
                        <a:spcBef>
                          <a:spcPts val="0"/>
                        </a:spcBef>
                        <a:spcAft>
                          <a:spcPts val="0"/>
                        </a:spcAft>
                      </a:pPr>
                      <a:endParaRPr lang="en-US" sz="1000" kern="1400" dirty="0" smtClean="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CA" dirty="0">
                        <a:latin typeface="Arial" pitchFamily="34" charset="0"/>
                        <a:cs typeface="Arial" pitchFamily="34" charset="0"/>
                      </a:endParaRPr>
                    </a:p>
                  </a:txBody>
                  <a:tcPr marL="18288" marR="18288" marT="18288" marB="18288">
                    <a:lnL w="952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12094">
                <a:tc>
                  <a:txBody>
                    <a:bodyPr/>
                    <a:lstStyle/>
                    <a:p>
                      <a:pPr marL="0" marR="0" indent="92075"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Burn Injury Date and Time</a:t>
                      </a:r>
                    </a:p>
                  </a:txBody>
                  <a:tcPr marL="18288" marR="18288" marT="18288" marB="18288">
                    <a:lnL w="9525"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R="0"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a:t>
                      </a:r>
                    </a:p>
                    <a:p>
                      <a:pPr marR="0" indent="0" algn="l" rtl="0">
                        <a:lnSpc>
                          <a:spcPct val="100000"/>
                        </a:lnSpc>
                        <a:spcBef>
                          <a:spcPts val="0"/>
                        </a:spcBef>
                        <a:spcAft>
                          <a:spcPts val="0"/>
                        </a:spcAft>
                      </a:pPr>
                      <a:endParaRPr lang="en-US" sz="1000" kern="1400" dirty="0" smtClean="0">
                        <a:solidFill>
                          <a:srgbClr val="000000"/>
                        </a:solidFill>
                        <a:latin typeface="Arial" pitchFamily="34" charset="0"/>
                        <a:cs typeface="Arial" pitchFamily="34" charset="0"/>
                      </a:endParaRPr>
                    </a:p>
                    <a:p>
                      <a:pPr marR="0" lvl="2"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baseline="0" dirty="0" smtClean="0">
                          <a:solidFill>
                            <a:srgbClr val="000000"/>
                          </a:solidFill>
                          <a:latin typeface="Arial" pitchFamily="34" charset="0"/>
                          <a:cs typeface="Arial" pitchFamily="34" charset="0"/>
                        </a:rPr>
                        <a:t>  (</a:t>
                      </a:r>
                      <a:r>
                        <a:rPr lang="en-US" sz="1000" kern="1400" dirty="0" err="1" smtClean="0">
                          <a:solidFill>
                            <a:srgbClr val="000000"/>
                          </a:solidFill>
                          <a:latin typeface="Arial" pitchFamily="34" charset="0"/>
                          <a:cs typeface="Arial" pitchFamily="34" charset="0"/>
                        </a:rPr>
                        <a:t>yyyy</a:t>
                      </a:r>
                      <a:r>
                        <a:rPr lang="en-US" sz="1000" kern="1400" dirty="0" smtClean="0">
                          <a:solidFill>
                            <a:srgbClr val="000000"/>
                          </a:solidFill>
                          <a:latin typeface="Arial" pitchFamily="34" charset="0"/>
                          <a:cs typeface="Arial" pitchFamily="34" charset="0"/>
                        </a:rPr>
                        <a:t>-mm-</a:t>
                      </a:r>
                      <a:r>
                        <a:rPr lang="en-US" sz="1000" kern="1400" dirty="0" err="1" smtClean="0">
                          <a:solidFill>
                            <a:srgbClr val="000000"/>
                          </a:solidFill>
                          <a:latin typeface="Arial" pitchFamily="34" charset="0"/>
                          <a:cs typeface="Arial" pitchFamily="34" charset="0"/>
                        </a:rPr>
                        <a:t>dd</a:t>
                      </a:r>
                      <a:r>
                        <a:rPr lang="en-US" sz="1000" kern="1400" dirty="0" smtClean="0">
                          <a:solidFill>
                            <a:srgbClr val="000000"/>
                          </a:solidFill>
                          <a:latin typeface="Arial" pitchFamily="34" charset="0"/>
                          <a:cs typeface="Arial" pitchFamily="34" charset="0"/>
                        </a:rPr>
                        <a:t>)</a:t>
                      </a:r>
                      <a:endParaRPr lang="en-US" sz="1000" kern="1400" dirty="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000" kern="1400" dirty="0" smtClean="0">
                          <a:solidFill>
                            <a:srgbClr val="000000"/>
                          </a:solidFill>
                          <a:latin typeface="Arial" pitchFamily="34" charset="0"/>
                          <a:cs typeface="Arial" pitchFamily="34" charset="0"/>
                        </a:rPr>
                        <a:t>      </a:t>
                      </a:r>
                    </a:p>
                    <a:p>
                      <a:r>
                        <a:rPr lang="en-US" sz="1000" kern="1400" dirty="0" smtClean="0">
                          <a:solidFill>
                            <a:srgbClr val="000000"/>
                          </a:solidFill>
                          <a:latin typeface="Arial" pitchFamily="34" charset="0"/>
                          <a:cs typeface="Arial" pitchFamily="34" charset="0"/>
                        </a:rPr>
                        <a:t>                                   (</a:t>
                      </a:r>
                      <a:r>
                        <a:rPr lang="en-US" sz="1000" kern="1400" dirty="0" err="1" smtClean="0">
                          <a:solidFill>
                            <a:srgbClr val="000000"/>
                          </a:solidFill>
                          <a:latin typeface="Arial" pitchFamily="34" charset="0"/>
                          <a:cs typeface="Arial" pitchFamily="34" charset="0"/>
                        </a:rPr>
                        <a:t>hh:mm</a:t>
                      </a:r>
                      <a:r>
                        <a:rPr lang="en-US" sz="1000" kern="1400" dirty="0" smtClean="0">
                          <a:solidFill>
                            <a:srgbClr val="000000"/>
                          </a:solidFill>
                          <a:latin typeface="Arial" pitchFamily="34" charset="0"/>
                          <a:cs typeface="Arial" pitchFamily="34" charset="0"/>
                        </a:rPr>
                        <a:t>) </a:t>
                      </a:r>
                    </a:p>
                    <a:p>
                      <a:r>
                        <a:rPr lang="en-US" sz="1000" kern="1400" dirty="0" smtClean="0">
                          <a:solidFill>
                            <a:srgbClr val="000000"/>
                          </a:solidFill>
                          <a:latin typeface="Arial" pitchFamily="34" charset="0"/>
                          <a:cs typeface="Arial" pitchFamily="34" charset="0"/>
                        </a:rPr>
                        <a:t>                         (24</a:t>
                      </a:r>
                      <a:r>
                        <a:rPr lang="en-US" sz="1000" kern="1400" baseline="0" dirty="0" smtClean="0">
                          <a:solidFill>
                            <a:srgbClr val="000000"/>
                          </a:solidFill>
                          <a:latin typeface="Arial" pitchFamily="34" charset="0"/>
                          <a:cs typeface="Arial" pitchFamily="34" charset="0"/>
                        </a:rPr>
                        <a:t> hour clock)</a:t>
                      </a:r>
                    </a:p>
                    <a:p>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No Time Available</a:t>
                      </a:r>
                      <a:endParaRPr lang="en-CA" sz="1000" dirty="0">
                        <a:latin typeface="Arial" pitchFamily="34" charset="0"/>
                        <a:cs typeface="Arial" pitchFamily="34" charset="0"/>
                      </a:endParaRPr>
                    </a:p>
                  </a:txBody>
                  <a:tcPr marL="18288" marR="18288" marT="18288" marB="18288">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1455">
                <a:tc>
                  <a:txBody>
                    <a:bodyPr/>
                    <a:lstStyle/>
                    <a:p>
                      <a:pPr marL="0" marR="0" indent="92075"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Type of</a:t>
                      </a:r>
                      <a:r>
                        <a:rPr lang="en-US" sz="1000" kern="1400" baseline="0" dirty="0" smtClean="0">
                          <a:solidFill>
                            <a:srgbClr val="000000"/>
                          </a:solidFill>
                          <a:latin typeface="Arial" pitchFamily="34" charset="0"/>
                          <a:cs typeface="Arial" pitchFamily="34" charset="0"/>
                        </a:rPr>
                        <a:t> Burn (Select only one)</a:t>
                      </a:r>
                      <a:endParaRPr lang="en-US" sz="1000" kern="1400" dirty="0" smtClean="0">
                        <a:solidFill>
                          <a:srgbClr val="000000"/>
                        </a:solidFill>
                        <a:latin typeface="Arial" pitchFamily="34" charset="0"/>
                        <a:cs typeface="Arial" pitchFamily="34" charset="0"/>
                      </a:endParaRPr>
                    </a:p>
                  </a:txBody>
                  <a:tcPr marL="18288" marR="18288" marT="18288" marB="18288">
                    <a:lnL w="9525"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Scald</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Fire (includes flame and flash)</a:t>
                      </a:r>
                      <a:endParaRPr lang="en-US" sz="1000" kern="1400" dirty="0" smtClean="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Chemical</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Radiation</a:t>
                      </a:r>
                      <a:endParaRPr lang="en-US" sz="1000" kern="1400" dirty="0" smtClean="0">
                        <a:solidFill>
                          <a:srgbClr val="000000"/>
                        </a:solidFill>
                      </a:endParaRPr>
                    </a:p>
                  </a:txBody>
                  <a:tcPr marL="18288" marR="18288" marT="18288" marB="18288">
                    <a:lnL w="635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Unknown</a:t>
                      </a:r>
                      <a:endParaRPr lang="en-CA" sz="1000" kern="1400" cap="none" baseline="0" dirty="0" smtClean="0">
                        <a:solidFill>
                          <a:srgbClr val="000000"/>
                        </a:solidFill>
                        <a:latin typeface="Arial" pitchFamily="34" charset="0"/>
                        <a:ea typeface="MS Mincho"/>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Other (Please specify):</a:t>
                      </a:r>
                    </a:p>
                    <a:p>
                      <a:pPr marL="0" marR="0" indent="0" algn="l" defTabSz="914400" rtl="0" eaLnBrk="1" fontAlgn="auto" latinLnBrk="0" hangingPunct="1">
                        <a:lnSpc>
                          <a:spcPct val="100000"/>
                        </a:lnSpc>
                        <a:spcBef>
                          <a:spcPts val="0"/>
                        </a:spcBef>
                        <a:spcAft>
                          <a:spcPts val="0"/>
                        </a:spcAft>
                        <a:buClrTx/>
                        <a:buSzTx/>
                        <a:buFontTx/>
                        <a:buNone/>
                        <a:tabLst/>
                        <a:defRPr/>
                      </a:pPr>
                      <a:endParaRPr lang="en-CA" sz="1000" kern="1400" cap="none" baseline="0" dirty="0" smtClean="0">
                        <a:solidFill>
                          <a:srgbClr val="000000"/>
                        </a:solidFill>
                        <a:latin typeface="Arial" pitchFamily="34" charset="0"/>
                        <a:ea typeface="MS Mincho"/>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a:solidFill>
                            <a:srgbClr val="000000"/>
                          </a:solidFill>
                        </a:rPr>
                        <a:t> </a:t>
                      </a:r>
                    </a:p>
                  </a:txBody>
                  <a:tcPr marL="18288" marR="18288" marT="18288" marB="18288">
                    <a:lnL w="952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1455">
                <a:tc>
                  <a:txBody>
                    <a:bodyPr/>
                    <a:lstStyle/>
                    <a:p>
                      <a:pPr marL="0" marR="0" indent="88900" algn="l" rtl="0">
                        <a:lnSpc>
                          <a:spcPct val="100000"/>
                        </a:lnSpc>
                        <a:spcBef>
                          <a:spcPts val="0"/>
                        </a:spcBef>
                        <a:spcAft>
                          <a:spcPts val="0"/>
                        </a:spcAft>
                      </a:pPr>
                      <a:r>
                        <a:rPr lang="en-CA" sz="1000" b="0" u="none" kern="1200" dirty="0" smtClean="0">
                          <a:solidFill>
                            <a:srgbClr val="000000"/>
                          </a:solidFill>
                          <a:latin typeface="Arial" pitchFamily="34" charset="0"/>
                          <a:ea typeface="+mn-ea"/>
                          <a:cs typeface="Arial" pitchFamily="34" charset="0"/>
                        </a:rPr>
                        <a:t>Burn Size expressed as % Total</a:t>
                      </a:r>
                      <a:r>
                        <a:rPr lang="en-CA" sz="1000" b="0" u="none" kern="1200" baseline="0" dirty="0" smtClean="0">
                          <a:solidFill>
                            <a:srgbClr val="000000"/>
                          </a:solidFill>
                          <a:latin typeface="Arial" pitchFamily="34" charset="0"/>
                          <a:ea typeface="+mn-ea"/>
                          <a:cs typeface="Arial" pitchFamily="34" charset="0"/>
                        </a:rPr>
                        <a:t> </a:t>
                      </a:r>
                      <a:r>
                        <a:rPr lang="en-CA" sz="1000" b="0" u="none" kern="1200" dirty="0" smtClean="0">
                          <a:solidFill>
                            <a:srgbClr val="000000"/>
                          </a:solidFill>
                          <a:latin typeface="Arial" pitchFamily="34" charset="0"/>
                          <a:ea typeface="+mn-ea"/>
                          <a:cs typeface="Arial" pitchFamily="34" charset="0"/>
                        </a:rPr>
                        <a:t>Body </a:t>
                      </a:r>
                    </a:p>
                    <a:p>
                      <a:pPr marL="0" marR="0" indent="88900" algn="l" rtl="0">
                        <a:lnSpc>
                          <a:spcPct val="100000"/>
                        </a:lnSpc>
                        <a:spcBef>
                          <a:spcPts val="0"/>
                        </a:spcBef>
                        <a:spcAft>
                          <a:spcPts val="0"/>
                        </a:spcAft>
                      </a:pPr>
                      <a:r>
                        <a:rPr lang="en-CA" sz="1000" b="0" u="none" kern="1200" dirty="0" smtClean="0">
                          <a:solidFill>
                            <a:srgbClr val="000000"/>
                          </a:solidFill>
                          <a:latin typeface="Arial" pitchFamily="34" charset="0"/>
                          <a:ea typeface="+mn-ea"/>
                          <a:cs typeface="Arial" pitchFamily="34" charset="0"/>
                        </a:rPr>
                        <a:t>Surface Area (TBSA)</a:t>
                      </a:r>
                      <a:endParaRPr lang="en-US" sz="1000" b="0" u="none" kern="1400" dirty="0" smtClean="0">
                        <a:solidFill>
                          <a:srgbClr val="000000"/>
                        </a:solidFill>
                        <a:latin typeface="Arial" pitchFamily="34" charset="0"/>
                        <a:cs typeface="Arial" pitchFamily="34" charset="0"/>
                      </a:endParaRPr>
                    </a:p>
                    <a:p>
                      <a:pPr marL="0" marR="0" indent="88900" algn="l" rtl="0">
                        <a:lnSpc>
                          <a:spcPct val="100000"/>
                        </a:lnSpc>
                        <a:spcBef>
                          <a:spcPts val="0"/>
                        </a:spcBef>
                        <a:spcAft>
                          <a:spcPts val="0"/>
                        </a:spcAft>
                      </a:pPr>
                      <a:endParaRPr lang="en-US" sz="1000" kern="1400" dirty="0" smtClean="0">
                        <a:solidFill>
                          <a:srgbClr val="000000"/>
                        </a:solidFill>
                        <a:latin typeface="Arial" pitchFamily="34" charset="0"/>
                        <a:cs typeface="Arial" pitchFamily="34" charset="0"/>
                      </a:endParaRPr>
                    </a:p>
                  </a:txBody>
                  <a:tcPr marL="18288" marR="18288" marT="18288" marB="18288">
                    <a:lnL w="9525"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lnSpc>
                          <a:spcPct val="100000"/>
                        </a:lnSpc>
                        <a:spcBef>
                          <a:spcPts val="0"/>
                        </a:spcBef>
                        <a:spcAft>
                          <a:spcPts val="0"/>
                        </a:spcAft>
                      </a:pPr>
                      <a:endParaRPr lang="en-US" sz="1000" kern="1400" dirty="0" smtClean="0">
                        <a:solidFill>
                          <a:srgbClr val="000000"/>
                        </a:solidFill>
                        <a:latin typeface="Arial" pitchFamily="34" charset="0"/>
                        <a:cs typeface="Arial" pitchFamily="34" charset="0"/>
                      </a:endParaRPr>
                    </a:p>
                    <a:p>
                      <a:pPr marR="0" lvl="2"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%TBSA</a:t>
                      </a:r>
                      <a:endParaRPr lang="en-US" sz="1000" kern="1400" dirty="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CA" dirty="0">
                        <a:latin typeface="Arial" pitchFamily="34" charset="0"/>
                        <a:cs typeface="Arial" pitchFamily="34" charset="0"/>
                      </a:endParaRPr>
                    </a:p>
                  </a:txBody>
                  <a:tcPr marL="18288" marR="18288" marT="18288" marB="18288">
                    <a:lnL w="952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51664">
                <a:tc>
                  <a:txBody>
                    <a:bodyPr/>
                    <a:lstStyle/>
                    <a:p>
                      <a:pPr marL="8890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Does the patient have an inhalation injury?  </a:t>
                      </a:r>
                      <a:r>
                        <a:rPr kumimoji="0" lang="en-US" sz="1000" b="0"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(Must be confirmed by </a:t>
                      </a:r>
                      <a:r>
                        <a:rPr kumimoji="0" lang="en-US" sz="1000" b="0" i="1"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bronchoscopy</a:t>
                      </a:r>
                      <a:r>
                        <a:rPr kumimoji="0" lang="en-US" sz="1000" b="0"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endParaRPr kumimoji="0" lang="en-US" sz="1000" b="0" i="1" u="none" strike="noStrike" cap="none" normalizeH="0" baseline="0" dirty="0" smtClean="0">
                        <a:ln>
                          <a:noFill/>
                        </a:ln>
                        <a:solidFill>
                          <a:schemeClr val="tx1"/>
                        </a:solidFill>
                        <a:effectLst/>
                        <a:latin typeface="Arial" pitchFamily="34" charset="0"/>
                        <a:cs typeface="Arial" pitchFamily="34" charset="0"/>
                      </a:endParaRPr>
                    </a:p>
                  </a:txBody>
                  <a:tcPr marL="18288" marR="18288" marT="18288" marB="18288">
                    <a:lnL w="9525"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Yes  </a:t>
                      </a: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No</a:t>
                      </a:r>
                      <a:endParaRPr lang="en-US" sz="1000" kern="1400" dirty="0">
                        <a:solidFill>
                          <a:srgbClr val="000000"/>
                        </a:solidFill>
                      </a:endParaRPr>
                    </a:p>
                  </a:txBody>
                  <a:tcPr marL="18288" marR="18288" marT="18288" marB="18288">
                    <a:lnL w="635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CA" dirty="0"/>
                    </a:p>
                  </a:txBody>
                  <a:tcPr marL="18288" marR="18288" marT="18288" marB="18288">
                    <a:lnL w="952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51664">
                <a:tc>
                  <a:txBody>
                    <a:bodyPr/>
                    <a:lstStyle/>
                    <a:p>
                      <a:pPr marL="0" marR="0" indent="92075" algn="l" rtl="0">
                        <a:lnSpc>
                          <a:spcPct val="100000"/>
                        </a:lnSpc>
                        <a:spcBef>
                          <a:spcPts val="0"/>
                        </a:spcBef>
                        <a:spcAft>
                          <a:spcPts val="0"/>
                        </a:spcAft>
                      </a:pPr>
                      <a:r>
                        <a:rPr lang="en-US" sz="1000" kern="1400" dirty="0" smtClean="0">
                          <a:solidFill>
                            <a:schemeClr val="tx1"/>
                          </a:solidFill>
                          <a:latin typeface="Arial" pitchFamily="34" charset="0"/>
                          <a:cs typeface="Arial" pitchFamily="34" charset="0"/>
                        </a:rPr>
                        <a:t>Did the patient receive high</a:t>
                      </a:r>
                      <a:r>
                        <a:rPr lang="en-US" sz="1000" kern="1400" baseline="0" dirty="0" smtClean="0">
                          <a:solidFill>
                            <a:schemeClr val="tx1"/>
                          </a:solidFill>
                          <a:latin typeface="Arial" pitchFamily="34" charset="0"/>
                          <a:cs typeface="Arial" pitchFamily="34" charset="0"/>
                        </a:rPr>
                        <a:t> dose Vitamin C     </a:t>
                      </a:r>
                    </a:p>
                    <a:p>
                      <a:pPr marL="0" marR="0" indent="92075" algn="l" rtl="0">
                        <a:lnSpc>
                          <a:spcPct val="100000"/>
                        </a:lnSpc>
                        <a:spcBef>
                          <a:spcPts val="0"/>
                        </a:spcBef>
                        <a:spcAft>
                          <a:spcPts val="0"/>
                        </a:spcAft>
                      </a:pPr>
                      <a:r>
                        <a:rPr lang="en-US" sz="1000" kern="1400" baseline="0" dirty="0" smtClean="0">
                          <a:solidFill>
                            <a:schemeClr val="tx1"/>
                          </a:solidFill>
                          <a:latin typeface="Arial" pitchFamily="34" charset="0"/>
                          <a:cs typeface="Arial" pitchFamily="34" charset="0"/>
                        </a:rPr>
                        <a:t>as part of her/his resuscitation protocol </a:t>
                      </a:r>
                    </a:p>
                    <a:p>
                      <a:pPr marL="0" marR="0" indent="92075" algn="l" rtl="0">
                        <a:lnSpc>
                          <a:spcPct val="100000"/>
                        </a:lnSpc>
                        <a:spcBef>
                          <a:spcPts val="0"/>
                        </a:spcBef>
                        <a:spcAft>
                          <a:spcPts val="0"/>
                        </a:spcAft>
                      </a:pPr>
                      <a:r>
                        <a:rPr lang="en-US" sz="1000" kern="1400" baseline="0" dirty="0" smtClean="0">
                          <a:solidFill>
                            <a:schemeClr val="tx1"/>
                          </a:solidFill>
                          <a:latin typeface="Arial" pitchFamily="34" charset="0"/>
                          <a:cs typeface="Arial" pitchFamily="34" charset="0"/>
                        </a:rPr>
                        <a:t>(approximately 66mg/kg/</a:t>
                      </a:r>
                      <a:r>
                        <a:rPr lang="en-US" sz="1000" kern="1400" baseline="0" dirty="0" err="1" smtClean="0">
                          <a:solidFill>
                            <a:schemeClr val="tx1"/>
                          </a:solidFill>
                          <a:latin typeface="Arial" pitchFamily="34" charset="0"/>
                          <a:cs typeface="Arial" pitchFamily="34" charset="0"/>
                        </a:rPr>
                        <a:t>hr</a:t>
                      </a:r>
                      <a:r>
                        <a:rPr lang="en-US" sz="1000" kern="1400" baseline="0" dirty="0" smtClean="0">
                          <a:solidFill>
                            <a:schemeClr val="tx1"/>
                          </a:solidFill>
                          <a:latin typeface="Arial" pitchFamily="34" charset="0"/>
                          <a:cs typeface="Arial" pitchFamily="34" charset="0"/>
                        </a:rPr>
                        <a:t>)?</a:t>
                      </a:r>
                      <a:endParaRPr lang="en-US" sz="1000" kern="1400" dirty="0" smtClean="0">
                        <a:solidFill>
                          <a:schemeClr val="tx1"/>
                        </a:solidFill>
                        <a:latin typeface="Arial" pitchFamily="34" charset="0"/>
                        <a:cs typeface="Arial" pitchFamily="34" charset="0"/>
                      </a:endParaRPr>
                    </a:p>
                  </a:txBody>
                  <a:tcPr marL="18288" marR="18288" marT="18288" marB="18288">
                    <a:lnL w="9525"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1000" cap="none" baseline="0" dirty="0" smtClean="0">
                          <a:solidFill>
                            <a:schemeClr val="tx1"/>
                          </a:solidFill>
                          <a:latin typeface="Arial" pitchFamily="34" charset="0"/>
                          <a:ea typeface="MS Mincho"/>
                          <a:cs typeface="Arial" pitchFamily="34" charset="0"/>
                        </a:rPr>
                        <a:t>Yes  </a:t>
                      </a:r>
                      <a:r>
                        <a:rPr lang="en-CA" sz="1000" kern="1400" cap="none" baseline="0" dirty="0" smtClean="0">
                          <a:solidFill>
                            <a:schemeClr val="tx1"/>
                          </a:solidFill>
                          <a:latin typeface="Arial" pitchFamily="34" charset="0"/>
                          <a:ea typeface="MS Mincho"/>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1000" cap="none" baseline="0" dirty="0" smtClean="0">
                          <a:solidFill>
                            <a:schemeClr val="tx1"/>
                          </a:solidFill>
                          <a:latin typeface="Arial" pitchFamily="34" charset="0"/>
                          <a:ea typeface="MS Mincho"/>
                          <a:cs typeface="Arial" pitchFamily="34" charset="0"/>
                        </a:rPr>
                        <a:t>No</a:t>
                      </a:r>
                      <a:endParaRPr lang="en-US" sz="1000" kern="1400" dirty="0" smtClean="0">
                        <a:solidFill>
                          <a:schemeClr val="tx1"/>
                        </a:solidFill>
                        <a:latin typeface="Arial" pitchFamily="34" charset="0"/>
                        <a:cs typeface="Arial" pitchFamily="34" charset="0"/>
                      </a:endParaRPr>
                    </a:p>
                    <a:p>
                      <a:pPr marR="0" indent="0" algn="l" rtl="0">
                        <a:lnSpc>
                          <a:spcPct val="100000"/>
                        </a:lnSpc>
                        <a:spcBef>
                          <a:spcPts val="0"/>
                        </a:spcBef>
                        <a:spcAft>
                          <a:spcPts val="0"/>
                        </a:spcAft>
                      </a:pPr>
                      <a:endParaRPr lang="en-US" sz="1000" kern="1400" dirty="0">
                        <a:solidFill>
                          <a:schemeClr val="tx1"/>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CA" dirty="0">
                        <a:latin typeface="Arial" pitchFamily="34" charset="0"/>
                        <a:cs typeface="Arial" pitchFamily="34" charset="0"/>
                      </a:endParaRPr>
                    </a:p>
                  </a:txBody>
                  <a:tcPr marL="18288" marR="18288" marT="18288" marB="18288">
                    <a:lnL w="952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6" name="Text Box 42"/>
          <p:cNvSpPr txBox="1">
            <a:spLocks noChangeArrowheads="1"/>
          </p:cNvSpPr>
          <p:nvPr/>
        </p:nvSpPr>
        <p:spPr bwMode="auto">
          <a:xfrm>
            <a:off x="223815" y="728695"/>
            <a:ext cx="6491333" cy="342844"/>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lvl="0" algn="ctr" fontAlgn="base">
              <a:spcBef>
                <a:spcPct val="0"/>
              </a:spcBef>
              <a:spcAft>
                <a:spcPct val="0"/>
              </a:spcAft>
            </a:pPr>
            <a:r>
              <a:rPr lang="en-US" sz="1400" dirty="0" smtClean="0">
                <a:solidFill>
                  <a:srgbClr val="000000"/>
                </a:solidFill>
                <a:latin typeface="Arial Black" pitchFamily="34" charset="0"/>
                <a:ea typeface="Times New Roman" pitchFamily="18" charset="0"/>
                <a:cs typeface="Arial" pitchFamily="34" charset="0"/>
              </a:rPr>
              <a:t>Baseline </a:t>
            </a:r>
            <a:endParaRPr lang="en-US" dirty="0" smtClean="0">
              <a:latin typeface="Arial" pitchFamily="34" charset="0"/>
              <a:cs typeface="Arial" pitchFamily="34" charset="0"/>
            </a:endParaRPr>
          </a:p>
        </p:txBody>
      </p:sp>
      <p:cxnSp>
        <p:nvCxnSpPr>
          <p:cNvPr id="48" name="Straight Connector 47"/>
          <p:cNvCxnSpPr/>
          <p:nvPr/>
        </p:nvCxnSpPr>
        <p:spPr>
          <a:xfrm>
            <a:off x="5096584" y="2338164"/>
            <a:ext cx="142876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096584" y="6730652"/>
            <a:ext cx="142876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2" name="Straight Connector 11"/>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Slide Number Placeholder 13"/>
          <p:cNvSpPr>
            <a:spLocks noGrp="1"/>
          </p:cNvSpPr>
          <p:nvPr>
            <p:ph type="sldNum" sz="quarter" idx="12"/>
          </p:nvPr>
        </p:nvSpPr>
        <p:spPr/>
        <p:txBody>
          <a:bodyPr/>
          <a:lstStyle/>
          <a:p>
            <a:fld id="{FDE86200-F1F7-4FF7-847E-D71C11135875}" type="slidenum">
              <a:rPr lang="en-CA" smtClean="0"/>
              <a:pPr/>
              <a:t>13</a:t>
            </a:fld>
            <a:endParaRPr lang="en-CA"/>
          </a:p>
        </p:txBody>
      </p:sp>
      <p:pic>
        <p:nvPicPr>
          <p:cNvPr id="12290"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6490" y="120338"/>
            <a:ext cx="1626326" cy="70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662348428"/>
              </p:ext>
            </p:extLst>
          </p:nvPr>
        </p:nvGraphicFramePr>
        <p:xfrm>
          <a:off x="3500438" y="2053539"/>
          <a:ext cx="3214710" cy="5451001"/>
        </p:xfrm>
        <a:graphic>
          <a:graphicData uri="http://schemas.openxmlformats.org/drawingml/2006/table">
            <a:tbl>
              <a:tblPr/>
              <a:tblGrid>
                <a:gridCol w="285752"/>
                <a:gridCol w="2928958"/>
              </a:tblGrid>
              <a:tr h="113567">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1" i="0" u="none" strike="noStrike" dirty="0" smtClean="0">
                          <a:solidFill>
                            <a:srgbClr val="000000"/>
                          </a:solidFill>
                          <a:latin typeface="Arial" pitchFamily="34" charset="0"/>
                          <a:cs typeface="Arial" pitchFamily="34" charset="0"/>
                        </a:rPr>
                        <a:t> Gastrointestinal</a:t>
                      </a:r>
                      <a:endParaRPr lang="en-US" sz="1100" b="1" i="0" u="none" strike="noStrike" dirty="0">
                        <a:solidFill>
                          <a:srgbClr val="000000"/>
                        </a:solidFill>
                        <a:latin typeface="Arial" pitchFamily="34" charset="0"/>
                        <a:cs typeface="Arial" pitchFamily="34" charset="0"/>
                      </a:endParaRPr>
                    </a:p>
                  </a:txBody>
                  <a:tcPr marL="989" marR="989" marT="989" marB="0" anchor="b">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18</a:t>
                      </a:r>
                      <a:r>
                        <a:rPr lang="en-US" sz="1100" b="0" i="0" u="none" strike="noStrike" dirty="0">
                          <a:solidFill>
                            <a:srgbClr val="000000"/>
                          </a:solidFill>
                          <a:latin typeface="Arial" pitchFamily="34" charset="0"/>
                          <a:cs typeface="Arial" pitchFamily="34" charset="0"/>
                        </a:rPr>
                        <a:t>. Mild liver disease</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CA" sz="1100" b="0" i="0" u="none" strike="noStrike" dirty="0" smtClean="0">
                          <a:solidFill>
                            <a:srgbClr val="000000"/>
                          </a:solidFill>
                          <a:latin typeface="Arial" pitchFamily="34" charset="0"/>
                          <a:cs typeface="Arial" pitchFamily="34" charset="0"/>
                        </a:rPr>
                        <a:t> 19</a:t>
                      </a:r>
                      <a:r>
                        <a:rPr lang="en-CA" sz="1100" b="0" i="0" u="none" strike="noStrike" dirty="0">
                          <a:solidFill>
                            <a:srgbClr val="000000"/>
                          </a:solidFill>
                          <a:latin typeface="Arial" pitchFamily="34" charset="0"/>
                          <a:cs typeface="Arial" pitchFamily="34" charset="0"/>
                        </a:rPr>
                        <a:t>. Moderate or severe liver disease</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20</a:t>
                      </a:r>
                      <a:r>
                        <a:rPr lang="en-US" sz="1100" b="0" i="0" u="none" strike="noStrike" dirty="0">
                          <a:solidFill>
                            <a:srgbClr val="000000"/>
                          </a:solidFill>
                          <a:latin typeface="Arial" pitchFamily="34" charset="0"/>
                          <a:cs typeface="Arial" pitchFamily="34" charset="0"/>
                        </a:rPr>
                        <a:t>. GI Bleeding</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21</a:t>
                      </a:r>
                      <a:r>
                        <a:rPr lang="en-US" sz="1100" b="0" i="0" u="none" strike="noStrike" dirty="0">
                          <a:solidFill>
                            <a:srgbClr val="000000"/>
                          </a:solidFill>
                          <a:latin typeface="Arial" pitchFamily="34" charset="0"/>
                          <a:cs typeface="Arial" pitchFamily="34" charset="0"/>
                        </a:rPr>
                        <a:t>. Inflammatory bowel</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22</a:t>
                      </a:r>
                      <a:r>
                        <a:rPr lang="en-US" sz="1100" b="0" i="0" u="none" strike="noStrike" dirty="0">
                          <a:solidFill>
                            <a:srgbClr val="000000"/>
                          </a:solidFill>
                          <a:latin typeface="Arial" pitchFamily="34" charset="0"/>
                          <a:cs typeface="Arial" pitchFamily="34" charset="0"/>
                        </a:rPr>
                        <a:t>. Peptic ulcer disease</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23</a:t>
                      </a:r>
                      <a:r>
                        <a:rPr lang="en-US" sz="1100" b="0" i="0" u="none" strike="noStrike" dirty="0">
                          <a:solidFill>
                            <a:srgbClr val="000000"/>
                          </a:solidFill>
                          <a:latin typeface="Arial" pitchFamily="34" charset="0"/>
                          <a:cs typeface="Arial" pitchFamily="34" charset="0"/>
                        </a:rPr>
                        <a:t>. Gastrointestinal Disease (hernia, reflux)</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1" i="0" u="none" strike="noStrike" dirty="0">
                          <a:solidFill>
                            <a:srgbClr val="000000"/>
                          </a:solidFill>
                          <a:latin typeface="Arial" pitchFamily="34" charset="0"/>
                          <a:cs typeface="Arial" pitchFamily="34" charset="0"/>
                        </a:rPr>
                        <a:t> </a:t>
                      </a:r>
                    </a:p>
                  </a:txBody>
                  <a:tcPr marL="989" marR="989" marT="989"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1" i="0" u="none" strike="noStrike" dirty="0" smtClean="0">
                          <a:solidFill>
                            <a:srgbClr val="000000"/>
                          </a:solidFill>
                          <a:latin typeface="Arial" pitchFamily="34" charset="0"/>
                          <a:cs typeface="Arial" pitchFamily="34" charset="0"/>
                        </a:rPr>
                        <a:t> Cancer/immune</a:t>
                      </a:r>
                      <a:endParaRPr lang="en-US" sz="1100" b="1" i="0" u="none" strike="noStrike" dirty="0">
                        <a:solidFill>
                          <a:srgbClr val="000000"/>
                        </a:solidFill>
                        <a:latin typeface="Arial" pitchFamily="34" charset="0"/>
                        <a:cs typeface="Arial" pitchFamily="34" charset="0"/>
                      </a:endParaRPr>
                    </a:p>
                  </a:txBody>
                  <a:tcPr marL="989" marR="989" marT="989" marB="0" anchor="b">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24</a:t>
                      </a:r>
                      <a:r>
                        <a:rPr lang="en-US" sz="1100" b="0" i="0" u="none" strike="noStrike" dirty="0">
                          <a:solidFill>
                            <a:srgbClr val="000000"/>
                          </a:solidFill>
                          <a:latin typeface="Arial" pitchFamily="34" charset="0"/>
                          <a:cs typeface="Arial" pitchFamily="34" charset="0"/>
                        </a:rPr>
                        <a:t>. Any Tumor</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25</a:t>
                      </a:r>
                      <a:r>
                        <a:rPr lang="en-US" sz="1100" b="0" i="0" u="none" strike="noStrike" dirty="0">
                          <a:solidFill>
                            <a:srgbClr val="000000"/>
                          </a:solidFill>
                          <a:latin typeface="Arial" pitchFamily="34" charset="0"/>
                          <a:cs typeface="Arial" pitchFamily="34" charset="0"/>
                        </a:rPr>
                        <a:t>. Lymphoma</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26</a:t>
                      </a:r>
                      <a:r>
                        <a:rPr lang="en-US" sz="1100" b="0" i="0" u="none" strike="noStrike" dirty="0">
                          <a:solidFill>
                            <a:srgbClr val="000000"/>
                          </a:solidFill>
                          <a:latin typeface="Arial" pitchFamily="34" charset="0"/>
                          <a:cs typeface="Arial" pitchFamily="34" charset="0"/>
                        </a:rPr>
                        <a:t>. Leukemia</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27</a:t>
                      </a:r>
                      <a:r>
                        <a:rPr lang="en-US" sz="1100" b="0" i="0" u="none" strike="noStrike" dirty="0">
                          <a:solidFill>
                            <a:srgbClr val="000000"/>
                          </a:solidFill>
                          <a:latin typeface="Arial" pitchFamily="34" charset="0"/>
                          <a:cs typeface="Arial" pitchFamily="34" charset="0"/>
                        </a:rPr>
                        <a:t>. AIDS</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28</a:t>
                      </a:r>
                      <a:r>
                        <a:rPr lang="en-US" sz="1100" b="0" i="0" u="none" strike="noStrike" dirty="0">
                          <a:solidFill>
                            <a:srgbClr val="000000"/>
                          </a:solidFill>
                          <a:latin typeface="Arial" pitchFamily="34" charset="0"/>
                          <a:cs typeface="Arial" pitchFamily="34" charset="0"/>
                        </a:rPr>
                        <a:t>. Metastatic solid tumor </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1" i="0" u="none" strike="noStrike" dirty="0">
                          <a:solidFill>
                            <a:srgbClr val="000000"/>
                          </a:solidFill>
                          <a:latin typeface="Arial" pitchFamily="34" charset="0"/>
                          <a:cs typeface="Arial" pitchFamily="34" charset="0"/>
                        </a:rPr>
                        <a:t> </a:t>
                      </a:r>
                    </a:p>
                  </a:txBody>
                  <a:tcPr marL="989" marR="989" marT="989"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1" i="0" u="none" strike="noStrike" dirty="0" smtClean="0">
                          <a:solidFill>
                            <a:srgbClr val="000000"/>
                          </a:solidFill>
                          <a:latin typeface="Arial" pitchFamily="34" charset="0"/>
                          <a:cs typeface="Arial" pitchFamily="34" charset="0"/>
                        </a:rPr>
                        <a:t> Psychological</a:t>
                      </a:r>
                      <a:endParaRPr lang="en-US" sz="1100" b="1" i="0" u="none" strike="noStrike" dirty="0">
                        <a:solidFill>
                          <a:srgbClr val="000000"/>
                        </a:solidFill>
                        <a:latin typeface="Arial" pitchFamily="34" charset="0"/>
                        <a:cs typeface="Arial" pitchFamily="34" charset="0"/>
                      </a:endParaRPr>
                    </a:p>
                  </a:txBody>
                  <a:tcPr marL="989" marR="989" marT="989" marB="0" anchor="b">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CA" sz="1100" b="0" i="0" u="none" strike="noStrike" dirty="0" smtClean="0">
                          <a:solidFill>
                            <a:srgbClr val="000000"/>
                          </a:solidFill>
                          <a:latin typeface="Arial" pitchFamily="34" charset="0"/>
                          <a:cs typeface="Arial" pitchFamily="34" charset="0"/>
                        </a:rPr>
                        <a:t> 29</a:t>
                      </a:r>
                      <a:r>
                        <a:rPr lang="en-CA" sz="1100" b="0" i="0" u="none" strike="noStrike" dirty="0">
                          <a:solidFill>
                            <a:srgbClr val="000000"/>
                          </a:solidFill>
                          <a:latin typeface="Arial" pitchFamily="34" charset="0"/>
                          <a:cs typeface="Arial" pitchFamily="34" charset="0"/>
                        </a:rPr>
                        <a:t>. Anxiety or Panic Disorders</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30</a:t>
                      </a:r>
                      <a:r>
                        <a:rPr lang="en-US" sz="1100" b="0" i="0" u="none" strike="noStrike" dirty="0">
                          <a:solidFill>
                            <a:srgbClr val="000000"/>
                          </a:solidFill>
                          <a:latin typeface="Arial" pitchFamily="34" charset="0"/>
                          <a:cs typeface="Arial" pitchFamily="34" charset="0"/>
                        </a:rPr>
                        <a:t>. Depression</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1" i="0" u="none" strike="noStrike" dirty="0">
                          <a:solidFill>
                            <a:srgbClr val="000000"/>
                          </a:solidFill>
                          <a:latin typeface="Arial" pitchFamily="34" charset="0"/>
                          <a:cs typeface="Arial" pitchFamily="34" charset="0"/>
                        </a:rPr>
                        <a:t> </a:t>
                      </a:r>
                    </a:p>
                  </a:txBody>
                  <a:tcPr marL="989" marR="989" marT="989"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1" i="0" u="none" strike="noStrike" dirty="0" smtClean="0">
                          <a:solidFill>
                            <a:srgbClr val="000000"/>
                          </a:solidFill>
                          <a:latin typeface="Arial" pitchFamily="34" charset="0"/>
                          <a:cs typeface="Arial" pitchFamily="34" charset="0"/>
                        </a:rPr>
                        <a:t> </a:t>
                      </a:r>
                      <a:r>
                        <a:rPr lang="en-US" sz="1100" b="1" i="0" u="none" strike="noStrike" dirty="0" err="1" smtClean="0">
                          <a:solidFill>
                            <a:srgbClr val="000000"/>
                          </a:solidFill>
                          <a:latin typeface="Arial" pitchFamily="34" charset="0"/>
                          <a:cs typeface="Arial" pitchFamily="34" charset="0"/>
                        </a:rPr>
                        <a:t>Muskoskeletal</a:t>
                      </a:r>
                      <a:endParaRPr lang="en-US" sz="1100" b="1" i="0" u="none" strike="noStrike" dirty="0">
                        <a:solidFill>
                          <a:srgbClr val="000000"/>
                        </a:solidFill>
                        <a:latin typeface="Arial" pitchFamily="34" charset="0"/>
                        <a:cs typeface="Arial" pitchFamily="34" charset="0"/>
                      </a:endParaRPr>
                    </a:p>
                  </a:txBody>
                  <a:tcPr marL="989" marR="989" marT="989" marB="0" anchor="b">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31</a:t>
                      </a:r>
                      <a:r>
                        <a:rPr lang="en-US" sz="1100" b="0" i="0" u="none" strike="noStrike" dirty="0">
                          <a:solidFill>
                            <a:srgbClr val="000000"/>
                          </a:solidFill>
                          <a:latin typeface="Arial" pitchFamily="34" charset="0"/>
                          <a:cs typeface="Arial" pitchFamily="34" charset="0"/>
                        </a:rPr>
                        <a:t>. Arthritis (Rheumatoid or Osteoarthritis)</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26469">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CA" sz="1100" b="0" i="0" u="none" strike="noStrike" dirty="0" smtClean="0">
                          <a:solidFill>
                            <a:srgbClr val="000000"/>
                          </a:solidFill>
                          <a:latin typeface="Arial" pitchFamily="34" charset="0"/>
                          <a:cs typeface="Arial" pitchFamily="34" charset="0"/>
                        </a:rPr>
                        <a:t> 32</a:t>
                      </a:r>
                      <a:r>
                        <a:rPr lang="en-CA" sz="1100" b="0" i="0" u="none" strike="noStrike" dirty="0">
                          <a:solidFill>
                            <a:srgbClr val="000000"/>
                          </a:solidFill>
                          <a:latin typeface="Arial" pitchFamily="34" charset="0"/>
                          <a:cs typeface="Arial" pitchFamily="34" charset="0"/>
                        </a:rPr>
                        <a:t>. Degenerative Disc disease (back disease, spinal </a:t>
                      </a:r>
                      <a:r>
                        <a:rPr lang="en-CA" sz="1100" b="0" i="0" u="none" strike="noStrike" dirty="0" err="1">
                          <a:solidFill>
                            <a:srgbClr val="000000"/>
                          </a:solidFill>
                          <a:latin typeface="Arial" pitchFamily="34" charset="0"/>
                          <a:cs typeface="Arial" pitchFamily="34" charset="0"/>
                        </a:rPr>
                        <a:t>stenosis</a:t>
                      </a:r>
                      <a:r>
                        <a:rPr lang="en-CA" sz="1100" b="0" i="0" u="none" strike="noStrike" dirty="0">
                          <a:solidFill>
                            <a:srgbClr val="000000"/>
                          </a:solidFill>
                          <a:latin typeface="Arial" pitchFamily="34" charset="0"/>
                          <a:cs typeface="Arial" pitchFamily="34" charset="0"/>
                        </a:rPr>
                        <a:t> or severe chronic back pain)</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33</a:t>
                      </a:r>
                      <a:r>
                        <a:rPr lang="en-US" sz="1100" b="0" i="0" u="none" strike="noStrike" dirty="0">
                          <a:solidFill>
                            <a:srgbClr val="000000"/>
                          </a:solidFill>
                          <a:latin typeface="Arial" pitchFamily="34" charset="0"/>
                          <a:cs typeface="Arial" pitchFamily="34" charset="0"/>
                        </a:rPr>
                        <a:t>. Osteoporosis</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34</a:t>
                      </a:r>
                      <a:r>
                        <a:rPr lang="en-US" sz="1100" b="0" i="0" u="none" strike="noStrike" dirty="0">
                          <a:solidFill>
                            <a:srgbClr val="000000"/>
                          </a:solidFill>
                          <a:latin typeface="Arial" pitchFamily="34" charset="0"/>
                          <a:cs typeface="Arial" pitchFamily="34" charset="0"/>
                        </a:rPr>
                        <a:t>. Connective Tissue disease</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a:solidFill>
                            <a:srgbClr val="000000"/>
                          </a:solidFill>
                          <a:latin typeface="Arial" pitchFamily="34" charset="0"/>
                          <a:cs typeface="Arial" pitchFamily="34" charset="0"/>
                        </a:rPr>
                        <a:t> </a:t>
                      </a:r>
                    </a:p>
                  </a:txBody>
                  <a:tcPr marL="989" marR="989" marT="989"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3567">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1" i="0" u="none" strike="noStrike" baseline="0" dirty="0" smtClean="0">
                          <a:solidFill>
                            <a:srgbClr val="000000"/>
                          </a:solidFill>
                          <a:latin typeface="Arial" pitchFamily="34" charset="0"/>
                          <a:cs typeface="Arial" pitchFamily="34" charset="0"/>
                        </a:rPr>
                        <a:t> </a:t>
                      </a:r>
                      <a:r>
                        <a:rPr lang="en-US" sz="1100" b="1" i="0" u="none" strike="noStrike" dirty="0" smtClean="0">
                          <a:solidFill>
                            <a:srgbClr val="000000"/>
                          </a:solidFill>
                          <a:latin typeface="Arial" pitchFamily="34" charset="0"/>
                          <a:cs typeface="Arial" pitchFamily="34" charset="0"/>
                        </a:rPr>
                        <a:t>Miscellaneous</a:t>
                      </a:r>
                      <a:endParaRPr lang="en-US" sz="1100" b="1" i="0" u="none" strike="noStrike" dirty="0">
                        <a:solidFill>
                          <a:srgbClr val="000000"/>
                        </a:solidFill>
                        <a:latin typeface="Arial" pitchFamily="34" charset="0"/>
                        <a:cs typeface="Arial" pitchFamily="34" charset="0"/>
                      </a:endParaRPr>
                    </a:p>
                  </a:txBody>
                  <a:tcPr marL="989" marR="989" marT="989" marB="0" anchor="b">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26469">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66700" indent="-266700" algn="l" fontAlgn="b"/>
                      <a:r>
                        <a:rPr lang="en-US" sz="1100" b="0" i="0" u="none" strike="noStrike" dirty="0" smtClean="0">
                          <a:solidFill>
                            <a:srgbClr val="000000"/>
                          </a:solidFill>
                          <a:latin typeface="Arial" pitchFamily="34" charset="0"/>
                          <a:cs typeface="Arial" pitchFamily="34" charset="0"/>
                        </a:rPr>
                        <a:t> 35</a:t>
                      </a:r>
                      <a:r>
                        <a:rPr lang="en-US" sz="1100" b="0" i="0" u="none" strike="noStrike" dirty="0">
                          <a:solidFill>
                            <a:srgbClr val="000000"/>
                          </a:solidFill>
                          <a:latin typeface="Arial" pitchFamily="34" charset="0"/>
                          <a:cs typeface="Arial" pitchFamily="34" charset="0"/>
                        </a:rPr>
                        <a:t>. Visual Impairment (cataracts, glaucoma, macular degeneration</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26469">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66700" indent="-266700" algn="l" fontAlgn="b"/>
                      <a:r>
                        <a:rPr lang="en-CA" sz="1100" b="0" i="0" u="none" strike="noStrike" dirty="0" smtClean="0">
                          <a:solidFill>
                            <a:srgbClr val="000000"/>
                          </a:solidFill>
                          <a:latin typeface="Arial" pitchFamily="34" charset="0"/>
                          <a:cs typeface="Arial" pitchFamily="34" charset="0"/>
                        </a:rPr>
                        <a:t> 36</a:t>
                      </a:r>
                      <a:r>
                        <a:rPr lang="en-CA" sz="1100" b="0" i="0" u="none" strike="noStrike" dirty="0">
                          <a:solidFill>
                            <a:srgbClr val="000000"/>
                          </a:solidFill>
                          <a:latin typeface="Arial" pitchFamily="34" charset="0"/>
                          <a:cs typeface="Arial" pitchFamily="34" charset="0"/>
                        </a:rPr>
                        <a:t>. Hearing Impairment (very hard of hearing even with hearing aids)</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26469">
                <a:tc>
                  <a:txBody>
                    <a:bodyPr/>
                    <a:lstStyle/>
                    <a:p>
                      <a:pPr algn="l" fontAlgn="b"/>
                      <a:endParaRPr lang="en-CA" sz="1100" b="0" i="0" u="none" strike="noStrike" dirty="0">
                        <a:latin typeface="Arial" pitchFamily="34" charset="0"/>
                        <a:cs typeface="Arial" pitchFamily="34" charset="0"/>
                      </a:endParaRP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66700" indent="-266700" algn="l" fontAlgn="b"/>
                      <a:r>
                        <a:rPr lang="en-CA" sz="1100" b="0" i="0" u="none" strike="noStrike" dirty="0" smtClean="0">
                          <a:solidFill>
                            <a:srgbClr val="000000"/>
                          </a:solidFill>
                          <a:latin typeface="Arial" pitchFamily="34" charset="0"/>
                          <a:cs typeface="Arial" pitchFamily="34" charset="0"/>
                        </a:rPr>
                        <a:t> 37.  </a:t>
                      </a:r>
                      <a:r>
                        <a:rPr lang="en-CA" sz="1100" b="0" i="0" u="none" strike="noStrike" baseline="0" dirty="0" smtClean="0">
                          <a:solidFill>
                            <a:srgbClr val="000000"/>
                          </a:solidFill>
                          <a:latin typeface="Arial" pitchFamily="34" charset="0"/>
                          <a:cs typeface="Arial" pitchFamily="34" charset="0"/>
                        </a:rPr>
                        <a:t>A</a:t>
                      </a:r>
                      <a:r>
                        <a:rPr lang="en-CA" sz="1100" b="0" i="0" u="none" strike="noStrike" dirty="0" smtClean="0">
                          <a:solidFill>
                            <a:srgbClr val="000000"/>
                          </a:solidFill>
                          <a:latin typeface="Arial" pitchFamily="34" charset="0"/>
                          <a:cs typeface="Arial" pitchFamily="34" charset="0"/>
                        </a:rPr>
                        <a:t>lcohol Abuse </a:t>
                      </a:r>
                      <a:endParaRPr lang="en-CA" sz="1100" b="0" i="0" u="none" strike="noStrike" dirty="0">
                        <a:solidFill>
                          <a:srgbClr val="000000"/>
                        </a:solidFill>
                        <a:latin typeface="Arial" pitchFamily="34" charset="0"/>
                        <a:cs typeface="Arial" pitchFamily="34" charset="0"/>
                      </a:endParaRP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5" name="Table 4"/>
          <p:cNvGraphicFramePr>
            <a:graphicFrameLocks noGrp="1"/>
          </p:cNvGraphicFramePr>
          <p:nvPr/>
        </p:nvGraphicFramePr>
        <p:xfrm>
          <a:off x="214290" y="1714480"/>
          <a:ext cx="3143272" cy="5561790"/>
        </p:xfrm>
        <a:graphic>
          <a:graphicData uri="http://schemas.openxmlformats.org/drawingml/2006/table">
            <a:tbl>
              <a:tblPr/>
              <a:tblGrid>
                <a:gridCol w="224520"/>
                <a:gridCol w="2918752"/>
              </a:tblGrid>
              <a:tr h="122992">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1" i="0" u="none" strike="noStrike" dirty="0" smtClean="0">
                          <a:solidFill>
                            <a:srgbClr val="000000"/>
                          </a:solidFill>
                          <a:latin typeface="Arial" pitchFamily="34" charset="0"/>
                          <a:cs typeface="Arial" pitchFamily="34" charset="0"/>
                        </a:rPr>
                        <a:t>  No</a:t>
                      </a:r>
                      <a:r>
                        <a:rPr lang="en-US" sz="1100" b="1" i="0" u="none" strike="noStrike" baseline="0" dirty="0" smtClean="0">
                          <a:solidFill>
                            <a:srgbClr val="000000"/>
                          </a:solidFill>
                          <a:latin typeface="Arial" pitchFamily="34" charset="0"/>
                          <a:cs typeface="Arial" pitchFamily="34" charset="0"/>
                        </a:rPr>
                        <a:t> </a:t>
                      </a:r>
                      <a:r>
                        <a:rPr lang="en-US" sz="1100" b="1" i="0" u="none" strike="noStrike" baseline="0" dirty="0" err="1" smtClean="0">
                          <a:solidFill>
                            <a:srgbClr val="000000"/>
                          </a:solidFill>
                          <a:latin typeface="Arial" pitchFamily="34" charset="0"/>
                          <a:cs typeface="Arial" pitchFamily="34" charset="0"/>
                        </a:rPr>
                        <a:t>Cormorbidities</a:t>
                      </a:r>
                      <a:endParaRPr lang="en-US" sz="1100" b="1" i="0" u="none" strike="noStrike" dirty="0">
                        <a:solidFill>
                          <a:srgbClr val="000000"/>
                        </a:solidFill>
                        <a:latin typeface="Arial" pitchFamily="34" charset="0"/>
                        <a:cs typeface="Arial" pitchFamily="34" charset="0"/>
                      </a:endParaRP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2992">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a:solidFill>
                            <a:srgbClr val="000000"/>
                          </a:solidFill>
                          <a:latin typeface="Arial" pitchFamily="34" charset="0"/>
                          <a:cs typeface="Arial" pitchFamily="34" charset="0"/>
                        </a:rPr>
                        <a:t> </a:t>
                      </a:r>
                    </a:p>
                  </a:txBody>
                  <a:tcPr marL="989" marR="989" marT="989"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2992">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1" i="0" u="none" strike="noStrike" dirty="0" smtClean="0">
                          <a:solidFill>
                            <a:srgbClr val="000000"/>
                          </a:solidFill>
                          <a:latin typeface="Arial" pitchFamily="34" charset="0"/>
                          <a:cs typeface="Arial" pitchFamily="34" charset="0"/>
                        </a:rPr>
                        <a:t> Myocardial</a:t>
                      </a:r>
                      <a:endParaRPr lang="en-US" sz="1100" b="1" i="0" u="none" strike="noStrike" dirty="0">
                        <a:solidFill>
                          <a:srgbClr val="000000"/>
                        </a:solidFill>
                        <a:latin typeface="Arial" pitchFamily="34" charset="0"/>
                        <a:cs typeface="Arial" pitchFamily="34" charset="0"/>
                      </a:endParaRPr>
                    </a:p>
                  </a:txBody>
                  <a:tcPr marL="989" marR="989" marT="989" marB="0" anchor="b">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2992">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1</a:t>
                      </a:r>
                      <a:r>
                        <a:rPr lang="en-US" sz="1100" b="0" i="0" u="none" strike="noStrike" dirty="0">
                          <a:solidFill>
                            <a:srgbClr val="000000"/>
                          </a:solidFill>
                          <a:latin typeface="Arial" pitchFamily="34" charset="0"/>
                          <a:cs typeface="Arial" pitchFamily="34" charset="0"/>
                        </a:rPr>
                        <a:t>. Angina</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2992">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2</a:t>
                      </a:r>
                      <a:r>
                        <a:rPr lang="en-US" sz="1100" b="0" i="0" u="none" strike="noStrike" dirty="0">
                          <a:solidFill>
                            <a:srgbClr val="000000"/>
                          </a:solidFill>
                          <a:latin typeface="Arial" pitchFamily="34" charset="0"/>
                          <a:cs typeface="Arial" pitchFamily="34" charset="0"/>
                        </a:rPr>
                        <a:t>. Arrhythmia</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2992">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3</a:t>
                      </a:r>
                      <a:r>
                        <a:rPr lang="en-US" sz="1100" b="0" i="0" u="none" strike="noStrike" dirty="0">
                          <a:solidFill>
                            <a:srgbClr val="000000"/>
                          </a:solidFill>
                          <a:latin typeface="Arial" pitchFamily="34" charset="0"/>
                          <a:cs typeface="Arial" pitchFamily="34" charset="0"/>
                        </a:rPr>
                        <a:t>. </a:t>
                      </a:r>
                      <a:r>
                        <a:rPr lang="en-US" sz="1100" b="0" i="0" u="none" strike="noStrike" dirty="0" err="1">
                          <a:solidFill>
                            <a:srgbClr val="000000"/>
                          </a:solidFill>
                          <a:latin typeface="Arial" pitchFamily="34" charset="0"/>
                          <a:cs typeface="Arial" pitchFamily="34" charset="0"/>
                        </a:rPr>
                        <a:t>Valvular</a:t>
                      </a:r>
                      <a:endParaRPr lang="en-US" sz="1100" b="0" i="0" u="none" strike="noStrike" dirty="0">
                        <a:solidFill>
                          <a:srgbClr val="000000"/>
                        </a:solidFill>
                        <a:latin typeface="Arial" pitchFamily="34" charset="0"/>
                        <a:cs typeface="Arial" pitchFamily="34" charset="0"/>
                      </a:endParaRP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2992">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4</a:t>
                      </a:r>
                      <a:r>
                        <a:rPr lang="en-US" sz="1100" b="0" i="0" u="none" strike="noStrike" dirty="0">
                          <a:solidFill>
                            <a:srgbClr val="000000"/>
                          </a:solidFill>
                          <a:latin typeface="Arial" pitchFamily="34" charset="0"/>
                          <a:cs typeface="Arial" pitchFamily="34" charset="0"/>
                        </a:rPr>
                        <a:t>. Myocardial infarction</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5558">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CA" sz="1100" b="0" i="0" u="none" strike="noStrike" dirty="0" smtClean="0">
                          <a:solidFill>
                            <a:srgbClr val="000000"/>
                          </a:solidFill>
                          <a:latin typeface="Arial" pitchFamily="34" charset="0"/>
                          <a:cs typeface="Arial" pitchFamily="34" charset="0"/>
                        </a:rPr>
                        <a:t> 5</a:t>
                      </a:r>
                      <a:r>
                        <a:rPr lang="en-CA" sz="1100" b="0" i="0" u="none" strike="noStrike" dirty="0">
                          <a:solidFill>
                            <a:srgbClr val="000000"/>
                          </a:solidFill>
                          <a:latin typeface="Arial" pitchFamily="34" charset="0"/>
                          <a:cs typeface="Arial" pitchFamily="34" charset="0"/>
                        </a:rPr>
                        <a:t>. Congestive heart failure (or heart disease)</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2992">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1" i="0" u="none" strike="noStrike" dirty="0">
                          <a:solidFill>
                            <a:srgbClr val="000000"/>
                          </a:solidFill>
                          <a:latin typeface="Arial" pitchFamily="34" charset="0"/>
                          <a:cs typeface="Arial" pitchFamily="34" charset="0"/>
                        </a:rPr>
                        <a:t> </a:t>
                      </a:r>
                    </a:p>
                  </a:txBody>
                  <a:tcPr marL="989" marR="989" marT="989"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2992">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1" i="0" u="none" strike="noStrike" dirty="0" smtClean="0">
                          <a:solidFill>
                            <a:srgbClr val="000000"/>
                          </a:solidFill>
                          <a:latin typeface="Arial" pitchFamily="34" charset="0"/>
                          <a:cs typeface="Arial" pitchFamily="34" charset="0"/>
                        </a:rPr>
                        <a:t> Vascular</a:t>
                      </a:r>
                      <a:endParaRPr lang="en-US" sz="1100" b="1" i="0" u="none" strike="noStrike" dirty="0">
                        <a:solidFill>
                          <a:srgbClr val="000000"/>
                        </a:solidFill>
                        <a:latin typeface="Arial" pitchFamily="34" charset="0"/>
                        <a:cs typeface="Arial" pitchFamily="34" charset="0"/>
                      </a:endParaRPr>
                    </a:p>
                  </a:txBody>
                  <a:tcPr marL="989" marR="989" marT="989" marB="0" anchor="b">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2992">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6</a:t>
                      </a:r>
                      <a:r>
                        <a:rPr lang="en-US" sz="1100" b="0" i="0" u="none" strike="noStrike" dirty="0">
                          <a:solidFill>
                            <a:srgbClr val="000000"/>
                          </a:solidFill>
                          <a:latin typeface="Arial" pitchFamily="34" charset="0"/>
                          <a:cs typeface="Arial" pitchFamily="34" charset="0"/>
                        </a:rPr>
                        <a:t>. Hypertension</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5558">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7</a:t>
                      </a:r>
                      <a:r>
                        <a:rPr lang="en-US" sz="1100" b="0" i="0" u="none" strike="noStrike" dirty="0">
                          <a:solidFill>
                            <a:srgbClr val="000000"/>
                          </a:solidFill>
                          <a:latin typeface="Arial" pitchFamily="34" charset="0"/>
                          <a:cs typeface="Arial" pitchFamily="34" charset="0"/>
                        </a:rPr>
                        <a:t>. Peripheral vascular disease or </a:t>
                      </a:r>
                      <a:r>
                        <a:rPr lang="en-US" sz="1100" b="0" i="0" u="none" strike="noStrike" dirty="0" err="1">
                          <a:solidFill>
                            <a:srgbClr val="000000"/>
                          </a:solidFill>
                          <a:latin typeface="Arial" pitchFamily="34" charset="0"/>
                          <a:cs typeface="Arial" pitchFamily="34" charset="0"/>
                        </a:rPr>
                        <a:t>claudication</a:t>
                      </a:r>
                      <a:endParaRPr lang="en-US" sz="1100" b="0" i="0" u="none" strike="noStrike" dirty="0">
                        <a:solidFill>
                          <a:srgbClr val="000000"/>
                        </a:solidFill>
                        <a:latin typeface="Arial" pitchFamily="34" charset="0"/>
                        <a:cs typeface="Arial" pitchFamily="34" charset="0"/>
                      </a:endParaRP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5558">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8</a:t>
                      </a:r>
                      <a:r>
                        <a:rPr lang="en-US" sz="1100" b="0" i="0" u="none" strike="noStrike" dirty="0">
                          <a:solidFill>
                            <a:srgbClr val="000000"/>
                          </a:solidFill>
                          <a:latin typeface="Arial" pitchFamily="34" charset="0"/>
                          <a:cs typeface="Arial" pitchFamily="34" charset="0"/>
                        </a:rPr>
                        <a:t>. Cerebrovascular disease (Stroke </a:t>
                      </a:r>
                      <a:r>
                        <a:rPr lang="en-US" sz="1100" b="0" i="0" u="none" strike="noStrike" dirty="0" err="1">
                          <a:solidFill>
                            <a:srgbClr val="000000"/>
                          </a:solidFill>
                          <a:latin typeface="Arial" pitchFamily="34" charset="0"/>
                          <a:cs typeface="Arial" pitchFamily="34" charset="0"/>
                        </a:rPr>
                        <a:t>orTIA</a:t>
                      </a:r>
                      <a:r>
                        <a:rPr lang="en-US" sz="1100" b="0" i="0" u="none" strike="noStrike" dirty="0">
                          <a:solidFill>
                            <a:srgbClr val="000000"/>
                          </a:solidFill>
                          <a:latin typeface="Arial" pitchFamily="34" charset="0"/>
                          <a:cs typeface="Arial" pitchFamily="34" charset="0"/>
                        </a:rPr>
                        <a:t>)</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2992">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1" i="0" u="none" strike="noStrike">
                          <a:solidFill>
                            <a:srgbClr val="000000"/>
                          </a:solidFill>
                          <a:latin typeface="Arial" pitchFamily="34" charset="0"/>
                          <a:cs typeface="Arial" pitchFamily="34" charset="0"/>
                        </a:rPr>
                        <a:t> </a:t>
                      </a:r>
                    </a:p>
                  </a:txBody>
                  <a:tcPr marL="989" marR="989" marT="989"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2992">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1" i="0" u="none" strike="noStrike" dirty="0" smtClean="0">
                          <a:solidFill>
                            <a:srgbClr val="000000"/>
                          </a:solidFill>
                          <a:latin typeface="Arial" pitchFamily="34" charset="0"/>
                          <a:cs typeface="Arial" pitchFamily="34" charset="0"/>
                        </a:rPr>
                        <a:t> Pulmonary</a:t>
                      </a:r>
                      <a:endParaRPr lang="en-US" sz="1100" b="1" i="0" u="none" strike="noStrike" dirty="0">
                        <a:solidFill>
                          <a:srgbClr val="000000"/>
                        </a:solidFill>
                        <a:latin typeface="Arial" pitchFamily="34" charset="0"/>
                        <a:cs typeface="Arial" pitchFamily="34" charset="0"/>
                      </a:endParaRPr>
                    </a:p>
                  </a:txBody>
                  <a:tcPr marL="989" marR="989" marT="989" marB="0" anchor="b">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45263">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CA" sz="1100" b="0" i="0" u="none" strike="noStrike" dirty="0" smtClean="0">
                          <a:solidFill>
                            <a:srgbClr val="000000"/>
                          </a:solidFill>
                          <a:latin typeface="Arial" pitchFamily="34" charset="0"/>
                          <a:cs typeface="Arial" pitchFamily="34" charset="0"/>
                        </a:rPr>
                        <a:t> 9</a:t>
                      </a:r>
                      <a:r>
                        <a:rPr lang="en-CA" sz="1100" b="0" i="0" u="none" strike="noStrike" dirty="0">
                          <a:solidFill>
                            <a:srgbClr val="000000"/>
                          </a:solidFill>
                          <a:latin typeface="Arial" pitchFamily="34" charset="0"/>
                          <a:cs typeface="Arial" pitchFamily="34" charset="0"/>
                        </a:rPr>
                        <a:t>. Chronic obstructive pulmonary disease (COPD, </a:t>
                      </a:r>
                      <a:r>
                        <a:rPr lang="en-CA" sz="1100" b="0" i="0" u="none" strike="noStrike" baseline="0" dirty="0" smtClean="0">
                          <a:solidFill>
                            <a:srgbClr val="000000"/>
                          </a:solidFill>
                          <a:latin typeface="Arial" pitchFamily="34" charset="0"/>
                          <a:cs typeface="Arial" pitchFamily="34" charset="0"/>
                        </a:rPr>
                        <a:t> </a:t>
                      </a:r>
                      <a:r>
                        <a:rPr lang="en-CA" sz="1100" b="0" i="0" u="none" strike="noStrike" dirty="0" smtClean="0">
                          <a:solidFill>
                            <a:srgbClr val="000000"/>
                          </a:solidFill>
                          <a:latin typeface="Arial" pitchFamily="34" charset="0"/>
                          <a:cs typeface="Arial" pitchFamily="34" charset="0"/>
                        </a:rPr>
                        <a:t>emphysema</a:t>
                      </a:r>
                      <a:r>
                        <a:rPr lang="en-CA" sz="1100" b="0" i="0" u="none" strike="noStrike" dirty="0">
                          <a:solidFill>
                            <a:srgbClr val="000000"/>
                          </a:solidFill>
                          <a:latin typeface="Arial" pitchFamily="34" charset="0"/>
                          <a:cs typeface="Arial" pitchFamily="34" charset="0"/>
                        </a:rPr>
                        <a:t>)</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2992">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10</a:t>
                      </a:r>
                      <a:r>
                        <a:rPr lang="en-US" sz="1100" b="0" i="0" u="none" strike="noStrike" dirty="0">
                          <a:solidFill>
                            <a:srgbClr val="000000"/>
                          </a:solidFill>
                          <a:latin typeface="Arial" pitchFamily="34" charset="0"/>
                          <a:cs typeface="Arial" pitchFamily="34" charset="0"/>
                        </a:rPr>
                        <a:t>. </a:t>
                      </a:r>
                      <a:r>
                        <a:rPr lang="en-US" sz="1100" b="0" i="0" u="none" strike="noStrike" dirty="0" smtClean="0">
                          <a:solidFill>
                            <a:srgbClr val="000000"/>
                          </a:solidFill>
                          <a:latin typeface="Arial" pitchFamily="34" charset="0"/>
                          <a:cs typeface="Arial" pitchFamily="34" charset="0"/>
                        </a:rPr>
                        <a:t>Asthma</a:t>
                      </a:r>
                      <a:endParaRPr lang="en-US" sz="1100" b="0" i="0" u="none" strike="noStrike" dirty="0">
                        <a:solidFill>
                          <a:srgbClr val="000000"/>
                        </a:solidFill>
                        <a:latin typeface="Arial" pitchFamily="34" charset="0"/>
                        <a:cs typeface="Arial" pitchFamily="34" charset="0"/>
                      </a:endParaRP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2992">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a:solidFill>
                            <a:srgbClr val="000000"/>
                          </a:solidFill>
                          <a:latin typeface="Arial" pitchFamily="34" charset="0"/>
                          <a:cs typeface="Arial" pitchFamily="34" charset="0"/>
                        </a:rPr>
                        <a:t> </a:t>
                      </a:r>
                    </a:p>
                  </a:txBody>
                  <a:tcPr marL="989" marR="989" marT="989"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2992">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1" i="0" u="none" strike="noStrike" dirty="0" smtClean="0">
                          <a:solidFill>
                            <a:srgbClr val="000000"/>
                          </a:solidFill>
                          <a:latin typeface="Arial" pitchFamily="34" charset="0"/>
                          <a:cs typeface="Arial" pitchFamily="34" charset="0"/>
                        </a:rPr>
                        <a:t> Neurologic</a:t>
                      </a:r>
                      <a:endParaRPr lang="en-US" sz="1100" b="1" i="0" u="none" strike="noStrike" dirty="0">
                        <a:solidFill>
                          <a:srgbClr val="000000"/>
                        </a:solidFill>
                        <a:latin typeface="Arial" pitchFamily="34" charset="0"/>
                        <a:cs typeface="Arial" pitchFamily="34" charset="0"/>
                      </a:endParaRPr>
                    </a:p>
                  </a:txBody>
                  <a:tcPr marL="989" marR="989" marT="989" marB="0" anchor="b">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2992">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11</a:t>
                      </a:r>
                      <a:r>
                        <a:rPr lang="en-US" sz="1100" b="0" i="0" u="none" strike="noStrike" dirty="0">
                          <a:solidFill>
                            <a:srgbClr val="000000"/>
                          </a:solidFill>
                          <a:latin typeface="Arial" pitchFamily="34" charset="0"/>
                          <a:cs typeface="Arial" pitchFamily="34" charset="0"/>
                        </a:rPr>
                        <a:t>. Dementia</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2992">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12</a:t>
                      </a:r>
                      <a:r>
                        <a:rPr lang="en-US" sz="1100" b="0" i="0" u="none" strike="noStrike" dirty="0">
                          <a:solidFill>
                            <a:srgbClr val="000000"/>
                          </a:solidFill>
                          <a:latin typeface="Arial" pitchFamily="34" charset="0"/>
                          <a:cs typeface="Arial" pitchFamily="34" charset="0"/>
                        </a:rPr>
                        <a:t>. </a:t>
                      </a:r>
                      <a:r>
                        <a:rPr lang="en-US" sz="1100" b="0" i="0" u="none" strike="noStrike" dirty="0" err="1">
                          <a:solidFill>
                            <a:srgbClr val="000000"/>
                          </a:solidFill>
                          <a:latin typeface="Arial" pitchFamily="34" charset="0"/>
                          <a:cs typeface="Arial" pitchFamily="34" charset="0"/>
                        </a:rPr>
                        <a:t>Hemiplegia</a:t>
                      </a:r>
                      <a:r>
                        <a:rPr lang="en-US" sz="1100" b="0" i="0" u="none" strike="noStrike" dirty="0">
                          <a:solidFill>
                            <a:srgbClr val="000000"/>
                          </a:solidFill>
                          <a:latin typeface="Arial" pitchFamily="34" charset="0"/>
                          <a:cs typeface="Arial" pitchFamily="34" charset="0"/>
                        </a:rPr>
                        <a:t> (paraplegia)</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45263">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CA" sz="1100" b="0" i="0" u="none" strike="noStrike" dirty="0" smtClean="0">
                          <a:solidFill>
                            <a:srgbClr val="000000"/>
                          </a:solidFill>
                          <a:latin typeface="Arial" pitchFamily="34" charset="0"/>
                          <a:cs typeface="Arial" pitchFamily="34" charset="0"/>
                        </a:rPr>
                        <a:t> 13</a:t>
                      </a:r>
                      <a:r>
                        <a:rPr lang="en-CA" sz="1100" b="0" i="0" u="none" strike="noStrike" dirty="0">
                          <a:solidFill>
                            <a:srgbClr val="000000"/>
                          </a:solidFill>
                          <a:latin typeface="Arial" pitchFamily="34" charset="0"/>
                          <a:cs typeface="Arial" pitchFamily="34" charset="0"/>
                        </a:rPr>
                        <a:t>. Neurologic illnesses (such as Multiple </a:t>
                      </a:r>
                      <a:endParaRPr lang="en-CA" sz="1100" b="0" i="0" u="none" strike="noStrike" dirty="0" smtClean="0">
                        <a:solidFill>
                          <a:srgbClr val="000000"/>
                        </a:solidFill>
                        <a:latin typeface="Arial" pitchFamily="34" charset="0"/>
                        <a:cs typeface="Arial" pitchFamily="34" charset="0"/>
                      </a:endParaRPr>
                    </a:p>
                    <a:p>
                      <a:pPr algn="l" fontAlgn="b"/>
                      <a:r>
                        <a:rPr lang="en-CA" sz="1100" b="0" i="0" u="none" strike="noStrike" dirty="0" smtClean="0">
                          <a:solidFill>
                            <a:srgbClr val="000000"/>
                          </a:solidFill>
                          <a:latin typeface="Arial" pitchFamily="34" charset="0"/>
                          <a:cs typeface="Arial" pitchFamily="34" charset="0"/>
                        </a:rPr>
                        <a:t>       sclerosis </a:t>
                      </a:r>
                      <a:r>
                        <a:rPr lang="en-CA" sz="1100" b="0" i="0" u="none" strike="noStrike" dirty="0">
                          <a:solidFill>
                            <a:srgbClr val="000000"/>
                          </a:solidFill>
                          <a:latin typeface="Arial" pitchFamily="34" charset="0"/>
                          <a:cs typeface="Arial" pitchFamily="34" charset="0"/>
                        </a:rPr>
                        <a:t>or </a:t>
                      </a:r>
                      <a:r>
                        <a:rPr lang="en-CA" sz="1100" b="0" i="0" u="none" strike="noStrike" dirty="0" smtClean="0">
                          <a:solidFill>
                            <a:srgbClr val="000000"/>
                          </a:solidFill>
                          <a:latin typeface="Arial" pitchFamily="34" charset="0"/>
                          <a:cs typeface="Arial" pitchFamily="34" charset="0"/>
                        </a:rPr>
                        <a:t> </a:t>
                      </a:r>
                      <a:r>
                        <a:rPr lang="en-CA" sz="1100" b="0" i="0" u="none" strike="noStrike" dirty="0" err="1">
                          <a:solidFill>
                            <a:srgbClr val="000000"/>
                          </a:solidFill>
                          <a:latin typeface="Arial" pitchFamily="34" charset="0"/>
                          <a:cs typeface="Arial" pitchFamily="34" charset="0"/>
                        </a:rPr>
                        <a:t>Parkinsons</a:t>
                      </a:r>
                      <a:r>
                        <a:rPr lang="en-CA" sz="1100" b="0" i="0" u="none" strike="noStrike" dirty="0">
                          <a:solidFill>
                            <a:srgbClr val="000000"/>
                          </a:solidFill>
                          <a:latin typeface="Arial" pitchFamily="34" charset="0"/>
                          <a:cs typeface="Arial" pitchFamily="34" charset="0"/>
                        </a:rPr>
                        <a:t>)</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2992">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1" i="0" u="none" strike="noStrike" dirty="0">
                          <a:solidFill>
                            <a:srgbClr val="000000"/>
                          </a:solidFill>
                          <a:latin typeface="Arial" pitchFamily="34" charset="0"/>
                          <a:cs typeface="Arial" pitchFamily="34" charset="0"/>
                        </a:rPr>
                        <a:t> </a:t>
                      </a:r>
                    </a:p>
                  </a:txBody>
                  <a:tcPr marL="989" marR="989" marT="989"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2992">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1" i="0" u="none" strike="noStrike" dirty="0" smtClean="0">
                          <a:solidFill>
                            <a:srgbClr val="000000"/>
                          </a:solidFill>
                          <a:latin typeface="Arial" pitchFamily="34" charset="0"/>
                          <a:cs typeface="Arial" pitchFamily="34" charset="0"/>
                        </a:rPr>
                        <a:t> Endocrine</a:t>
                      </a:r>
                      <a:endParaRPr lang="en-US" sz="1100" b="1" i="0" u="none" strike="noStrike" dirty="0">
                        <a:solidFill>
                          <a:srgbClr val="000000"/>
                        </a:solidFill>
                        <a:latin typeface="Arial" pitchFamily="34" charset="0"/>
                        <a:cs typeface="Arial" pitchFamily="34" charset="0"/>
                      </a:endParaRPr>
                    </a:p>
                  </a:txBody>
                  <a:tcPr marL="989" marR="989" marT="989" marB="0" anchor="b">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2992">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0" i="0" u="none" strike="noStrike" dirty="0" smtClean="0">
                          <a:solidFill>
                            <a:srgbClr val="000000"/>
                          </a:solidFill>
                          <a:latin typeface="Arial" pitchFamily="34" charset="0"/>
                          <a:cs typeface="Arial" pitchFamily="34" charset="0"/>
                        </a:rPr>
                        <a:t> 14</a:t>
                      </a:r>
                      <a:r>
                        <a:rPr lang="en-US" sz="1100" b="0" i="0" u="none" strike="noStrike" dirty="0">
                          <a:solidFill>
                            <a:srgbClr val="000000"/>
                          </a:solidFill>
                          <a:latin typeface="Arial" pitchFamily="34" charset="0"/>
                          <a:cs typeface="Arial" pitchFamily="34" charset="0"/>
                        </a:rPr>
                        <a:t>. Diabetes Type I or II</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5558">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CA" sz="1100" b="0" i="0" u="none" strike="noStrike" dirty="0" smtClean="0">
                          <a:solidFill>
                            <a:srgbClr val="000000"/>
                          </a:solidFill>
                          <a:latin typeface="Arial" pitchFamily="34" charset="0"/>
                          <a:cs typeface="Arial" pitchFamily="34" charset="0"/>
                        </a:rPr>
                        <a:t> 15</a:t>
                      </a:r>
                      <a:r>
                        <a:rPr lang="en-CA" sz="1100" b="0" i="0" u="none" strike="noStrike" dirty="0">
                          <a:solidFill>
                            <a:srgbClr val="000000"/>
                          </a:solidFill>
                          <a:latin typeface="Arial" pitchFamily="34" charset="0"/>
                          <a:cs typeface="Arial" pitchFamily="34" charset="0"/>
                        </a:rPr>
                        <a:t>. Diabetes with end organ damage</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45263">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66700" indent="-266700" algn="l" fontAlgn="b"/>
                      <a:r>
                        <a:rPr lang="en-CA" sz="1100" b="0" i="0" u="none" strike="noStrike" dirty="0" smtClean="0">
                          <a:solidFill>
                            <a:srgbClr val="000000"/>
                          </a:solidFill>
                          <a:latin typeface="Arial" pitchFamily="34" charset="0"/>
                          <a:cs typeface="Arial" pitchFamily="34" charset="0"/>
                        </a:rPr>
                        <a:t>16</a:t>
                      </a:r>
                      <a:r>
                        <a:rPr lang="en-CA" sz="1100" b="0" i="0" u="none" strike="noStrike" dirty="0">
                          <a:solidFill>
                            <a:srgbClr val="000000"/>
                          </a:solidFill>
                          <a:latin typeface="Arial" pitchFamily="34" charset="0"/>
                          <a:cs typeface="Arial" pitchFamily="34" charset="0"/>
                        </a:rPr>
                        <a:t>. Obesity and/or BMI &gt; 30 (weight in kg/(ht </a:t>
                      </a:r>
                      <a:endParaRPr lang="en-CA" sz="1100" b="0" i="0" u="none" strike="noStrike" dirty="0" smtClean="0">
                        <a:solidFill>
                          <a:srgbClr val="000000"/>
                        </a:solidFill>
                        <a:latin typeface="Arial" pitchFamily="34" charset="0"/>
                        <a:cs typeface="Arial" pitchFamily="34" charset="0"/>
                      </a:endParaRPr>
                    </a:p>
                    <a:p>
                      <a:pPr algn="l" fontAlgn="b"/>
                      <a:r>
                        <a:rPr lang="en-CA" sz="1100" b="0" i="0" u="none" strike="noStrike" dirty="0" smtClean="0">
                          <a:solidFill>
                            <a:srgbClr val="000000"/>
                          </a:solidFill>
                          <a:latin typeface="Arial" pitchFamily="34" charset="0"/>
                          <a:cs typeface="Arial" pitchFamily="34" charset="0"/>
                        </a:rPr>
                        <a:t>      in </a:t>
                      </a:r>
                      <a:r>
                        <a:rPr lang="en-CA" sz="1100" b="0" i="0" u="none" strike="noStrike" dirty="0">
                          <a:solidFill>
                            <a:srgbClr val="000000"/>
                          </a:solidFill>
                          <a:latin typeface="Arial" pitchFamily="34" charset="0"/>
                          <a:cs typeface="Arial" pitchFamily="34" charset="0"/>
                        </a:rPr>
                        <a:t>meters)</a:t>
                      </a:r>
                      <a:r>
                        <a:rPr lang="en-CA" sz="1100" b="0" i="0" u="none" strike="noStrike" baseline="30000" dirty="0">
                          <a:solidFill>
                            <a:srgbClr val="000000"/>
                          </a:solidFill>
                          <a:latin typeface="Arial" pitchFamily="34" charset="0"/>
                          <a:cs typeface="Arial" pitchFamily="34" charset="0"/>
                        </a:rPr>
                        <a:t>2</a:t>
                      </a:r>
                      <a:r>
                        <a:rPr lang="en-CA" sz="1100" b="0" i="0" u="none" strike="noStrike" dirty="0">
                          <a:solidFill>
                            <a:srgbClr val="000000"/>
                          </a:solidFill>
                          <a:latin typeface="Arial" pitchFamily="34" charset="0"/>
                          <a:cs typeface="Arial" pitchFamily="34" charset="0"/>
                        </a:rPr>
                        <a:t>   </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5558">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1" i="0" u="none" strike="noStrike" dirty="0">
                          <a:solidFill>
                            <a:srgbClr val="000000"/>
                          </a:solidFill>
                          <a:latin typeface="Arial" pitchFamily="34" charset="0"/>
                          <a:cs typeface="Arial" pitchFamily="34" charset="0"/>
                        </a:rPr>
                        <a:t> </a:t>
                      </a:r>
                    </a:p>
                  </a:txBody>
                  <a:tcPr marL="989" marR="989" marT="989"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2992">
                <a:tc>
                  <a:txBody>
                    <a:bodyPr/>
                    <a:lstStyle/>
                    <a:p>
                      <a:pPr algn="l" fontAlgn="b"/>
                      <a:r>
                        <a:rPr lang="en-CA" sz="1100" b="0" i="0" u="none" strike="noStrike" dirty="0">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b="1" i="0" u="none" strike="noStrike" dirty="0">
                          <a:solidFill>
                            <a:srgbClr val="000000"/>
                          </a:solidFill>
                          <a:latin typeface="Arial" pitchFamily="34" charset="0"/>
                          <a:cs typeface="Arial" pitchFamily="34" charset="0"/>
                        </a:rPr>
                        <a:t>R</a:t>
                      </a:r>
                      <a:r>
                        <a:rPr lang="en-US" sz="1100" b="1" i="0" u="none" strike="noStrike" dirty="0" smtClean="0">
                          <a:solidFill>
                            <a:srgbClr val="000000"/>
                          </a:solidFill>
                          <a:latin typeface="Arial" pitchFamily="34" charset="0"/>
                          <a:cs typeface="Arial" pitchFamily="34" charset="0"/>
                        </a:rPr>
                        <a:t>enal</a:t>
                      </a:r>
                      <a:endParaRPr lang="en-US" sz="1100" b="1" i="0" u="none" strike="noStrike" dirty="0">
                        <a:solidFill>
                          <a:srgbClr val="000000"/>
                        </a:solidFill>
                        <a:latin typeface="Arial" pitchFamily="34" charset="0"/>
                        <a:cs typeface="Arial" pitchFamily="34" charset="0"/>
                      </a:endParaRPr>
                    </a:p>
                  </a:txBody>
                  <a:tcPr marL="989" marR="989" marT="989" marB="0" anchor="b">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5558">
                <a:tc>
                  <a:txBody>
                    <a:bodyPr/>
                    <a:lstStyle/>
                    <a:p>
                      <a:pPr algn="l" fontAlgn="b"/>
                      <a:r>
                        <a:rPr lang="en-CA" sz="1100" b="0" i="0" u="none" strike="noStrike">
                          <a:latin typeface="Arial" pitchFamily="34" charset="0"/>
                          <a:cs typeface="Arial" pitchFamily="34" charset="0"/>
                        </a:rPr>
                        <a:t> </a:t>
                      </a:r>
                    </a:p>
                  </a:txBody>
                  <a:tcPr marL="989"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CA" sz="1100" b="0" i="0" u="none" strike="noStrike" dirty="0">
                          <a:solidFill>
                            <a:srgbClr val="000000"/>
                          </a:solidFill>
                          <a:latin typeface="Arial" pitchFamily="34" charset="0"/>
                          <a:cs typeface="Arial" pitchFamily="34" charset="0"/>
                        </a:rPr>
                        <a:t>17. Moderate or severe renal disease </a:t>
                      </a:r>
                    </a:p>
                  </a:txBody>
                  <a:tcPr marL="23735" marR="989" marT="989"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Text Box 42"/>
          <p:cNvSpPr txBox="1">
            <a:spLocks noChangeArrowheads="1"/>
          </p:cNvSpPr>
          <p:nvPr/>
        </p:nvSpPr>
        <p:spPr bwMode="auto">
          <a:xfrm>
            <a:off x="223815" y="728695"/>
            <a:ext cx="6491333" cy="342844"/>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lvl="0" algn="ctr" fontAlgn="base">
              <a:spcBef>
                <a:spcPct val="0"/>
              </a:spcBef>
              <a:spcAft>
                <a:spcPct val="0"/>
              </a:spcAft>
            </a:pPr>
            <a:r>
              <a:rPr lang="en-US" sz="1400" dirty="0" err="1" smtClean="0">
                <a:solidFill>
                  <a:srgbClr val="000000"/>
                </a:solidFill>
                <a:latin typeface="Arial Black" pitchFamily="34" charset="0"/>
                <a:ea typeface="Times New Roman" pitchFamily="18" charset="0"/>
                <a:cs typeface="Arial" pitchFamily="34" charset="0"/>
              </a:rPr>
              <a:t>Comorbidities</a:t>
            </a:r>
            <a:endParaRPr lang="en-US" dirty="0" smtClean="0">
              <a:latin typeface="Arial" pitchFamily="34" charset="0"/>
              <a:cs typeface="Arial" pitchFamily="34" charset="0"/>
            </a:endParaRPr>
          </a:p>
        </p:txBody>
      </p:sp>
      <p:sp>
        <p:nvSpPr>
          <p:cNvPr id="7" name="Rectangle 95"/>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1" name="Text Box 17"/>
          <p:cNvSpPr txBox="1">
            <a:spLocks noChangeArrowheads="1"/>
          </p:cNvSpPr>
          <p:nvPr/>
        </p:nvSpPr>
        <p:spPr bwMode="auto">
          <a:xfrm>
            <a:off x="214290" y="1142976"/>
            <a:ext cx="6286544" cy="35719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Check</a:t>
            </a:r>
            <a:r>
              <a:rPr kumimoji="0" lang="en-US" sz="1200" b="0" i="0" u="none" strike="noStrike" cap="none" normalizeH="0" dirty="0" smtClean="0">
                <a:ln>
                  <a:noFill/>
                </a:ln>
                <a:solidFill>
                  <a:srgbClr val="000000"/>
                </a:solidFill>
                <a:effectLst/>
                <a:latin typeface="Arial" pitchFamily="34" charset="0"/>
                <a:ea typeface="Times New Roman" pitchFamily="18" charset="0"/>
                <a:cs typeface="Arial" pitchFamily="34" charset="0"/>
              </a:rPr>
              <a:t> all the </a:t>
            </a:r>
            <a:r>
              <a:rPr kumimoji="0" lang="en-US" sz="1200" b="0" i="0" u="none" strike="noStrike" cap="none" normalizeH="0" dirty="0" err="1" smtClean="0">
                <a:ln>
                  <a:noFill/>
                </a:ln>
                <a:solidFill>
                  <a:srgbClr val="000000"/>
                </a:solidFill>
                <a:effectLst/>
                <a:latin typeface="Arial" pitchFamily="34" charset="0"/>
                <a:ea typeface="Times New Roman" pitchFamily="18" charset="0"/>
                <a:cs typeface="Arial" pitchFamily="34" charset="0"/>
              </a:rPr>
              <a:t>comorbidities</a:t>
            </a:r>
            <a:r>
              <a:rPr kumimoji="0" lang="en-US" sz="1200" b="0" i="0" u="none" strike="noStrike" cap="none" normalizeH="0" dirty="0" smtClean="0">
                <a:ln>
                  <a:noFill/>
                </a:ln>
                <a:solidFill>
                  <a:srgbClr val="000000"/>
                </a:solidFill>
                <a:effectLst/>
                <a:latin typeface="Arial" pitchFamily="34" charset="0"/>
                <a:ea typeface="Times New Roman" pitchFamily="18" charset="0"/>
                <a:cs typeface="Arial" pitchFamily="34" charset="0"/>
              </a:rPr>
              <a:t> that apply.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dirty="0" smtClean="0">
                <a:ln>
                  <a:noFill/>
                </a:ln>
                <a:solidFill>
                  <a:srgbClr val="000000"/>
                </a:solidFill>
                <a:effectLst/>
                <a:latin typeface="Arial" pitchFamily="34" charset="0"/>
                <a:ea typeface="Times New Roman" pitchFamily="18" charset="0"/>
                <a:cs typeface="Arial" pitchFamily="34" charset="0"/>
              </a:rPr>
              <a:t>If the patient has no comorbidities,  check 'No Comorbidities'.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4"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5" name="Straight Connector 14"/>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Slide Number Placeholder 12"/>
          <p:cNvSpPr>
            <a:spLocks noGrp="1"/>
          </p:cNvSpPr>
          <p:nvPr>
            <p:ph type="sldNum" sz="quarter" idx="12"/>
          </p:nvPr>
        </p:nvSpPr>
        <p:spPr/>
        <p:txBody>
          <a:bodyPr/>
          <a:lstStyle/>
          <a:p>
            <a:fld id="{FDE86200-F1F7-4FF7-847E-D71C11135875}" type="slidenum">
              <a:rPr lang="en-CA" smtClean="0"/>
              <a:pPr/>
              <a:t>14</a:t>
            </a:fld>
            <a:endParaRPr lang="en-CA"/>
          </a:p>
        </p:txBody>
      </p:sp>
      <p:pic>
        <p:nvPicPr>
          <p:cNvPr id="13314"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1309" y="184665"/>
            <a:ext cx="1645192" cy="7154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5"/>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graphicFrame>
        <p:nvGraphicFramePr>
          <p:cNvPr id="8" name="Table 7"/>
          <p:cNvGraphicFramePr>
            <a:graphicFrameLocks noGrp="1"/>
          </p:cNvGraphicFramePr>
          <p:nvPr>
            <p:extLst>
              <p:ext uri="{D42A27DB-BD31-4B8C-83A1-F6EECF244321}">
                <p14:modId xmlns:p14="http://schemas.microsoft.com/office/powerpoint/2010/main" val="1160341799"/>
              </p:ext>
            </p:extLst>
          </p:nvPr>
        </p:nvGraphicFramePr>
        <p:xfrm>
          <a:off x="214290" y="1019582"/>
          <a:ext cx="6429420" cy="6659288"/>
        </p:xfrm>
        <a:graphic>
          <a:graphicData uri="http://schemas.openxmlformats.org/drawingml/2006/table">
            <a:tbl>
              <a:tblPr/>
              <a:tblGrid>
                <a:gridCol w="1160719"/>
                <a:gridCol w="5268701"/>
              </a:tblGrid>
              <a:tr h="214314">
                <a:tc>
                  <a:txBody>
                    <a:bodyPr/>
                    <a:lstStyle/>
                    <a:p>
                      <a:pPr marR="0" indent="0" algn="l" rtl="0">
                        <a:spcBef>
                          <a:spcPts val="0"/>
                        </a:spcBef>
                        <a:spcAft>
                          <a:spcPts val="0"/>
                        </a:spcAft>
                      </a:pPr>
                      <a:r>
                        <a:rPr lang="en-CA" sz="1100" b="1" kern="1400" dirty="0">
                          <a:solidFill>
                            <a:srgbClr val="000000"/>
                          </a:solidFill>
                          <a:latin typeface="Arial" pitchFamily="34" charset="0"/>
                          <a:cs typeface="Arial" pitchFamily="34" charset="0"/>
                        </a:rPr>
                        <a:t>General </a:t>
                      </a:r>
                      <a:endParaRPr lang="en-CA" sz="1100" kern="1400" dirty="0">
                        <a:solidFill>
                          <a:srgbClr val="000000"/>
                        </a:solidFill>
                        <a:latin typeface="Arial" pitchFamily="34" charset="0"/>
                        <a:cs typeface="Arial" pitchFamily="34" charset="0"/>
                      </a:endParaRPr>
                    </a:p>
                    <a:p>
                      <a:pPr marR="0" indent="0" algn="l" rtl="0">
                        <a:spcBef>
                          <a:spcPts val="0"/>
                        </a:spcBef>
                        <a:spcAft>
                          <a:spcPts val="0"/>
                        </a:spcAft>
                      </a:pPr>
                      <a:r>
                        <a:rPr lang="en-CA" sz="1100" b="1" kern="1400" dirty="0" smtClean="0">
                          <a:solidFill>
                            <a:srgbClr val="000000"/>
                          </a:solidFill>
                          <a:latin typeface="Arial" pitchFamily="34" charset="0"/>
                          <a:cs typeface="Arial" pitchFamily="34" charset="0"/>
                        </a:rPr>
                        <a:t>Instructions</a:t>
                      </a:r>
                      <a:endParaRPr lang="en-CA" sz="1100" kern="1400" dirty="0">
                        <a:solidFill>
                          <a:srgbClr val="000000"/>
                        </a:solidFill>
                        <a:latin typeface="Arial" pitchFamily="34" charset="0"/>
                        <a:cs typeface="Arial" pitchFamily="34" charset="0"/>
                      </a:endParaRPr>
                    </a:p>
                  </a:txBody>
                  <a:tcPr marL="15166" marR="15166" marT="15166" marB="151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85725" algn="l" rtl="0">
                        <a:spcBef>
                          <a:spcPts val="0"/>
                        </a:spcBef>
                        <a:spcAft>
                          <a:spcPts val="0"/>
                        </a:spcAft>
                      </a:pPr>
                      <a:r>
                        <a:rPr lang="en-CA" sz="1100" kern="1400" dirty="0">
                          <a:solidFill>
                            <a:srgbClr val="000000"/>
                          </a:solidFill>
                          <a:latin typeface="Arial" pitchFamily="34" charset="0"/>
                          <a:cs typeface="Arial" pitchFamily="34" charset="0"/>
                        </a:rPr>
                        <a:t>These data are </a:t>
                      </a:r>
                      <a:r>
                        <a:rPr lang="en-CA" sz="1100" u="none" kern="1400" dirty="0">
                          <a:solidFill>
                            <a:srgbClr val="000000"/>
                          </a:solidFill>
                          <a:latin typeface="Arial" pitchFamily="34" charset="0"/>
                          <a:cs typeface="Arial" pitchFamily="34" charset="0"/>
                        </a:rPr>
                        <a:t>collected </a:t>
                      </a:r>
                      <a:r>
                        <a:rPr lang="en-CA" sz="1100" u="none" kern="1200" dirty="0" smtClean="0">
                          <a:solidFill>
                            <a:srgbClr val="000000"/>
                          </a:solidFill>
                          <a:latin typeface="Arial" pitchFamily="34" charset="0"/>
                          <a:ea typeface="+mn-ea"/>
                          <a:cs typeface="Arial" pitchFamily="34" charset="0"/>
                        </a:rPr>
                        <a:t>once at baseline </a:t>
                      </a:r>
                      <a:r>
                        <a:rPr lang="en-CA" sz="1100" u="none" kern="1400" dirty="0" smtClean="0">
                          <a:solidFill>
                            <a:srgbClr val="000000"/>
                          </a:solidFill>
                          <a:latin typeface="Arial" pitchFamily="34" charset="0"/>
                          <a:cs typeface="Arial" pitchFamily="34" charset="0"/>
                        </a:rPr>
                        <a:t>for </a:t>
                      </a:r>
                      <a:r>
                        <a:rPr lang="en-CA" sz="1100" u="none" kern="1400" dirty="0">
                          <a:solidFill>
                            <a:srgbClr val="000000"/>
                          </a:solidFill>
                          <a:latin typeface="Arial" pitchFamily="34" charset="0"/>
                          <a:cs typeface="Arial" pitchFamily="34" charset="0"/>
                        </a:rPr>
                        <a:t>calculation of </a:t>
                      </a:r>
                      <a:r>
                        <a:rPr lang="en-CA" sz="1100" u="none" kern="1200" dirty="0" smtClean="0">
                          <a:solidFill>
                            <a:srgbClr val="000000"/>
                          </a:solidFill>
                          <a:latin typeface="Arial" pitchFamily="34" charset="0"/>
                          <a:ea typeface="+mn-ea"/>
                          <a:cs typeface="Arial" pitchFamily="34" charset="0"/>
                        </a:rPr>
                        <a:t>modified SOFA score</a:t>
                      </a:r>
                      <a:r>
                        <a:rPr lang="en-CA" sz="1100" u="none" kern="1400" dirty="0" smtClean="0">
                          <a:solidFill>
                            <a:srgbClr val="000000"/>
                          </a:solidFill>
                          <a:latin typeface="Arial" pitchFamily="34" charset="0"/>
                          <a:cs typeface="Arial" pitchFamily="34" charset="0"/>
                        </a:rPr>
                        <a:t>.</a:t>
                      </a:r>
                    </a:p>
                  </a:txBody>
                  <a:tcPr marL="15166" marR="15166" marT="15166" marB="151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98660">
                <a:tc>
                  <a:txBody>
                    <a:bodyPr/>
                    <a:lstStyle/>
                    <a:p>
                      <a:pPr marR="0" indent="0" algn="l" rtl="0">
                        <a:spcBef>
                          <a:spcPts val="0"/>
                        </a:spcBef>
                        <a:spcAft>
                          <a:spcPts val="0"/>
                        </a:spcAft>
                      </a:pPr>
                      <a:r>
                        <a:rPr lang="en-US" sz="1100" b="1" kern="1400" dirty="0" smtClean="0">
                          <a:solidFill>
                            <a:schemeClr val="tx1"/>
                          </a:solidFill>
                          <a:latin typeface="Arial" pitchFamily="34" charset="0"/>
                          <a:cs typeface="Arial" pitchFamily="34" charset="0"/>
                        </a:rPr>
                        <a:t>Vasopressors</a:t>
                      </a:r>
                    </a:p>
                  </a:txBody>
                  <a:tcPr marL="15166" marR="15166" marT="15166" marB="151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L="85725" marR="0" indent="0" algn="l" rtl="0">
                        <a:spcBef>
                          <a:spcPts val="0"/>
                        </a:spcBef>
                        <a:spcAft>
                          <a:spcPts val="0"/>
                        </a:spcAft>
                      </a:pPr>
                      <a:r>
                        <a:rPr lang="en-US" sz="1100" kern="1400" dirty="0" smtClean="0">
                          <a:solidFill>
                            <a:schemeClr val="tx1"/>
                          </a:solidFill>
                          <a:latin typeface="Arial" pitchFamily="34" charset="0"/>
                          <a:cs typeface="Arial" pitchFamily="34" charset="0"/>
                        </a:rPr>
                        <a:t>Indicate whether the patient received vasopressors or not be selecting ‘Yes’ or ‘No’.</a:t>
                      </a:r>
                      <a:endParaRPr lang="en-CA" sz="1100" kern="1400" dirty="0" smtClean="0">
                        <a:solidFill>
                          <a:schemeClr val="tx1"/>
                        </a:solidFill>
                        <a:latin typeface="Arial" pitchFamily="34" charset="0"/>
                        <a:cs typeface="Arial" pitchFamily="34" charset="0"/>
                      </a:endParaRPr>
                    </a:p>
                    <a:p>
                      <a:pPr marL="85725" marR="0" indent="0" algn="l" rtl="0">
                        <a:spcBef>
                          <a:spcPts val="0"/>
                        </a:spcBef>
                        <a:spcAft>
                          <a:spcPts val="0"/>
                        </a:spcAft>
                      </a:pPr>
                      <a:endParaRPr lang="en-CA" sz="1100" kern="1400" dirty="0" smtClean="0">
                        <a:solidFill>
                          <a:schemeClr val="tx1"/>
                        </a:solidFill>
                        <a:latin typeface="Arial" pitchFamily="34" charset="0"/>
                        <a:cs typeface="Arial" pitchFamily="34" charset="0"/>
                      </a:endParaRPr>
                    </a:p>
                    <a:p>
                      <a:pPr marL="85725" marR="0" indent="0" algn="l" rtl="0">
                        <a:spcBef>
                          <a:spcPts val="0"/>
                        </a:spcBef>
                        <a:spcAft>
                          <a:spcPts val="0"/>
                        </a:spcAft>
                      </a:pPr>
                      <a:r>
                        <a:rPr lang="en-CA" sz="1100" kern="1400" dirty="0" smtClean="0">
                          <a:solidFill>
                            <a:schemeClr val="tx1"/>
                          </a:solidFill>
                          <a:latin typeface="Arial" pitchFamily="34" charset="0"/>
                          <a:cs typeface="Arial" pitchFamily="34" charset="0"/>
                        </a:rPr>
                        <a:t>If</a:t>
                      </a:r>
                      <a:r>
                        <a:rPr lang="en-CA" sz="1100" kern="1400" baseline="0" dirty="0" smtClean="0">
                          <a:solidFill>
                            <a:schemeClr val="tx1"/>
                          </a:solidFill>
                          <a:latin typeface="Arial" pitchFamily="34" charset="0"/>
                          <a:cs typeface="Arial" pitchFamily="34" charset="0"/>
                        </a:rPr>
                        <a:t> ‘Yes’, select the highest dose received from the 3 groupings below:</a:t>
                      </a:r>
                    </a:p>
                    <a:p>
                      <a:pPr marL="85725" marR="0" indent="0" algn="l" rtl="0">
                        <a:spcBef>
                          <a:spcPts val="0"/>
                        </a:spcBef>
                        <a:spcAft>
                          <a:spcPts val="0"/>
                        </a:spcAft>
                      </a:pPr>
                      <a:r>
                        <a:rPr lang="en-CA" sz="1100" kern="1400" dirty="0">
                          <a:solidFill>
                            <a:schemeClr val="tx1"/>
                          </a:solidFill>
                          <a:latin typeface="Arial" pitchFamily="34" charset="0"/>
                          <a:cs typeface="Arial" pitchFamily="34" charset="0"/>
                        </a:rPr>
                        <a:t> </a:t>
                      </a:r>
                    </a:p>
                    <a:p>
                      <a:pPr marL="628650" lvl="1" indent="-171450">
                        <a:buFont typeface="Wingdings" panose="05000000000000000000" pitchFamily="2" charset="2"/>
                        <a:buChar char="q"/>
                      </a:pPr>
                      <a:r>
                        <a:rPr lang="en-CA" sz="1100" b="0" i="0" kern="1200" dirty="0" smtClean="0">
                          <a:solidFill>
                            <a:schemeClr val="tx1"/>
                          </a:solidFill>
                          <a:effectLst/>
                          <a:latin typeface="Arial" panose="020B0604020202020204" pitchFamily="34" charset="0"/>
                          <a:ea typeface="+mn-ea"/>
                          <a:cs typeface="Arial" panose="020B0604020202020204" pitchFamily="34" charset="0"/>
                        </a:rPr>
                        <a:t>Dopamine ≤ 5 µg/kg/min or</a:t>
                      </a:r>
                      <a:br>
                        <a:rPr lang="en-CA" sz="1100" b="0" i="0" kern="1200" dirty="0" smtClean="0">
                          <a:solidFill>
                            <a:schemeClr val="tx1"/>
                          </a:solidFill>
                          <a:effectLst/>
                          <a:latin typeface="Arial" panose="020B0604020202020204" pitchFamily="34" charset="0"/>
                          <a:ea typeface="+mn-ea"/>
                          <a:cs typeface="Arial" panose="020B0604020202020204" pitchFamily="34" charset="0"/>
                        </a:rPr>
                      </a:br>
                      <a:r>
                        <a:rPr lang="en-CA" sz="1100" b="0" i="0" kern="1200" dirty="0" err="1" smtClean="0">
                          <a:solidFill>
                            <a:schemeClr val="tx1"/>
                          </a:solidFill>
                          <a:effectLst/>
                          <a:latin typeface="Arial" panose="020B0604020202020204" pitchFamily="34" charset="0"/>
                          <a:ea typeface="+mn-ea"/>
                          <a:cs typeface="Arial" panose="020B0604020202020204" pitchFamily="34" charset="0"/>
                        </a:rPr>
                        <a:t>Dobutamine</a:t>
                      </a:r>
                      <a:r>
                        <a:rPr lang="en-CA" sz="1100" b="0" i="0" kern="1200" dirty="0" smtClean="0">
                          <a:solidFill>
                            <a:schemeClr val="tx1"/>
                          </a:solidFill>
                          <a:effectLst/>
                          <a:latin typeface="Arial" panose="020B0604020202020204" pitchFamily="34" charset="0"/>
                          <a:ea typeface="+mn-ea"/>
                          <a:cs typeface="Arial" panose="020B0604020202020204" pitchFamily="34" charset="0"/>
                        </a:rPr>
                        <a:t> (any dose)</a:t>
                      </a:r>
                    </a:p>
                    <a:p>
                      <a:pPr lvl="1"/>
                      <a:endParaRPr lang="en-CA" sz="1100" b="0" i="0" kern="1200" dirty="0" smtClean="0">
                        <a:solidFill>
                          <a:schemeClr val="tx1"/>
                        </a:solidFill>
                        <a:effectLst/>
                        <a:latin typeface="Arial" panose="020B0604020202020204" pitchFamily="34" charset="0"/>
                        <a:ea typeface="+mn-ea"/>
                        <a:cs typeface="Arial" panose="020B0604020202020204" pitchFamily="34" charset="0"/>
                      </a:endParaRPr>
                    </a:p>
                    <a:p>
                      <a:pPr marL="628650" lvl="1" indent="-171450">
                        <a:buFont typeface="Wingdings" panose="05000000000000000000" pitchFamily="2" charset="2"/>
                        <a:buChar char="q"/>
                      </a:pPr>
                      <a:r>
                        <a:rPr lang="en-CA" sz="1100" b="0" i="0" kern="1200" dirty="0" smtClean="0">
                          <a:solidFill>
                            <a:schemeClr val="tx1"/>
                          </a:solidFill>
                          <a:effectLst/>
                          <a:latin typeface="Arial" panose="020B0604020202020204" pitchFamily="34" charset="0"/>
                          <a:ea typeface="+mn-ea"/>
                          <a:cs typeface="Arial" panose="020B0604020202020204" pitchFamily="34" charset="0"/>
                        </a:rPr>
                        <a:t>Dopamine 6 - 15 µg/kg/min or</a:t>
                      </a:r>
                      <a:br>
                        <a:rPr lang="en-CA" sz="1100" b="0" i="0" kern="1200" dirty="0" smtClean="0">
                          <a:solidFill>
                            <a:schemeClr val="tx1"/>
                          </a:solidFill>
                          <a:effectLst/>
                          <a:latin typeface="Arial" panose="020B0604020202020204" pitchFamily="34" charset="0"/>
                          <a:ea typeface="+mn-ea"/>
                          <a:cs typeface="Arial" panose="020B0604020202020204" pitchFamily="34" charset="0"/>
                        </a:rPr>
                      </a:br>
                      <a:r>
                        <a:rPr lang="en-CA" sz="1100" b="0" i="0" kern="1200" dirty="0" smtClean="0">
                          <a:solidFill>
                            <a:schemeClr val="tx1"/>
                          </a:solidFill>
                          <a:effectLst/>
                          <a:latin typeface="Arial" panose="020B0604020202020204" pitchFamily="34" charset="0"/>
                          <a:ea typeface="+mn-ea"/>
                          <a:cs typeface="Arial" panose="020B0604020202020204" pitchFamily="34" charset="0"/>
                        </a:rPr>
                        <a:t>Epinephrine ≤ 0.1 µg/kg/min or</a:t>
                      </a:r>
                      <a:br>
                        <a:rPr lang="en-CA" sz="1100" b="0" i="0" kern="1200" dirty="0" smtClean="0">
                          <a:solidFill>
                            <a:schemeClr val="tx1"/>
                          </a:solidFill>
                          <a:effectLst/>
                          <a:latin typeface="Arial" panose="020B0604020202020204" pitchFamily="34" charset="0"/>
                          <a:ea typeface="+mn-ea"/>
                          <a:cs typeface="Arial" panose="020B0604020202020204" pitchFamily="34" charset="0"/>
                        </a:rPr>
                      </a:br>
                      <a:r>
                        <a:rPr lang="en-CA" sz="1100" b="0" i="0" kern="1200" dirty="0" smtClean="0">
                          <a:solidFill>
                            <a:schemeClr val="tx1"/>
                          </a:solidFill>
                          <a:effectLst/>
                          <a:latin typeface="Arial" panose="020B0604020202020204" pitchFamily="34" charset="0"/>
                          <a:ea typeface="+mn-ea"/>
                          <a:cs typeface="Arial" panose="020B0604020202020204" pitchFamily="34" charset="0"/>
                        </a:rPr>
                        <a:t>Norepinephrine ≤ 0.1 µg/kg/min</a:t>
                      </a:r>
                    </a:p>
                    <a:p>
                      <a:pPr lvl="1"/>
                      <a:endParaRPr lang="en-CA" sz="1100" b="0" i="0" kern="1200" dirty="0" smtClean="0">
                        <a:solidFill>
                          <a:schemeClr val="tx1"/>
                        </a:solidFill>
                        <a:effectLst/>
                        <a:latin typeface="Arial" panose="020B0604020202020204" pitchFamily="34" charset="0"/>
                        <a:ea typeface="+mn-ea"/>
                        <a:cs typeface="Arial" panose="020B0604020202020204" pitchFamily="34" charset="0"/>
                      </a:endParaRPr>
                    </a:p>
                    <a:p>
                      <a:pPr marL="628650" lvl="1" indent="-171450">
                        <a:buFont typeface="Wingdings" panose="05000000000000000000" pitchFamily="2" charset="2"/>
                        <a:buChar char="q"/>
                      </a:pPr>
                      <a:r>
                        <a:rPr lang="en-CA" sz="1100" b="0" i="0" kern="1200" dirty="0" smtClean="0">
                          <a:solidFill>
                            <a:schemeClr val="tx1"/>
                          </a:solidFill>
                          <a:effectLst/>
                          <a:latin typeface="Arial" panose="020B0604020202020204" pitchFamily="34" charset="0"/>
                          <a:ea typeface="+mn-ea"/>
                          <a:cs typeface="Arial" panose="020B0604020202020204" pitchFamily="34" charset="0"/>
                        </a:rPr>
                        <a:t>Dopamine &gt; 15 µg/kg/min or</a:t>
                      </a:r>
                      <a:br>
                        <a:rPr lang="en-CA" sz="1100" b="0" i="0" kern="1200" dirty="0" smtClean="0">
                          <a:solidFill>
                            <a:schemeClr val="tx1"/>
                          </a:solidFill>
                          <a:effectLst/>
                          <a:latin typeface="Arial" panose="020B0604020202020204" pitchFamily="34" charset="0"/>
                          <a:ea typeface="+mn-ea"/>
                          <a:cs typeface="Arial" panose="020B0604020202020204" pitchFamily="34" charset="0"/>
                        </a:rPr>
                      </a:br>
                      <a:r>
                        <a:rPr lang="en-CA" sz="1100" b="0" i="0" kern="1200" dirty="0" smtClean="0">
                          <a:solidFill>
                            <a:schemeClr val="tx1"/>
                          </a:solidFill>
                          <a:effectLst/>
                          <a:latin typeface="Arial" panose="020B0604020202020204" pitchFamily="34" charset="0"/>
                          <a:ea typeface="+mn-ea"/>
                          <a:cs typeface="Arial" panose="020B0604020202020204" pitchFamily="34" charset="0"/>
                        </a:rPr>
                        <a:t>Epinephrine &gt; 0.1 µg/kg/min or</a:t>
                      </a:r>
                      <a:br>
                        <a:rPr lang="en-CA" sz="1100" b="0" i="0" kern="1200" dirty="0" smtClean="0">
                          <a:solidFill>
                            <a:schemeClr val="tx1"/>
                          </a:solidFill>
                          <a:effectLst/>
                          <a:latin typeface="Arial" panose="020B0604020202020204" pitchFamily="34" charset="0"/>
                          <a:ea typeface="+mn-ea"/>
                          <a:cs typeface="Arial" panose="020B0604020202020204" pitchFamily="34" charset="0"/>
                        </a:rPr>
                      </a:br>
                      <a:r>
                        <a:rPr lang="en-CA" sz="1100" b="0" i="0" kern="1200" dirty="0" smtClean="0">
                          <a:solidFill>
                            <a:schemeClr val="tx1"/>
                          </a:solidFill>
                          <a:effectLst/>
                          <a:latin typeface="Arial" panose="020B0604020202020204" pitchFamily="34" charset="0"/>
                          <a:ea typeface="+mn-ea"/>
                          <a:cs typeface="Arial" panose="020B0604020202020204" pitchFamily="34" charset="0"/>
                        </a:rPr>
                        <a:t>Norepinephrine &gt; 0.1 µg/kg/min</a:t>
                      </a:r>
                    </a:p>
                    <a:p>
                      <a:pPr marL="0" lvl="0" indent="0">
                        <a:buFont typeface="Wingdings" panose="05000000000000000000" pitchFamily="2" charset="2"/>
                        <a:buNone/>
                      </a:pPr>
                      <a:endParaRPr lang="en-US" sz="1100" b="0" i="0" kern="1200" dirty="0" smtClean="0">
                        <a:solidFill>
                          <a:schemeClr val="tx1"/>
                        </a:solidFill>
                        <a:effectLst/>
                        <a:latin typeface="Arial" panose="020B0604020202020204" pitchFamily="34" charset="0"/>
                        <a:ea typeface="+mn-ea"/>
                        <a:cs typeface="Arial" panose="020B0604020202020204" pitchFamily="34" charset="0"/>
                      </a:endParaRPr>
                    </a:p>
                    <a:p>
                      <a:pPr marL="86400" lvl="0" indent="0">
                        <a:buFont typeface="Wingdings" panose="05000000000000000000" pitchFamily="2" charset="2"/>
                        <a:buNone/>
                      </a:pPr>
                      <a:r>
                        <a:rPr lang="en-US" sz="1100" b="0" i="0" kern="1200" baseline="0" dirty="0" smtClean="0">
                          <a:solidFill>
                            <a:schemeClr val="tx1"/>
                          </a:solidFill>
                          <a:effectLst/>
                          <a:latin typeface="Arial" panose="020B0604020202020204" pitchFamily="34" charset="0"/>
                          <a:ea typeface="+mn-ea"/>
                          <a:cs typeface="Arial" panose="020B0604020202020204" pitchFamily="34" charset="0"/>
                        </a:rPr>
                        <a:t>If ‘No’, enter MAP (mean-arterial pressure), see below.</a:t>
                      </a:r>
                      <a:endParaRPr lang="en-CA" sz="1100" b="0" i="0" kern="1200" dirty="0" smtClean="0">
                        <a:solidFill>
                          <a:schemeClr val="tx1"/>
                        </a:solidFill>
                        <a:effectLst/>
                        <a:latin typeface="Arial" panose="020B0604020202020204" pitchFamily="34" charset="0"/>
                        <a:ea typeface="+mn-ea"/>
                        <a:cs typeface="Arial" panose="020B0604020202020204" pitchFamily="34" charset="0"/>
                      </a:endParaRPr>
                    </a:p>
                    <a:p>
                      <a:pPr marL="457200" marR="0" indent="0" algn="l" rtl="0">
                        <a:spcBef>
                          <a:spcPts val="0"/>
                        </a:spcBef>
                        <a:spcAft>
                          <a:spcPts val="0"/>
                        </a:spcAft>
                      </a:pPr>
                      <a:r>
                        <a:rPr lang="en-CA" sz="1100" kern="1400" dirty="0" smtClean="0">
                          <a:solidFill>
                            <a:schemeClr val="tx1"/>
                          </a:solidFill>
                          <a:latin typeface="Arial" pitchFamily="34" charset="0"/>
                          <a:cs typeface="Arial" pitchFamily="34" charset="0"/>
                        </a:rPr>
                        <a:t>         </a:t>
                      </a:r>
                    </a:p>
                  </a:txBody>
                  <a:tcPr marL="15166" marR="15166" marT="15166" marB="151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r>
              <a:tr h="898660">
                <a:tc>
                  <a:txBody>
                    <a:bodyPr/>
                    <a:lstStyle/>
                    <a:p>
                      <a:pPr marR="0" indent="0" algn="l" rtl="0">
                        <a:spcBef>
                          <a:spcPts val="0"/>
                        </a:spcBef>
                        <a:spcAft>
                          <a:spcPts val="0"/>
                        </a:spcAft>
                      </a:pPr>
                      <a:r>
                        <a:rPr lang="en-US" sz="1100" b="1" kern="1400" dirty="0" smtClean="0">
                          <a:solidFill>
                            <a:srgbClr val="000000"/>
                          </a:solidFill>
                          <a:latin typeface="Arial" pitchFamily="34" charset="0"/>
                          <a:cs typeface="Arial" pitchFamily="34" charset="0"/>
                        </a:rPr>
                        <a:t>MAP </a:t>
                      </a:r>
                    </a:p>
                    <a:p>
                      <a:pPr marR="0" indent="0" algn="l" rtl="0">
                        <a:spcBef>
                          <a:spcPts val="0"/>
                        </a:spcBef>
                        <a:spcAft>
                          <a:spcPts val="0"/>
                        </a:spcAft>
                      </a:pPr>
                      <a:r>
                        <a:rPr lang="en-US" sz="1100" b="1" kern="1400" dirty="0" smtClean="0">
                          <a:solidFill>
                            <a:srgbClr val="000000"/>
                          </a:solidFill>
                          <a:latin typeface="Arial" pitchFamily="34" charset="0"/>
                          <a:cs typeface="Arial" pitchFamily="34" charset="0"/>
                        </a:rPr>
                        <a:t>(mean arterial pressure)</a:t>
                      </a:r>
                      <a:endParaRPr lang="en-US" sz="1100" kern="1400" dirty="0">
                        <a:solidFill>
                          <a:srgbClr val="000000"/>
                        </a:solidFill>
                        <a:latin typeface="Arial" pitchFamily="34" charset="0"/>
                        <a:cs typeface="Arial" pitchFamily="34" charset="0"/>
                      </a:endParaRPr>
                    </a:p>
                  </a:txBody>
                  <a:tcPr marL="15166" marR="15166" marT="15166" marB="151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L="85725" marR="0" indent="0" algn="l" rtl="0">
                        <a:spcBef>
                          <a:spcPts val="0"/>
                        </a:spcBef>
                        <a:spcAft>
                          <a:spcPts val="0"/>
                        </a:spcAft>
                      </a:pPr>
                      <a:r>
                        <a:rPr lang="en-CA" sz="1100" kern="1400" dirty="0" smtClean="0">
                          <a:solidFill>
                            <a:srgbClr val="000000"/>
                          </a:solidFill>
                          <a:latin typeface="Arial" pitchFamily="34" charset="0"/>
                          <a:cs typeface="Arial" pitchFamily="34" charset="0"/>
                        </a:rPr>
                        <a:t>Indicate the lowest MAP observed during the study day by s</a:t>
                      </a:r>
                      <a:r>
                        <a:rPr lang="en-CA" sz="1100" kern="1400" baseline="0" dirty="0" smtClean="0">
                          <a:solidFill>
                            <a:srgbClr val="000000"/>
                          </a:solidFill>
                          <a:latin typeface="Arial" pitchFamily="34" charset="0"/>
                          <a:cs typeface="Arial" pitchFamily="34" charset="0"/>
                        </a:rPr>
                        <a:t>electing from the options below </a:t>
                      </a:r>
                      <a:r>
                        <a:rPr lang="en-CA" sz="1100" kern="1400" dirty="0" smtClean="0">
                          <a:solidFill>
                            <a:srgbClr val="000000"/>
                          </a:solidFill>
                          <a:latin typeface="Arial" pitchFamily="34" charset="0"/>
                          <a:cs typeface="Arial" pitchFamily="34" charset="0"/>
                        </a:rPr>
                        <a:t>:</a:t>
                      </a:r>
                    </a:p>
                    <a:p>
                      <a:pPr marL="85725" marR="0" indent="0" algn="l" rtl="0">
                        <a:spcBef>
                          <a:spcPts val="0"/>
                        </a:spcBef>
                        <a:spcAft>
                          <a:spcPts val="0"/>
                        </a:spcAft>
                      </a:pPr>
                      <a:endParaRPr lang="en-US" sz="1100" kern="1400" dirty="0" smtClean="0">
                        <a:solidFill>
                          <a:srgbClr val="000000"/>
                        </a:solidFill>
                        <a:latin typeface="Arial" pitchFamily="34" charset="0"/>
                        <a:cs typeface="Arial" pitchFamily="34" charset="0"/>
                      </a:endParaRPr>
                    </a:p>
                    <a:p>
                      <a:pPr marL="714375" marR="0" lvl="1" indent="-171450" algn="l" rtl="0">
                        <a:spcBef>
                          <a:spcPts val="0"/>
                        </a:spcBef>
                        <a:spcAft>
                          <a:spcPts val="0"/>
                        </a:spcAft>
                        <a:buFont typeface="Wingdings" panose="05000000000000000000" pitchFamily="2" charset="2"/>
                        <a:buChar char="q"/>
                      </a:pPr>
                      <a:r>
                        <a:rPr lang="en-US" sz="1100" kern="1400" dirty="0" smtClean="0">
                          <a:solidFill>
                            <a:srgbClr val="000000"/>
                          </a:solidFill>
                          <a:latin typeface="Arial" pitchFamily="34" charset="0"/>
                          <a:cs typeface="Arial" pitchFamily="34" charset="0"/>
                        </a:rPr>
                        <a:t>&lt; 70 mmHg</a:t>
                      </a:r>
                    </a:p>
                    <a:p>
                      <a:pPr marL="714375" marR="0" lvl="1" indent="-171450" algn="l" rtl="0">
                        <a:spcBef>
                          <a:spcPts val="0"/>
                        </a:spcBef>
                        <a:spcAft>
                          <a:spcPts val="0"/>
                        </a:spcAft>
                        <a:buFont typeface="Wingdings" panose="05000000000000000000" pitchFamily="2" charset="2"/>
                        <a:buChar char="q"/>
                      </a:pPr>
                      <a:r>
                        <a:rPr lang="en-US" sz="1100" u="sng" kern="1400" dirty="0" smtClean="0">
                          <a:solidFill>
                            <a:srgbClr val="000000"/>
                          </a:solidFill>
                          <a:latin typeface="Arial" pitchFamily="34" charset="0"/>
                          <a:cs typeface="Arial" pitchFamily="34" charset="0"/>
                        </a:rPr>
                        <a:t>&gt;</a:t>
                      </a:r>
                      <a:r>
                        <a:rPr lang="en-US" sz="1100" u="none" kern="1400" dirty="0" smtClean="0">
                          <a:solidFill>
                            <a:srgbClr val="000000"/>
                          </a:solidFill>
                          <a:latin typeface="Arial" pitchFamily="34" charset="0"/>
                          <a:cs typeface="Arial" pitchFamily="34" charset="0"/>
                        </a:rPr>
                        <a:t> 70 mmHg</a:t>
                      </a:r>
                    </a:p>
                    <a:p>
                      <a:pPr marL="85725" marR="0" indent="0" algn="l" rtl="0">
                        <a:spcBef>
                          <a:spcPts val="0"/>
                        </a:spcBef>
                        <a:spcAft>
                          <a:spcPts val="0"/>
                        </a:spcAft>
                      </a:pPr>
                      <a:endParaRPr lang="en-CA" sz="1100" kern="1400" dirty="0" smtClean="0">
                        <a:solidFill>
                          <a:srgbClr val="000000"/>
                        </a:solidFill>
                        <a:latin typeface="Arial" pitchFamily="34" charset="0"/>
                        <a:cs typeface="Arial" pitchFamily="34" charset="0"/>
                      </a:endParaRPr>
                    </a:p>
                    <a:p>
                      <a:r>
                        <a:rPr lang="en-CA" sz="1100" kern="1200" dirty="0" smtClean="0">
                          <a:solidFill>
                            <a:schemeClr val="tx1"/>
                          </a:solidFill>
                          <a:effectLst/>
                          <a:latin typeface="Arial" panose="020B0604020202020204" pitchFamily="34" charset="0"/>
                          <a:ea typeface="+mn-ea"/>
                          <a:cs typeface="Arial" panose="020B0604020202020204" pitchFamily="34" charset="0"/>
                        </a:rPr>
                        <a:t>  If the MAP is not available you can calculate it using the formula: </a:t>
                      </a:r>
                    </a:p>
                    <a:p>
                      <a:pPr lvl="1"/>
                      <a:r>
                        <a:rPr lang="en-CA" sz="1100" i="1" kern="1200" dirty="0" smtClean="0">
                          <a:solidFill>
                            <a:schemeClr val="tx1"/>
                          </a:solidFill>
                          <a:effectLst/>
                          <a:latin typeface="Arial" panose="020B0604020202020204" pitchFamily="34" charset="0"/>
                          <a:ea typeface="+mn-ea"/>
                          <a:cs typeface="Arial" panose="020B0604020202020204" pitchFamily="34" charset="0"/>
                        </a:rPr>
                        <a:t>  MAP = 1/3 lowest systolic BP + 2/3 corresponding diastolic BP </a:t>
                      </a:r>
                      <a:endParaRPr lang="en-CA" sz="1100" kern="1200" dirty="0" smtClean="0">
                        <a:solidFill>
                          <a:schemeClr val="tx1"/>
                        </a:solidFill>
                        <a:effectLst/>
                        <a:latin typeface="Arial" panose="020B0604020202020204" pitchFamily="34" charset="0"/>
                        <a:ea typeface="+mn-ea"/>
                        <a:cs typeface="Arial" panose="020B0604020202020204" pitchFamily="34" charset="0"/>
                      </a:endParaRPr>
                    </a:p>
                    <a:p>
                      <a:r>
                        <a:rPr lang="en-CA" sz="1100" kern="1200" dirty="0" smtClean="0">
                          <a:solidFill>
                            <a:schemeClr val="tx1"/>
                          </a:solidFill>
                          <a:effectLst/>
                          <a:latin typeface="Arial" panose="020B0604020202020204" pitchFamily="34" charset="0"/>
                          <a:ea typeface="+mn-ea"/>
                          <a:cs typeface="Arial" panose="020B0604020202020204" pitchFamily="34" charset="0"/>
                        </a:rPr>
                        <a:t>  </a:t>
                      </a:r>
                    </a:p>
                    <a:p>
                      <a:pPr marL="86400"/>
                      <a:r>
                        <a:rPr lang="en-CA" sz="1100" kern="1200" dirty="0" smtClean="0">
                          <a:solidFill>
                            <a:schemeClr val="tx1"/>
                          </a:solidFill>
                          <a:effectLst/>
                          <a:latin typeface="Arial" panose="020B0604020202020204" pitchFamily="34" charset="0"/>
                          <a:ea typeface="+mn-ea"/>
                          <a:cs typeface="Arial" panose="020B0604020202020204" pitchFamily="34" charset="0"/>
                        </a:rPr>
                        <a:t>Or use the tool on the website: </a:t>
                      </a:r>
                    </a:p>
                    <a:p>
                      <a:pPr lvl="1"/>
                      <a:r>
                        <a:rPr lang="en-CA" sz="1100" kern="1200" dirty="0" smtClean="0">
                          <a:solidFill>
                            <a:schemeClr val="tx1"/>
                          </a:solidFill>
                          <a:effectLst/>
                          <a:latin typeface="Arial" panose="020B0604020202020204" pitchFamily="34" charset="0"/>
                          <a:ea typeface="+mn-ea"/>
                          <a:cs typeface="Arial" panose="020B0604020202020204" pitchFamily="34" charset="0"/>
                        </a:rPr>
                        <a:t>  </a:t>
                      </a:r>
                      <a:r>
                        <a:rPr lang="en-CA" sz="1100" kern="1200" dirty="0" smtClean="0">
                          <a:solidFill>
                            <a:srgbClr val="0000CC"/>
                          </a:solidFill>
                          <a:effectLst/>
                          <a:latin typeface="Arial" panose="020B0604020202020204" pitchFamily="34" charset="0"/>
                          <a:ea typeface="+mn-ea"/>
                          <a:cs typeface="Arial" panose="020B0604020202020204" pitchFamily="34" charset="0"/>
                        </a:rPr>
                        <a:t>http://www.mdcalc.com/mean-arterial-pressure-map/</a:t>
                      </a:r>
                    </a:p>
                    <a:p>
                      <a:pPr marL="85725" marR="0" indent="0" algn="l" rtl="0">
                        <a:spcBef>
                          <a:spcPts val="0"/>
                        </a:spcBef>
                        <a:spcAft>
                          <a:spcPts val="0"/>
                        </a:spcAft>
                      </a:pPr>
                      <a:r>
                        <a:rPr lang="en-CA" sz="1100" kern="1400" dirty="0">
                          <a:solidFill>
                            <a:srgbClr val="000000"/>
                          </a:solidFill>
                          <a:latin typeface="Arial" pitchFamily="34" charset="0"/>
                          <a:cs typeface="Arial" pitchFamily="34" charset="0"/>
                        </a:rPr>
                        <a:t> </a:t>
                      </a:r>
                    </a:p>
                  </a:txBody>
                  <a:tcPr marL="15166" marR="15166" marT="15166" marB="151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r>
              <a:tr h="898660">
                <a:tc>
                  <a:txBody>
                    <a:bodyPr/>
                    <a:lstStyle/>
                    <a:p>
                      <a:pPr marR="0" indent="0" algn="l" rtl="0">
                        <a:spcBef>
                          <a:spcPts val="0"/>
                        </a:spcBef>
                        <a:spcAft>
                          <a:spcPts val="0"/>
                        </a:spcAft>
                      </a:pPr>
                      <a:r>
                        <a:rPr lang="en-US" sz="1100" b="1" kern="1400" dirty="0">
                          <a:solidFill>
                            <a:srgbClr val="000000"/>
                          </a:solidFill>
                          <a:latin typeface="Arial" pitchFamily="34" charset="0"/>
                          <a:cs typeface="Arial" pitchFamily="34" charset="0"/>
                        </a:rPr>
                        <a:t>Urine output</a:t>
                      </a:r>
                      <a:endParaRPr lang="en-US" sz="1100" kern="1400" dirty="0">
                        <a:solidFill>
                          <a:srgbClr val="000000"/>
                        </a:solidFill>
                        <a:latin typeface="Arial" pitchFamily="34" charset="0"/>
                        <a:cs typeface="Arial" pitchFamily="34" charset="0"/>
                      </a:endParaRPr>
                    </a:p>
                    <a:p>
                      <a:pPr marR="0" indent="0" algn="l" rtl="0">
                        <a:spcBef>
                          <a:spcPts val="0"/>
                        </a:spcBef>
                        <a:spcAft>
                          <a:spcPts val="0"/>
                        </a:spcAft>
                      </a:pPr>
                      <a:r>
                        <a:rPr lang="en-US" sz="1100" b="1" kern="1400" dirty="0">
                          <a:solidFill>
                            <a:srgbClr val="000000"/>
                          </a:solidFill>
                          <a:latin typeface="Arial" pitchFamily="34" charset="0"/>
                          <a:cs typeface="Arial" pitchFamily="34" charset="0"/>
                        </a:rPr>
                        <a:t>(</a:t>
                      </a:r>
                      <a:r>
                        <a:rPr lang="en-US" sz="1100" b="1" kern="1400" dirty="0" err="1">
                          <a:solidFill>
                            <a:srgbClr val="000000"/>
                          </a:solidFill>
                          <a:latin typeface="Arial" pitchFamily="34" charset="0"/>
                          <a:cs typeface="Arial" pitchFamily="34" charset="0"/>
                        </a:rPr>
                        <a:t>mL</a:t>
                      </a:r>
                      <a:r>
                        <a:rPr lang="en-US" sz="1100" b="1" kern="1400" dirty="0">
                          <a:solidFill>
                            <a:srgbClr val="000000"/>
                          </a:solidFill>
                          <a:latin typeface="Arial" pitchFamily="34" charset="0"/>
                          <a:cs typeface="Arial" pitchFamily="34" charset="0"/>
                        </a:rPr>
                        <a:t>)</a:t>
                      </a:r>
                      <a:endParaRPr lang="en-US" sz="1100" kern="1400" dirty="0">
                        <a:solidFill>
                          <a:srgbClr val="000000"/>
                        </a:solidFill>
                        <a:latin typeface="Arial" pitchFamily="34" charset="0"/>
                        <a:cs typeface="Arial" pitchFamily="34" charset="0"/>
                      </a:endParaRPr>
                    </a:p>
                  </a:txBody>
                  <a:tcPr marL="15166" marR="15166" marT="15166" marB="151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L="85725" marR="0" indent="0" algn="l" rtl="0">
                        <a:spcBef>
                          <a:spcPts val="0"/>
                        </a:spcBef>
                        <a:spcAft>
                          <a:spcPts val="0"/>
                        </a:spcAft>
                      </a:pPr>
                      <a:r>
                        <a:rPr lang="en-CA" sz="1100" kern="1400" dirty="0" smtClean="0">
                          <a:solidFill>
                            <a:srgbClr val="000000"/>
                          </a:solidFill>
                          <a:latin typeface="Arial" pitchFamily="34" charset="0"/>
                          <a:cs typeface="Arial" pitchFamily="34" charset="0"/>
                        </a:rPr>
                        <a:t>Indicate </a:t>
                      </a:r>
                      <a:r>
                        <a:rPr lang="en-CA" sz="1100" kern="1400" dirty="0">
                          <a:solidFill>
                            <a:srgbClr val="000000"/>
                          </a:solidFill>
                          <a:latin typeface="Arial" pitchFamily="34" charset="0"/>
                          <a:cs typeface="Arial" pitchFamily="34" charset="0"/>
                        </a:rPr>
                        <a:t>the </a:t>
                      </a:r>
                      <a:r>
                        <a:rPr lang="en-CA" sz="1100" kern="1400" dirty="0" smtClean="0">
                          <a:solidFill>
                            <a:srgbClr val="000000"/>
                          </a:solidFill>
                          <a:latin typeface="Arial" pitchFamily="34" charset="0"/>
                          <a:cs typeface="Arial" pitchFamily="34" charset="0"/>
                        </a:rPr>
                        <a:t>volume </a:t>
                      </a:r>
                      <a:r>
                        <a:rPr lang="en-CA" sz="1100" kern="1400" dirty="0">
                          <a:solidFill>
                            <a:srgbClr val="000000"/>
                          </a:solidFill>
                          <a:latin typeface="Arial" pitchFamily="34" charset="0"/>
                          <a:cs typeface="Arial" pitchFamily="34" charset="0"/>
                        </a:rPr>
                        <a:t>range </a:t>
                      </a:r>
                      <a:r>
                        <a:rPr lang="en-CA" sz="1100" kern="1400" dirty="0" smtClean="0">
                          <a:solidFill>
                            <a:srgbClr val="000000"/>
                          </a:solidFill>
                          <a:latin typeface="Arial" pitchFamily="34" charset="0"/>
                          <a:cs typeface="Arial" pitchFamily="34" charset="0"/>
                        </a:rPr>
                        <a:t>of </a:t>
                      </a:r>
                      <a:r>
                        <a:rPr lang="en-CA" sz="1100" kern="1400" dirty="0">
                          <a:solidFill>
                            <a:srgbClr val="000000"/>
                          </a:solidFill>
                          <a:latin typeface="Arial" pitchFamily="34" charset="0"/>
                          <a:cs typeface="Arial" pitchFamily="34" charset="0"/>
                        </a:rPr>
                        <a:t>urine output for the study </a:t>
                      </a:r>
                      <a:r>
                        <a:rPr lang="en-CA" sz="1100" kern="1400" dirty="0" smtClean="0">
                          <a:solidFill>
                            <a:srgbClr val="000000"/>
                          </a:solidFill>
                          <a:latin typeface="Arial" pitchFamily="34" charset="0"/>
                          <a:cs typeface="Arial" pitchFamily="34" charset="0"/>
                        </a:rPr>
                        <a:t>day by</a:t>
                      </a:r>
                      <a:r>
                        <a:rPr lang="en-CA" sz="1100" kern="1400" baseline="0" dirty="0" smtClean="0">
                          <a:solidFill>
                            <a:srgbClr val="000000"/>
                          </a:solidFill>
                          <a:latin typeface="Arial" pitchFamily="34" charset="0"/>
                          <a:cs typeface="Arial" pitchFamily="34" charset="0"/>
                        </a:rPr>
                        <a:t> selecting from</a:t>
                      </a:r>
                      <a:r>
                        <a:rPr lang="en-CA" sz="1100" kern="1400" dirty="0" smtClean="0">
                          <a:solidFill>
                            <a:srgbClr val="000000"/>
                          </a:solidFill>
                          <a:latin typeface="Arial" pitchFamily="34" charset="0"/>
                          <a:cs typeface="Arial" pitchFamily="34" charset="0"/>
                        </a:rPr>
                        <a:t>  the list below:</a:t>
                      </a:r>
                    </a:p>
                    <a:p>
                      <a:pPr marL="85725" marR="0" indent="0" algn="l" rtl="0">
                        <a:spcBef>
                          <a:spcPts val="0"/>
                        </a:spcBef>
                        <a:spcAft>
                          <a:spcPts val="0"/>
                        </a:spcAft>
                      </a:pPr>
                      <a:endParaRPr lang="en-CA" sz="1100" kern="1400" dirty="0" smtClean="0">
                        <a:solidFill>
                          <a:srgbClr val="000000"/>
                        </a:solidFill>
                        <a:latin typeface="Arial" pitchFamily="34" charset="0"/>
                        <a:cs typeface="Arial" pitchFamily="34" charset="0"/>
                      </a:endParaRPr>
                    </a:p>
                    <a:p>
                      <a:pPr marL="628650" lvl="1" indent="-171450">
                        <a:buFont typeface="Wingdings" panose="05000000000000000000" pitchFamily="2" charset="2"/>
                        <a:buChar char="q"/>
                      </a:pPr>
                      <a:r>
                        <a:rPr lang="en-CA" sz="1100" b="0" i="0" kern="1200" dirty="0" smtClean="0">
                          <a:solidFill>
                            <a:schemeClr val="tx1"/>
                          </a:solidFill>
                          <a:effectLst/>
                          <a:latin typeface="Arial" panose="020B0604020202020204" pitchFamily="34" charset="0"/>
                          <a:ea typeface="+mn-ea"/>
                          <a:cs typeface="Arial" panose="020B0604020202020204" pitchFamily="34" charset="0"/>
                        </a:rPr>
                        <a:t> &lt; 200 mL/day</a:t>
                      </a:r>
                    </a:p>
                    <a:p>
                      <a:pPr marL="628650" lvl="1" indent="-171450">
                        <a:buFont typeface="Wingdings" panose="05000000000000000000" pitchFamily="2" charset="2"/>
                        <a:buChar char="q"/>
                      </a:pPr>
                      <a:r>
                        <a:rPr lang="en-CA" sz="1100" b="0" i="0" kern="1200" dirty="0" smtClean="0">
                          <a:solidFill>
                            <a:schemeClr val="tx1"/>
                          </a:solidFill>
                          <a:effectLst/>
                          <a:latin typeface="Arial" panose="020B0604020202020204" pitchFamily="34" charset="0"/>
                          <a:ea typeface="+mn-ea"/>
                          <a:cs typeface="Arial" panose="020B0604020202020204" pitchFamily="34" charset="0"/>
                        </a:rPr>
                        <a:t> &lt; 500 mL/day</a:t>
                      </a:r>
                    </a:p>
                    <a:p>
                      <a:pPr marL="628650" lvl="1" indent="-171450">
                        <a:buFont typeface="Wingdings" panose="05000000000000000000" pitchFamily="2" charset="2"/>
                        <a:buChar char="q"/>
                      </a:pPr>
                      <a:r>
                        <a:rPr lang="en-CA" sz="1100" b="0" i="0" kern="1200" dirty="0" smtClean="0">
                          <a:solidFill>
                            <a:schemeClr val="tx1"/>
                          </a:solidFill>
                          <a:effectLst/>
                          <a:latin typeface="Arial" panose="020B0604020202020204" pitchFamily="34" charset="0"/>
                          <a:ea typeface="+mn-ea"/>
                          <a:cs typeface="Arial" panose="020B0604020202020204" pitchFamily="34" charset="0"/>
                        </a:rPr>
                        <a:t> &gt;= 500 mL/day</a:t>
                      </a:r>
                    </a:p>
                    <a:p>
                      <a:pPr marL="628650" lvl="1" indent="-171450">
                        <a:buFont typeface="Wingdings" panose="05000000000000000000" pitchFamily="2" charset="2"/>
                        <a:buChar char="q"/>
                      </a:pPr>
                      <a:r>
                        <a:rPr lang="en-CA" sz="1100" b="0" i="0" kern="1200" dirty="0" smtClean="0">
                          <a:solidFill>
                            <a:schemeClr val="tx1"/>
                          </a:solidFill>
                          <a:effectLst/>
                          <a:latin typeface="Arial" panose="020B0604020202020204" pitchFamily="34" charset="0"/>
                          <a:ea typeface="+mn-ea"/>
                          <a:cs typeface="Arial" panose="020B0604020202020204" pitchFamily="34" charset="0"/>
                        </a:rPr>
                        <a:t> Not Available</a:t>
                      </a:r>
                    </a:p>
                    <a:p>
                      <a:pPr marL="85725" marR="0" indent="0" algn="l" rtl="0">
                        <a:spcBef>
                          <a:spcPts val="0"/>
                        </a:spcBef>
                        <a:spcAft>
                          <a:spcPts val="0"/>
                        </a:spcAft>
                      </a:pPr>
                      <a:endParaRPr lang="en-CA" sz="1100" kern="1400" dirty="0">
                        <a:solidFill>
                          <a:srgbClr val="000000"/>
                        </a:solidFill>
                        <a:latin typeface="Arial" pitchFamily="34" charset="0"/>
                        <a:cs typeface="Arial" pitchFamily="34" charset="0"/>
                      </a:endParaRPr>
                    </a:p>
                  </a:txBody>
                  <a:tcPr marL="15166" marR="15166" marT="15166" marB="151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r>
            </a:tbl>
          </a:graphicData>
        </a:graphic>
      </p:graphicFrame>
      <p:sp>
        <p:nvSpPr>
          <p:cNvPr id="46083"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46082" name="Text Box 2"/>
          <p:cNvSpPr txBox="1">
            <a:spLocks noChangeArrowheads="1"/>
          </p:cNvSpPr>
          <p:nvPr/>
        </p:nvSpPr>
        <p:spPr bwMode="auto">
          <a:xfrm>
            <a:off x="214290" y="714348"/>
            <a:ext cx="6858000" cy="3175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effectLst/>
                <a:latin typeface="Arial" pitchFamily="34" charset="0"/>
                <a:ea typeface="Times New Roman" pitchFamily="18" charset="0"/>
                <a:cs typeface="Arial" pitchFamily="34" charset="0"/>
              </a:rPr>
              <a:t>Organ Dysfunction Instructions</a:t>
            </a:r>
            <a:endParaRPr kumimoji="0" lang="en-US" sz="1800" b="0" i="0" u="none" strike="noStrike" cap="none" normalizeH="0" baseline="0" dirty="0" smtClean="0">
              <a:ln>
                <a:noFill/>
              </a:ln>
              <a:effectLst/>
              <a:latin typeface="Arial" pitchFamily="34" charset="0"/>
              <a:cs typeface="Arial" pitchFamily="34" charset="0"/>
            </a:endParaRPr>
          </a:p>
        </p:txBody>
      </p:sp>
      <p:sp>
        <p:nvSpPr>
          <p:cNvPr id="11"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2" name="Straight Connector 11"/>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9"/>
          <p:cNvSpPr>
            <a:spLocks noGrp="1"/>
          </p:cNvSpPr>
          <p:nvPr>
            <p:ph type="sldNum" sz="quarter" idx="12"/>
          </p:nvPr>
        </p:nvSpPr>
        <p:spPr/>
        <p:txBody>
          <a:bodyPr/>
          <a:lstStyle/>
          <a:p>
            <a:fld id="{FDE86200-F1F7-4FF7-847E-D71C11135875}" type="slidenum">
              <a:rPr lang="en-CA" smtClean="0"/>
              <a:pPr/>
              <a:t>15</a:t>
            </a:fld>
            <a:endParaRPr lang="en-CA"/>
          </a:p>
        </p:txBody>
      </p:sp>
      <p:pic>
        <p:nvPicPr>
          <p:cNvPr id="14338"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9955" y="52630"/>
            <a:ext cx="1450853" cy="6309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5"/>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graphicFrame>
        <p:nvGraphicFramePr>
          <p:cNvPr id="65" name="Table 64"/>
          <p:cNvGraphicFramePr>
            <a:graphicFrameLocks noGrp="1"/>
          </p:cNvGraphicFramePr>
          <p:nvPr>
            <p:extLst>
              <p:ext uri="{D42A27DB-BD31-4B8C-83A1-F6EECF244321}">
                <p14:modId xmlns:p14="http://schemas.microsoft.com/office/powerpoint/2010/main" val="178298402"/>
              </p:ext>
            </p:extLst>
          </p:nvPr>
        </p:nvGraphicFramePr>
        <p:xfrm>
          <a:off x="642918" y="1071538"/>
          <a:ext cx="5643602" cy="4876752"/>
        </p:xfrm>
        <a:graphic>
          <a:graphicData uri="http://schemas.openxmlformats.org/drawingml/2006/table">
            <a:tbl>
              <a:tblPr/>
              <a:tblGrid>
                <a:gridCol w="3000396"/>
                <a:gridCol w="2643206"/>
              </a:tblGrid>
              <a:tr h="142876">
                <a:tc>
                  <a:txBody>
                    <a:bodyPr/>
                    <a:lstStyle/>
                    <a:p>
                      <a:pPr marR="0" indent="0" algn="l" rtl="0">
                        <a:lnSpc>
                          <a:spcPct val="100000"/>
                        </a:lnSpc>
                        <a:spcBef>
                          <a:spcPts val="0"/>
                        </a:spcBef>
                        <a:spcAft>
                          <a:spcPts val="0"/>
                        </a:spcAft>
                      </a:pPr>
                      <a:r>
                        <a:rPr lang="en-US" sz="1200" b="1" kern="1400" dirty="0" smtClean="0">
                          <a:solidFill>
                            <a:srgbClr val="000000"/>
                          </a:solidFill>
                          <a:latin typeface="Arial"/>
                        </a:rPr>
                        <a:t>  Date  </a:t>
                      </a:r>
                      <a:r>
                        <a:rPr lang="en-US" sz="1200" b="1" kern="1400" dirty="0">
                          <a:solidFill>
                            <a:srgbClr val="000000"/>
                          </a:solidFill>
                          <a:latin typeface="Arial"/>
                        </a:rPr>
                        <a:t>(</a:t>
                      </a:r>
                      <a:r>
                        <a:rPr lang="en-US" sz="1200" b="1" kern="1400" dirty="0" err="1">
                          <a:solidFill>
                            <a:srgbClr val="000000"/>
                          </a:solidFill>
                          <a:latin typeface="Arial"/>
                        </a:rPr>
                        <a:t>yyyy</a:t>
                      </a:r>
                      <a:r>
                        <a:rPr lang="en-US" sz="1200" b="1" kern="1400" dirty="0">
                          <a:solidFill>
                            <a:srgbClr val="000000"/>
                          </a:solidFill>
                          <a:latin typeface="Arial"/>
                        </a:rPr>
                        <a:t>-mm-</a:t>
                      </a:r>
                      <a:r>
                        <a:rPr lang="en-US" sz="1200" b="1" kern="1400" dirty="0" err="1">
                          <a:solidFill>
                            <a:srgbClr val="000000"/>
                          </a:solidFill>
                          <a:latin typeface="Arial"/>
                        </a:rPr>
                        <a:t>dd</a:t>
                      </a:r>
                      <a:r>
                        <a:rPr lang="en-US" sz="1200" b="1" kern="1400" dirty="0">
                          <a:solidFill>
                            <a:srgbClr val="000000"/>
                          </a:solidFill>
                          <a:latin typeface="Arial"/>
                        </a:rPr>
                        <a:t>) </a:t>
                      </a:r>
                      <a:endParaRPr lang="en-US" sz="1200" b="1" kern="1400" dirty="0" smtClean="0">
                        <a:solidFill>
                          <a:srgbClr val="000000"/>
                        </a:solidFill>
                        <a:latin typeface="Arial"/>
                      </a:endParaRPr>
                    </a:p>
                    <a:p>
                      <a:pPr marR="0" indent="0" algn="l" rtl="0">
                        <a:lnSpc>
                          <a:spcPct val="100000"/>
                        </a:lnSpc>
                        <a:spcBef>
                          <a:spcPts val="0"/>
                        </a:spcBef>
                        <a:spcAft>
                          <a:spcPts val="0"/>
                        </a:spcAft>
                      </a:pPr>
                      <a:endParaRPr lang="en-US" sz="1200" b="1" kern="1400" dirty="0">
                        <a:solidFill>
                          <a:srgbClr val="000000"/>
                        </a:solidFill>
                        <a:latin typeface="Arial"/>
                      </a:endParaRPr>
                    </a:p>
                  </a:txBody>
                  <a:tcPr marL="18288" marR="18288" marT="18288" marB="1828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lnSpc>
                          <a:spcPct val="100000"/>
                        </a:lnSpc>
                        <a:spcBef>
                          <a:spcPts val="0"/>
                        </a:spcBef>
                        <a:spcAft>
                          <a:spcPts val="0"/>
                        </a:spcAft>
                      </a:pPr>
                      <a:r>
                        <a:rPr lang="en-US" sz="1200" kern="1400" dirty="0" smtClean="0">
                          <a:solidFill>
                            <a:srgbClr val="000000"/>
                          </a:solidFill>
                          <a:latin typeface="Arial"/>
                        </a:rPr>
                        <a:t> </a:t>
                      </a:r>
                    </a:p>
                    <a:p>
                      <a:pPr marR="0" indent="0" algn="l" rtl="0">
                        <a:lnSpc>
                          <a:spcPct val="100000"/>
                        </a:lnSpc>
                        <a:spcBef>
                          <a:spcPts val="0"/>
                        </a:spcBef>
                        <a:spcAft>
                          <a:spcPts val="0"/>
                        </a:spcAft>
                      </a:pPr>
                      <a:endParaRPr lang="en-US" sz="1200" kern="1400" dirty="0">
                        <a:solidFill>
                          <a:srgbClr val="000000"/>
                        </a:solidFill>
                      </a:endParaRPr>
                    </a:p>
                  </a:txBody>
                  <a:tcPr marL="18288" marR="18288" marT="18288" marB="1828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428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400" dirty="0" smtClean="0">
                          <a:solidFill>
                            <a:srgbClr val="000000"/>
                          </a:solidFill>
                          <a:latin typeface="Arial"/>
                        </a:rPr>
                        <a:t>Vasopressors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400" dirty="0" smtClean="0">
                          <a:solidFill>
                            <a:srgbClr val="000000"/>
                          </a:solidFill>
                          <a:latin typeface="Arial"/>
                        </a:rPr>
                        <a:t> Did the patient receive vasopressors?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400" dirty="0">
                        <a:solidFill>
                          <a:srgbClr val="000000"/>
                        </a:solidFill>
                        <a:latin typeface="Arial"/>
                      </a:endParaRPr>
                    </a:p>
                  </a:txBody>
                  <a:tcPr marL="18288" marR="18288" marT="18288" marB="1828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714375" marR="0" lvl="1" indent="-171450" algn="l" rtl="0">
                        <a:spcBef>
                          <a:spcPts val="0"/>
                        </a:spcBef>
                        <a:spcAft>
                          <a:spcPts val="0"/>
                        </a:spcAft>
                        <a:buFont typeface="Wingdings" panose="05000000000000000000" pitchFamily="2" charset="2"/>
                        <a:buChar char="q"/>
                      </a:pPr>
                      <a:endParaRPr lang="en-US" sz="1100" kern="1400" dirty="0" smtClean="0">
                        <a:solidFill>
                          <a:srgbClr val="000000"/>
                        </a:solidFill>
                        <a:latin typeface="Arial" pitchFamily="34" charset="0"/>
                        <a:cs typeface="Arial" pitchFamily="34" charset="0"/>
                      </a:endParaRPr>
                    </a:p>
                    <a:p>
                      <a:pPr marL="257175" marR="0" lvl="0" indent="-171450" algn="l" rtl="0">
                        <a:spcBef>
                          <a:spcPts val="0"/>
                        </a:spcBef>
                        <a:spcAft>
                          <a:spcPts val="0"/>
                        </a:spcAft>
                        <a:buFont typeface="Wingdings" panose="05000000000000000000" pitchFamily="2" charset="2"/>
                        <a:buChar char="q"/>
                      </a:pPr>
                      <a:r>
                        <a:rPr lang="en-US" sz="1100" kern="1400" dirty="0" smtClean="0">
                          <a:solidFill>
                            <a:srgbClr val="000000"/>
                          </a:solidFill>
                          <a:latin typeface="Arial" pitchFamily="34" charset="0"/>
                          <a:cs typeface="Arial" pitchFamily="34" charset="0"/>
                        </a:rPr>
                        <a:t>Yes</a:t>
                      </a:r>
                    </a:p>
                    <a:p>
                      <a:pPr marL="257175" marR="0" lvl="0" indent="-171450" algn="l" rtl="0">
                        <a:spcBef>
                          <a:spcPts val="0"/>
                        </a:spcBef>
                        <a:spcAft>
                          <a:spcPts val="0"/>
                        </a:spcAft>
                        <a:buFont typeface="Wingdings" panose="05000000000000000000" pitchFamily="2" charset="2"/>
                        <a:buChar char="q"/>
                      </a:pPr>
                      <a:r>
                        <a:rPr lang="en-US" sz="1100" u="none" kern="1400" dirty="0" smtClean="0">
                          <a:solidFill>
                            <a:srgbClr val="000000"/>
                          </a:solidFill>
                          <a:latin typeface="Arial" pitchFamily="34" charset="0"/>
                          <a:cs typeface="Arial" pitchFamily="34" charset="0"/>
                        </a:rPr>
                        <a:t>No</a:t>
                      </a:r>
                      <a:endParaRPr lang="en-US" sz="1200" kern="1400" dirty="0">
                        <a:solidFill>
                          <a:srgbClr val="000000"/>
                        </a:solidFill>
                      </a:endParaRPr>
                    </a:p>
                  </a:txBody>
                  <a:tcPr marL="18288" marR="18288" marT="18288" marB="1828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91160">
                <a:tc>
                  <a:txBody>
                    <a:bodyPr/>
                    <a:lstStyle/>
                    <a:p>
                      <a:pPr marR="0" indent="0" algn="l" rtl="0">
                        <a:lnSpc>
                          <a:spcPct val="100000"/>
                        </a:lnSpc>
                        <a:spcBef>
                          <a:spcPts val="0"/>
                        </a:spcBef>
                        <a:spcAft>
                          <a:spcPts val="0"/>
                        </a:spcAft>
                      </a:pPr>
                      <a:r>
                        <a:rPr lang="en-US" sz="1200" kern="1400" dirty="0" smtClean="0">
                          <a:solidFill>
                            <a:srgbClr val="000000"/>
                          </a:solidFill>
                          <a:latin typeface="Arial" panose="020B0604020202020204" pitchFamily="34" charset="0"/>
                          <a:cs typeface="Arial" panose="020B0604020202020204" pitchFamily="34" charset="0"/>
                        </a:rPr>
                        <a:t>  If ‘Yes’,  select the highest dose received</a:t>
                      </a:r>
                    </a:p>
                    <a:p>
                      <a:pPr marR="0" indent="0" algn="l" rtl="0">
                        <a:lnSpc>
                          <a:spcPct val="100000"/>
                        </a:lnSpc>
                        <a:spcBef>
                          <a:spcPts val="0"/>
                        </a:spcBef>
                        <a:spcAft>
                          <a:spcPts val="0"/>
                        </a:spcAft>
                      </a:pPr>
                      <a:r>
                        <a:rPr lang="en-US" sz="1200" kern="1400" dirty="0" smtClean="0">
                          <a:solidFill>
                            <a:srgbClr val="000000"/>
                          </a:solidFill>
                          <a:latin typeface="Arial" panose="020B0604020202020204" pitchFamily="34" charset="0"/>
                          <a:cs typeface="Arial" panose="020B0604020202020204" pitchFamily="34" charset="0"/>
                        </a:rPr>
                        <a:t> during the study day.</a:t>
                      </a:r>
                    </a:p>
                    <a:p>
                      <a:pPr marR="0" indent="0" algn="l" rtl="0">
                        <a:lnSpc>
                          <a:spcPct val="100000"/>
                        </a:lnSpc>
                        <a:spcBef>
                          <a:spcPts val="0"/>
                        </a:spcBef>
                        <a:spcAft>
                          <a:spcPts val="0"/>
                        </a:spcAft>
                      </a:pPr>
                      <a:endParaRPr lang="en-US" sz="1200" kern="1400" dirty="0" smtClean="0">
                        <a:solidFill>
                          <a:srgbClr val="000000"/>
                        </a:solidFill>
                        <a:latin typeface="Arial" panose="020B0604020202020204" pitchFamily="34" charset="0"/>
                        <a:cs typeface="Arial" panose="020B0604020202020204" pitchFamily="34" charset="0"/>
                      </a:endParaRPr>
                    </a:p>
                    <a:p>
                      <a:pPr marR="0" indent="0" algn="l" rtl="0">
                        <a:lnSpc>
                          <a:spcPct val="100000"/>
                        </a:lnSpc>
                        <a:spcBef>
                          <a:spcPts val="0"/>
                        </a:spcBef>
                        <a:spcAft>
                          <a:spcPts val="0"/>
                        </a:spcAft>
                      </a:pPr>
                      <a:endParaRPr lang="en-US" sz="1200" kern="1400" dirty="0" smtClean="0">
                        <a:solidFill>
                          <a:srgbClr val="000000"/>
                        </a:solidFill>
                        <a:latin typeface="Arial" panose="020B0604020202020204" pitchFamily="34" charset="0"/>
                        <a:cs typeface="Arial" panose="020B0604020202020204" pitchFamily="34" charset="0"/>
                      </a:endParaRPr>
                    </a:p>
                    <a:p>
                      <a:pPr marR="0" indent="0" algn="l" rtl="0">
                        <a:lnSpc>
                          <a:spcPct val="100000"/>
                        </a:lnSpc>
                        <a:spcBef>
                          <a:spcPts val="0"/>
                        </a:spcBef>
                        <a:spcAft>
                          <a:spcPts val="0"/>
                        </a:spcAft>
                      </a:pPr>
                      <a:endParaRPr lang="en-US" sz="1200" kern="1400" dirty="0" smtClean="0">
                        <a:solidFill>
                          <a:srgbClr val="000000"/>
                        </a:solidFill>
                        <a:latin typeface="Arial" panose="020B0604020202020204" pitchFamily="34" charset="0"/>
                        <a:cs typeface="Arial" panose="020B0604020202020204" pitchFamily="34" charset="0"/>
                      </a:endParaRPr>
                    </a:p>
                    <a:p>
                      <a:pPr marR="0" indent="0" algn="l" rtl="0">
                        <a:lnSpc>
                          <a:spcPct val="100000"/>
                        </a:lnSpc>
                        <a:spcBef>
                          <a:spcPts val="0"/>
                        </a:spcBef>
                        <a:spcAft>
                          <a:spcPts val="0"/>
                        </a:spcAft>
                      </a:pPr>
                      <a:endParaRPr lang="en-US" sz="1200" kern="1400" dirty="0" smtClean="0">
                        <a:solidFill>
                          <a:srgbClr val="000000"/>
                        </a:solidFill>
                        <a:latin typeface="Arial" panose="020B0604020202020204" pitchFamily="34" charset="0"/>
                        <a:cs typeface="Arial" panose="020B0604020202020204" pitchFamily="34" charset="0"/>
                      </a:endParaRPr>
                    </a:p>
                    <a:p>
                      <a:pPr marR="0" indent="0" algn="l" rtl="0">
                        <a:lnSpc>
                          <a:spcPct val="100000"/>
                        </a:lnSpc>
                        <a:spcBef>
                          <a:spcPts val="0"/>
                        </a:spcBef>
                        <a:spcAft>
                          <a:spcPts val="0"/>
                        </a:spcAft>
                      </a:pPr>
                      <a:endParaRPr lang="en-US" sz="1200" kern="1400" dirty="0" smtClean="0">
                        <a:solidFill>
                          <a:srgbClr val="000000"/>
                        </a:solidFill>
                        <a:latin typeface="Arial" panose="020B0604020202020204" pitchFamily="34" charset="0"/>
                        <a:cs typeface="Arial" panose="020B0604020202020204" pitchFamily="34" charset="0"/>
                      </a:endParaRPr>
                    </a:p>
                    <a:p>
                      <a:pPr marR="0" indent="0" algn="l" rtl="0">
                        <a:lnSpc>
                          <a:spcPct val="100000"/>
                        </a:lnSpc>
                        <a:spcBef>
                          <a:spcPts val="0"/>
                        </a:spcBef>
                        <a:spcAft>
                          <a:spcPts val="0"/>
                        </a:spcAft>
                      </a:pPr>
                      <a:endParaRPr lang="en-US" sz="1200" kern="1400" dirty="0" smtClean="0">
                        <a:solidFill>
                          <a:srgbClr val="000000"/>
                        </a:solidFill>
                        <a:latin typeface="Arial" panose="020B0604020202020204" pitchFamily="34" charset="0"/>
                        <a:cs typeface="Arial" panose="020B0604020202020204" pitchFamily="34" charset="0"/>
                      </a:endParaRPr>
                    </a:p>
                    <a:p>
                      <a:pPr marR="0" indent="0" algn="l" rtl="0">
                        <a:lnSpc>
                          <a:spcPct val="100000"/>
                        </a:lnSpc>
                        <a:spcBef>
                          <a:spcPts val="0"/>
                        </a:spcBef>
                        <a:spcAft>
                          <a:spcPts val="0"/>
                        </a:spcAft>
                      </a:pPr>
                      <a:endParaRPr lang="en-US" sz="1200" kern="1400" dirty="0" smtClean="0">
                        <a:solidFill>
                          <a:srgbClr val="000000"/>
                        </a:solidFill>
                        <a:latin typeface="Arial" panose="020B0604020202020204" pitchFamily="34" charset="0"/>
                        <a:cs typeface="Arial" panose="020B0604020202020204" pitchFamily="34" charset="0"/>
                      </a:endParaRPr>
                    </a:p>
                    <a:p>
                      <a:pPr marR="0" indent="0" algn="l" rtl="0">
                        <a:lnSpc>
                          <a:spcPct val="100000"/>
                        </a:lnSpc>
                        <a:spcBef>
                          <a:spcPts val="0"/>
                        </a:spcBef>
                        <a:spcAft>
                          <a:spcPts val="0"/>
                        </a:spcAft>
                      </a:pPr>
                      <a:r>
                        <a:rPr lang="en-US" sz="1200" kern="1400" dirty="0" smtClean="0">
                          <a:solidFill>
                            <a:srgbClr val="000000"/>
                          </a:solidFill>
                          <a:latin typeface="Arial" panose="020B0604020202020204" pitchFamily="34" charset="0"/>
                          <a:cs typeface="Arial" panose="020B0604020202020204" pitchFamily="34" charset="0"/>
                        </a:rPr>
                        <a:t>  If ‘No’, enter MAP below.</a:t>
                      </a:r>
                      <a:endParaRPr lang="en-US" sz="1200" kern="1400" dirty="0">
                        <a:solidFill>
                          <a:srgbClr val="000000"/>
                        </a:solidFill>
                        <a:latin typeface="Arial" panose="020B0604020202020204" pitchFamily="34" charset="0"/>
                        <a:cs typeface="Arial" panose="020B0604020202020204" pitchFamily="34" charset="0"/>
                      </a:endParaRPr>
                    </a:p>
                  </a:txBody>
                  <a:tcPr marL="18288" marR="18288" marT="18288" marB="1828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628650" lvl="1" indent="-171450">
                        <a:buFont typeface="Wingdings" panose="05000000000000000000" pitchFamily="2" charset="2"/>
                        <a:buChar char="q"/>
                      </a:pPr>
                      <a:endParaRPr lang="en-CA" sz="1100" b="0" i="0" kern="1200" dirty="0" smtClean="0">
                        <a:solidFill>
                          <a:schemeClr val="tx1"/>
                        </a:solidFill>
                        <a:effectLst/>
                        <a:latin typeface="Arial" panose="020B0604020202020204" pitchFamily="34" charset="0"/>
                        <a:ea typeface="+mn-ea"/>
                        <a:cs typeface="Arial" panose="020B0604020202020204" pitchFamily="34" charset="0"/>
                      </a:endParaRPr>
                    </a:p>
                    <a:p>
                      <a:pPr marL="255600" lvl="0" indent="-172800">
                        <a:buFont typeface="Wingdings" panose="05000000000000000000" pitchFamily="2" charset="2"/>
                        <a:buChar char="q"/>
                      </a:pPr>
                      <a:r>
                        <a:rPr lang="en-CA" sz="1100" b="0" i="0" kern="1200" dirty="0" smtClean="0">
                          <a:solidFill>
                            <a:schemeClr val="tx1"/>
                          </a:solidFill>
                          <a:effectLst/>
                          <a:latin typeface="Arial" panose="020B0604020202020204" pitchFamily="34" charset="0"/>
                          <a:ea typeface="+mn-ea"/>
                          <a:cs typeface="Arial" panose="020B0604020202020204" pitchFamily="34" charset="0"/>
                        </a:rPr>
                        <a:t>Dopamine ≤ 5 µg/kg/min or</a:t>
                      </a:r>
                      <a:br>
                        <a:rPr lang="en-CA" sz="1100" b="0" i="0" kern="1200" dirty="0" smtClean="0">
                          <a:solidFill>
                            <a:schemeClr val="tx1"/>
                          </a:solidFill>
                          <a:effectLst/>
                          <a:latin typeface="Arial" panose="020B0604020202020204" pitchFamily="34" charset="0"/>
                          <a:ea typeface="+mn-ea"/>
                          <a:cs typeface="Arial" panose="020B0604020202020204" pitchFamily="34" charset="0"/>
                        </a:rPr>
                      </a:br>
                      <a:r>
                        <a:rPr lang="en-CA" sz="1100" b="0" i="0" kern="1200" dirty="0" err="1" smtClean="0">
                          <a:solidFill>
                            <a:schemeClr val="tx1"/>
                          </a:solidFill>
                          <a:effectLst/>
                          <a:latin typeface="Arial" panose="020B0604020202020204" pitchFamily="34" charset="0"/>
                          <a:ea typeface="+mn-ea"/>
                          <a:cs typeface="Arial" panose="020B0604020202020204" pitchFamily="34" charset="0"/>
                        </a:rPr>
                        <a:t>Dobutamine</a:t>
                      </a:r>
                      <a:r>
                        <a:rPr lang="en-CA" sz="1100" b="0" i="0" kern="1200" dirty="0" smtClean="0">
                          <a:solidFill>
                            <a:schemeClr val="tx1"/>
                          </a:solidFill>
                          <a:effectLst/>
                          <a:latin typeface="Arial" panose="020B0604020202020204" pitchFamily="34" charset="0"/>
                          <a:ea typeface="+mn-ea"/>
                          <a:cs typeface="Arial" panose="020B0604020202020204" pitchFamily="34" charset="0"/>
                        </a:rPr>
                        <a:t> (any dose)</a:t>
                      </a:r>
                    </a:p>
                    <a:p>
                      <a:pPr marL="255600" lvl="0" indent="-172800"/>
                      <a:endParaRPr lang="en-CA" sz="1100" b="0" i="0" kern="1200" dirty="0" smtClean="0">
                        <a:solidFill>
                          <a:schemeClr val="tx1"/>
                        </a:solidFill>
                        <a:effectLst/>
                        <a:latin typeface="Arial" panose="020B0604020202020204" pitchFamily="34" charset="0"/>
                        <a:ea typeface="+mn-ea"/>
                        <a:cs typeface="Arial" panose="020B0604020202020204" pitchFamily="34" charset="0"/>
                      </a:endParaRPr>
                    </a:p>
                    <a:p>
                      <a:pPr marL="255600" lvl="0" indent="-172800">
                        <a:buFont typeface="Wingdings" panose="05000000000000000000" pitchFamily="2" charset="2"/>
                        <a:buChar char="q"/>
                      </a:pPr>
                      <a:r>
                        <a:rPr lang="en-CA" sz="1100" b="0" i="0" kern="1200" dirty="0" smtClean="0">
                          <a:solidFill>
                            <a:schemeClr val="tx1"/>
                          </a:solidFill>
                          <a:effectLst/>
                          <a:latin typeface="Arial" panose="020B0604020202020204" pitchFamily="34" charset="0"/>
                          <a:ea typeface="+mn-ea"/>
                          <a:cs typeface="Arial" panose="020B0604020202020204" pitchFamily="34" charset="0"/>
                        </a:rPr>
                        <a:t>Dopamine 6 - 15 µg/kg/min or</a:t>
                      </a:r>
                      <a:br>
                        <a:rPr lang="en-CA" sz="1100" b="0" i="0" kern="1200" dirty="0" smtClean="0">
                          <a:solidFill>
                            <a:schemeClr val="tx1"/>
                          </a:solidFill>
                          <a:effectLst/>
                          <a:latin typeface="Arial" panose="020B0604020202020204" pitchFamily="34" charset="0"/>
                          <a:ea typeface="+mn-ea"/>
                          <a:cs typeface="Arial" panose="020B0604020202020204" pitchFamily="34" charset="0"/>
                        </a:rPr>
                      </a:br>
                      <a:r>
                        <a:rPr lang="en-CA" sz="1100" b="0" i="0" kern="1200" dirty="0" smtClean="0">
                          <a:solidFill>
                            <a:schemeClr val="tx1"/>
                          </a:solidFill>
                          <a:effectLst/>
                          <a:latin typeface="Arial" panose="020B0604020202020204" pitchFamily="34" charset="0"/>
                          <a:ea typeface="+mn-ea"/>
                          <a:cs typeface="Arial" panose="020B0604020202020204" pitchFamily="34" charset="0"/>
                        </a:rPr>
                        <a:t>Epinephrine ≤ 0.1 µg/kg/min or</a:t>
                      </a:r>
                      <a:br>
                        <a:rPr lang="en-CA" sz="1100" b="0" i="0" kern="1200" dirty="0" smtClean="0">
                          <a:solidFill>
                            <a:schemeClr val="tx1"/>
                          </a:solidFill>
                          <a:effectLst/>
                          <a:latin typeface="Arial" panose="020B0604020202020204" pitchFamily="34" charset="0"/>
                          <a:ea typeface="+mn-ea"/>
                          <a:cs typeface="Arial" panose="020B0604020202020204" pitchFamily="34" charset="0"/>
                        </a:rPr>
                      </a:br>
                      <a:r>
                        <a:rPr lang="en-CA" sz="1100" b="0" i="0" kern="1200" dirty="0" smtClean="0">
                          <a:solidFill>
                            <a:schemeClr val="tx1"/>
                          </a:solidFill>
                          <a:effectLst/>
                          <a:latin typeface="Arial" panose="020B0604020202020204" pitchFamily="34" charset="0"/>
                          <a:ea typeface="+mn-ea"/>
                          <a:cs typeface="Arial" panose="020B0604020202020204" pitchFamily="34" charset="0"/>
                        </a:rPr>
                        <a:t>Norepinephrine ≤ 0.1 µg/kg/min</a:t>
                      </a:r>
                    </a:p>
                    <a:p>
                      <a:pPr marL="255600" lvl="0" indent="-172800"/>
                      <a:endParaRPr lang="en-CA" sz="1100" b="0" i="0" kern="1200" dirty="0" smtClean="0">
                        <a:solidFill>
                          <a:schemeClr val="tx1"/>
                        </a:solidFill>
                        <a:effectLst/>
                        <a:latin typeface="Arial" panose="020B0604020202020204" pitchFamily="34" charset="0"/>
                        <a:ea typeface="+mn-ea"/>
                        <a:cs typeface="Arial" panose="020B0604020202020204" pitchFamily="34" charset="0"/>
                      </a:endParaRPr>
                    </a:p>
                    <a:p>
                      <a:pPr marL="255600" lvl="0" indent="-172800">
                        <a:buFont typeface="Wingdings" panose="05000000000000000000" pitchFamily="2" charset="2"/>
                        <a:buChar char="q"/>
                      </a:pPr>
                      <a:r>
                        <a:rPr lang="en-CA" sz="1100" b="0" i="0" kern="1200" dirty="0" smtClean="0">
                          <a:solidFill>
                            <a:schemeClr val="tx1"/>
                          </a:solidFill>
                          <a:effectLst/>
                          <a:latin typeface="Arial" panose="020B0604020202020204" pitchFamily="34" charset="0"/>
                          <a:ea typeface="+mn-ea"/>
                          <a:cs typeface="Arial" panose="020B0604020202020204" pitchFamily="34" charset="0"/>
                        </a:rPr>
                        <a:t>Dopamine &gt; 15 µg/kg/min or</a:t>
                      </a:r>
                      <a:br>
                        <a:rPr lang="en-CA" sz="1100" b="0" i="0" kern="1200" dirty="0" smtClean="0">
                          <a:solidFill>
                            <a:schemeClr val="tx1"/>
                          </a:solidFill>
                          <a:effectLst/>
                          <a:latin typeface="Arial" panose="020B0604020202020204" pitchFamily="34" charset="0"/>
                          <a:ea typeface="+mn-ea"/>
                          <a:cs typeface="Arial" panose="020B0604020202020204" pitchFamily="34" charset="0"/>
                        </a:rPr>
                      </a:br>
                      <a:r>
                        <a:rPr lang="en-CA" sz="1100" b="0" i="0" kern="1200" dirty="0" smtClean="0">
                          <a:solidFill>
                            <a:schemeClr val="tx1"/>
                          </a:solidFill>
                          <a:effectLst/>
                          <a:latin typeface="Arial" panose="020B0604020202020204" pitchFamily="34" charset="0"/>
                          <a:ea typeface="+mn-ea"/>
                          <a:cs typeface="Arial" panose="020B0604020202020204" pitchFamily="34" charset="0"/>
                        </a:rPr>
                        <a:t>Epinephrine &gt; 0.1 µg/kg/min or</a:t>
                      </a:r>
                      <a:br>
                        <a:rPr lang="en-CA" sz="1100" b="0" i="0" kern="1200" dirty="0" smtClean="0">
                          <a:solidFill>
                            <a:schemeClr val="tx1"/>
                          </a:solidFill>
                          <a:effectLst/>
                          <a:latin typeface="Arial" panose="020B0604020202020204" pitchFamily="34" charset="0"/>
                          <a:ea typeface="+mn-ea"/>
                          <a:cs typeface="Arial" panose="020B0604020202020204" pitchFamily="34" charset="0"/>
                        </a:rPr>
                      </a:br>
                      <a:r>
                        <a:rPr lang="en-CA" sz="1100" b="0" i="0" kern="1200" dirty="0" smtClean="0">
                          <a:solidFill>
                            <a:schemeClr val="tx1"/>
                          </a:solidFill>
                          <a:effectLst/>
                          <a:latin typeface="Arial" panose="020B0604020202020204" pitchFamily="34" charset="0"/>
                          <a:ea typeface="+mn-ea"/>
                          <a:cs typeface="Arial" panose="020B0604020202020204" pitchFamily="34" charset="0"/>
                        </a:rPr>
                        <a:t>Norepinephrine &gt; 0.1 µg/kg/min</a:t>
                      </a:r>
                    </a:p>
                    <a:p>
                      <a:pPr marL="172800" marR="0" indent="0" algn="l" defTabSz="914400" rtl="0" eaLnBrk="1" fontAlgn="auto" latinLnBrk="0" hangingPunct="1">
                        <a:lnSpc>
                          <a:spcPct val="100000"/>
                        </a:lnSpc>
                        <a:spcBef>
                          <a:spcPts val="0"/>
                        </a:spcBef>
                        <a:spcAft>
                          <a:spcPts val="0"/>
                        </a:spcAft>
                        <a:buClrTx/>
                        <a:buSzTx/>
                        <a:buFontTx/>
                        <a:buNone/>
                        <a:tabLst/>
                        <a:defRPr/>
                      </a:pPr>
                      <a:endParaRPr lang="en-US" sz="14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91160">
                <a:tc>
                  <a:txBody>
                    <a:bodyPr/>
                    <a:lstStyle/>
                    <a:p>
                      <a:pPr marR="0" indent="0" algn="l" rtl="0">
                        <a:lnSpc>
                          <a:spcPct val="100000"/>
                        </a:lnSpc>
                        <a:spcBef>
                          <a:spcPts val="0"/>
                        </a:spcBef>
                        <a:spcAft>
                          <a:spcPts val="0"/>
                        </a:spcAft>
                      </a:pPr>
                      <a:r>
                        <a:rPr lang="en-US" sz="1200" b="1" kern="1400" dirty="0" smtClean="0">
                          <a:solidFill>
                            <a:srgbClr val="000000"/>
                          </a:solidFill>
                          <a:latin typeface="Arial"/>
                        </a:rPr>
                        <a:t>  MAP </a:t>
                      </a:r>
                      <a:r>
                        <a:rPr lang="en-US" sz="1200" kern="1400" dirty="0">
                          <a:solidFill>
                            <a:srgbClr val="000000"/>
                          </a:solidFill>
                          <a:latin typeface="Arial"/>
                        </a:rPr>
                        <a:t>(lowest</a:t>
                      </a:r>
                      <a:r>
                        <a:rPr lang="en-US" sz="1200" kern="1400" dirty="0" smtClean="0">
                          <a:solidFill>
                            <a:srgbClr val="000000"/>
                          </a:solidFill>
                          <a:latin typeface="Arial"/>
                        </a:rPr>
                        <a:t>)</a:t>
                      </a:r>
                    </a:p>
                    <a:p>
                      <a:pPr marR="0" indent="0" algn="l" rtl="0">
                        <a:lnSpc>
                          <a:spcPct val="100000"/>
                        </a:lnSpc>
                        <a:spcBef>
                          <a:spcPts val="0"/>
                        </a:spcBef>
                        <a:spcAft>
                          <a:spcPts val="0"/>
                        </a:spcAft>
                      </a:pPr>
                      <a:r>
                        <a:rPr lang="en-US" sz="1200" kern="1400" dirty="0" smtClean="0">
                          <a:solidFill>
                            <a:srgbClr val="000000"/>
                          </a:solidFill>
                          <a:latin typeface="Arial"/>
                        </a:rPr>
                        <a:t>  </a:t>
                      </a:r>
                      <a:endParaRPr lang="en-US" sz="1200" kern="1400" dirty="0">
                        <a:solidFill>
                          <a:srgbClr val="000000"/>
                        </a:solidFill>
                      </a:endParaRPr>
                    </a:p>
                  </a:txBody>
                  <a:tcPr marL="18288" marR="18288" marT="18288" marB="1828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714375" marR="0" lvl="1" indent="-171450" algn="l" rtl="0">
                        <a:spcBef>
                          <a:spcPts val="0"/>
                        </a:spcBef>
                        <a:spcAft>
                          <a:spcPts val="0"/>
                        </a:spcAft>
                        <a:buFont typeface="Wingdings" panose="05000000000000000000" pitchFamily="2" charset="2"/>
                        <a:buChar char="q"/>
                      </a:pPr>
                      <a:endParaRPr lang="en-US" sz="1100" kern="1400" dirty="0" smtClean="0">
                        <a:solidFill>
                          <a:srgbClr val="000000"/>
                        </a:solidFill>
                        <a:latin typeface="Arial" pitchFamily="34" charset="0"/>
                        <a:cs typeface="Arial" pitchFamily="34" charset="0"/>
                      </a:endParaRPr>
                    </a:p>
                    <a:p>
                      <a:pPr marL="257175" marR="0" lvl="0" indent="-171450" algn="l" rtl="0">
                        <a:spcBef>
                          <a:spcPts val="0"/>
                        </a:spcBef>
                        <a:spcAft>
                          <a:spcPts val="0"/>
                        </a:spcAft>
                        <a:buFont typeface="Wingdings" panose="05000000000000000000" pitchFamily="2" charset="2"/>
                        <a:buChar char="q"/>
                      </a:pPr>
                      <a:r>
                        <a:rPr lang="en-US" sz="1100" kern="1400" dirty="0" smtClean="0">
                          <a:solidFill>
                            <a:srgbClr val="000000"/>
                          </a:solidFill>
                          <a:latin typeface="Arial" pitchFamily="34" charset="0"/>
                          <a:cs typeface="Arial" pitchFamily="34" charset="0"/>
                        </a:rPr>
                        <a:t>&lt; 70 mmHg</a:t>
                      </a:r>
                    </a:p>
                    <a:p>
                      <a:pPr marL="257175" marR="0" lvl="0" indent="-171450" algn="l" rtl="0">
                        <a:spcBef>
                          <a:spcPts val="0"/>
                        </a:spcBef>
                        <a:spcAft>
                          <a:spcPts val="0"/>
                        </a:spcAft>
                        <a:buFont typeface="Wingdings" panose="05000000000000000000" pitchFamily="2" charset="2"/>
                        <a:buChar char="q"/>
                      </a:pPr>
                      <a:r>
                        <a:rPr lang="en-US" sz="1100" u="sng" kern="1400" dirty="0" smtClean="0">
                          <a:solidFill>
                            <a:srgbClr val="000000"/>
                          </a:solidFill>
                          <a:latin typeface="Arial" pitchFamily="34" charset="0"/>
                          <a:cs typeface="Arial" pitchFamily="34" charset="0"/>
                        </a:rPr>
                        <a:t>&gt;</a:t>
                      </a:r>
                      <a:r>
                        <a:rPr lang="en-US" sz="1100" u="none" kern="1400" dirty="0" smtClean="0">
                          <a:solidFill>
                            <a:srgbClr val="000000"/>
                          </a:solidFill>
                          <a:latin typeface="Arial" pitchFamily="34" charset="0"/>
                          <a:cs typeface="Arial" pitchFamily="34" charset="0"/>
                        </a:rPr>
                        <a:t> 70 mmHg</a:t>
                      </a:r>
                    </a:p>
                    <a:p>
                      <a:pPr marL="714375" marR="0" lvl="1" indent="-171450" algn="l" rtl="0">
                        <a:spcBef>
                          <a:spcPts val="0"/>
                        </a:spcBef>
                        <a:spcAft>
                          <a:spcPts val="0"/>
                        </a:spcAft>
                        <a:buFont typeface="Wingdings" panose="05000000000000000000" pitchFamily="2" charset="2"/>
                        <a:buChar char="q"/>
                      </a:pPr>
                      <a:endParaRPr lang="en-US" sz="14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00996">
                <a:tc>
                  <a:txBody>
                    <a:bodyPr/>
                    <a:lstStyle/>
                    <a:p>
                      <a:pPr marR="0" indent="0" algn="l" rtl="0">
                        <a:lnSpc>
                          <a:spcPct val="100000"/>
                        </a:lnSpc>
                        <a:spcBef>
                          <a:spcPts val="0"/>
                        </a:spcBef>
                        <a:spcAft>
                          <a:spcPts val="0"/>
                        </a:spcAft>
                      </a:pPr>
                      <a:r>
                        <a:rPr lang="en-US" sz="1200" b="1" kern="1400" dirty="0" smtClean="0">
                          <a:solidFill>
                            <a:srgbClr val="000000"/>
                          </a:solidFill>
                          <a:latin typeface="Arial"/>
                        </a:rPr>
                        <a:t>  Urine output</a:t>
                      </a:r>
                    </a:p>
                    <a:p>
                      <a:pPr marR="0" indent="0" algn="l" rtl="0">
                        <a:lnSpc>
                          <a:spcPct val="100000"/>
                        </a:lnSpc>
                        <a:spcBef>
                          <a:spcPts val="0"/>
                        </a:spcBef>
                        <a:spcAft>
                          <a:spcPts val="0"/>
                        </a:spcAft>
                      </a:pPr>
                      <a:endParaRPr lang="en-US" sz="1200" kern="1400" dirty="0">
                        <a:solidFill>
                          <a:srgbClr val="000000"/>
                        </a:solidFill>
                      </a:endParaRPr>
                    </a:p>
                  </a:txBody>
                  <a:tcPr marL="18288" marR="18288" marT="18288" marB="1828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457200" lvl="1" indent="0">
                        <a:buFont typeface="Wingdings" panose="05000000000000000000" pitchFamily="2" charset="2"/>
                        <a:buNone/>
                      </a:pPr>
                      <a:endParaRPr lang="en-US" sz="1100" kern="1400" dirty="0" smtClean="0">
                        <a:solidFill>
                          <a:srgbClr val="000000"/>
                        </a:solidFill>
                        <a:latin typeface="Arial" pitchFamily="34" charset="0"/>
                        <a:cs typeface="Arial" pitchFamily="34" charset="0"/>
                      </a:endParaRPr>
                    </a:p>
                    <a:p>
                      <a:pPr marL="255600" lvl="0" indent="-172800">
                        <a:buFont typeface="Wingdings" panose="05000000000000000000" pitchFamily="2" charset="2"/>
                        <a:buChar char="q"/>
                      </a:pPr>
                      <a:r>
                        <a:rPr lang="en-CA" sz="1100" b="0" i="0" kern="1200" dirty="0" smtClean="0">
                          <a:solidFill>
                            <a:schemeClr val="tx1"/>
                          </a:solidFill>
                          <a:effectLst/>
                          <a:latin typeface="Arial" panose="020B0604020202020204" pitchFamily="34" charset="0"/>
                          <a:ea typeface="+mn-ea"/>
                          <a:cs typeface="Arial" panose="020B0604020202020204" pitchFamily="34" charset="0"/>
                        </a:rPr>
                        <a:t> &lt; 200 mL/day</a:t>
                      </a:r>
                    </a:p>
                    <a:p>
                      <a:pPr marL="255600" lvl="0" indent="-172800">
                        <a:buFont typeface="Wingdings" panose="05000000000000000000" pitchFamily="2" charset="2"/>
                        <a:buChar char="q"/>
                      </a:pPr>
                      <a:r>
                        <a:rPr lang="en-CA" sz="1100" b="0" i="0" kern="1200" dirty="0" smtClean="0">
                          <a:solidFill>
                            <a:schemeClr val="tx1"/>
                          </a:solidFill>
                          <a:effectLst/>
                          <a:latin typeface="Arial" panose="020B0604020202020204" pitchFamily="34" charset="0"/>
                          <a:ea typeface="+mn-ea"/>
                          <a:cs typeface="Arial" panose="020B0604020202020204" pitchFamily="34" charset="0"/>
                        </a:rPr>
                        <a:t> &lt; 500 mL/day</a:t>
                      </a:r>
                    </a:p>
                    <a:p>
                      <a:pPr marL="255600" lvl="0" indent="-172800">
                        <a:buFont typeface="Wingdings" panose="05000000000000000000" pitchFamily="2" charset="2"/>
                        <a:buChar char="q"/>
                      </a:pPr>
                      <a:r>
                        <a:rPr lang="en-CA" sz="1100" b="0" i="0" kern="1200" dirty="0" smtClean="0">
                          <a:solidFill>
                            <a:schemeClr val="tx1"/>
                          </a:solidFill>
                          <a:effectLst/>
                          <a:latin typeface="Arial" panose="020B0604020202020204" pitchFamily="34" charset="0"/>
                          <a:ea typeface="+mn-ea"/>
                          <a:cs typeface="Arial" panose="020B0604020202020204" pitchFamily="34" charset="0"/>
                        </a:rPr>
                        <a:t> &gt;= 500 mL/day</a:t>
                      </a:r>
                    </a:p>
                    <a:p>
                      <a:pPr marL="255600" lvl="0" indent="-172800">
                        <a:buFont typeface="Wingdings" panose="05000000000000000000" pitchFamily="2" charset="2"/>
                        <a:buChar char="q"/>
                      </a:pPr>
                      <a:r>
                        <a:rPr lang="en-CA" sz="1100" b="0" i="0" kern="1200" dirty="0" smtClean="0">
                          <a:solidFill>
                            <a:schemeClr val="tx1"/>
                          </a:solidFill>
                          <a:effectLst/>
                          <a:latin typeface="Arial" panose="020B0604020202020204" pitchFamily="34" charset="0"/>
                          <a:ea typeface="+mn-ea"/>
                          <a:cs typeface="Arial" panose="020B0604020202020204" pitchFamily="34" charset="0"/>
                        </a:rPr>
                        <a:t> Not Available</a:t>
                      </a:r>
                    </a:p>
                    <a:p>
                      <a:pPr marL="255600" lvl="1" indent="-172800">
                        <a:buFont typeface="Wingdings" panose="05000000000000000000" pitchFamily="2" charset="2"/>
                        <a:buNone/>
                      </a:pPr>
                      <a:endParaRPr lang="en-CA" sz="1100" b="0" i="0" kern="1200" dirty="0" smtClean="0">
                        <a:solidFill>
                          <a:schemeClr val="tx1"/>
                        </a:solidFill>
                        <a:effectLst/>
                        <a:latin typeface="Arial" panose="020B0604020202020204" pitchFamily="34" charset="0"/>
                        <a:ea typeface="+mn-ea"/>
                        <a:cs typeface="Arial" panose="020B0604020202020204"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66" name="Text Box 42"/>
          <p:cNvSpPr txBox="1">
            <a:spLocks noChangeArrowheads="1"/>
          </p:cNvSpPr>
          <p:nvPr/>
        </p:nvSpPr>
        <p:spPr bwMode="auto">
          <a:xfrm>
            <a:off x="223815" y="728694"/>
            <a:ext cx="6491333" cy="4683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400" dirty="0" smtClean="0">
                <a:solidFill>
                  <a:srgbClr val="000000"/>
                </a:solidFill>
                <a:latin typeface="Arial Black" pitchFamily="34" charset="0"/>
                <a:ea typeface="Times New Roman" pitchFamily="18" charset="0"/>
                <a:cs typeface="Arial" pitchFamily="34" charset="0"/>
              </a:rPr>
              <a:t>Organ Dysfunction</a:t>
            </a:r>
            <a:r>
              <a:rPr kumimoji="0" lang="en-US" sz="1400" b="0" i="0" u="none" strike="noStrike" cap="none" normalizeH="0" baseline="0" dirty="0" smtClean="0">
                <a:ln>
                  <a:noFill/>
                </a:ln>
                <a:solidFill>
                  <a:srgbClr val="000000"/>
                </a:solidFill>
                <a:effectLst/>
                <a:latin typeface="Arial Black" pitchFamily="34" charset="0"/>
                <a:ea typeface="Times New Roman" pitchFamily="18" charset="0"/>
                <a:cs typeface="Arial" pitchFamily="34" charset="0"/>
              </a:rPr>
              <a:t> (Baseline)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50" name="Straight Connector 49"/>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9"/>
          <p:cNvSpPr>
            <a:spLocks noGrp="1"/>
          </p:cNvSpPr>
          <p:nvPr>
            <p:ph type="sldNum" sz="quarter" idx="12"/>
          </p:nvPr>
        </p:nvSpPr>
        <p:spPr/>
        <p:txBody>
          <a:bodyPr/>
          <a:lstStyle/>
          <a:p>
            <a:fld id="{FDE86200-F1F7-4FF7-847E-D71C11135875}" type="slidenum">
              <a:rPr lang="en-CA" smtClean="0"/>
              <a:pPr/>
              <a:t>16</a:t>
            </a:fld>
            <a:endParaRPr lang="en-CA"/>
          </a:p>
        </p:txBody>
      </p:sp>
      <p:pic>
        <p:nvPicPr>
          <p:cNvPr id="15362" name="Picture 2" descr="Y:\06-ACTIVE STUDIES\RE-ENERGIZE Definitive\STUDY PROCEDURES\Logos\RE_Logo small.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7826" y="107504"/>
            <a:ext cx="1524990" cy="66317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476631974"/>
              </p:ext>
            </p:extLst>
          </p:nvPr>
        </p:nvGraphicFramePr>
        <p:xfrm>
          <a:off x="214290" y="904814"/>
          <a:ext cx="6500858" cy="7753063"/>
        </p:xfrm>
        <a:graphic>
          <a:graphicData uri="http://schemas.openxmlformats.org/drawingml/2006/table">
            <a:tbl>
              <a:tblPr/>
              <a:tblGrid>
                <a:gridCol w="1000132"/>
                <a:gridCol w="5500726"/>
              </a:tblGrid>
              <a:tr h="717119">
                <a:tc>
                  <a:txBody>
                    <a:bodyPr/>
                    <a:lstStyle/>
                    <a:p>
                      <a:pPr marR="0" indent="0" algn="l" rtl="0">
                        <a:spcBef>
                          <a:spcPts val="0"/>
                        </a:spcBef>
                        <a:spcAft>
                          <a:spcPts val="0"/>
                        </a:spcAft>
                      </a:pPr>
                      <a:r>
                        <a:rPr lang="en-CA" sz="1000" b="1" kern="1400" dirty="0">
                          <a:solidFill>
                            <a:srgbClr val="000000"/>
                          </a:solidFill>
                          <a:latin typeface="Arial Narrow" pitchFamily="34" charset="0"/>
                          <a:cs typeface="Arial" pitchFamily="34" charset="0"/>
                        </a:rPr>
                        <a:t>General </a:t>
                      </a:r>
                      <a:endParaRPr lang="en-CA" sz="1000" kern="1400" dirty="0">
                        <a:solidFill>
                          <a:srgbClr val="000000"/>
                        </a:solidFill>
                        <a:latin typeface="Arial Narrow" pitchFamily="34" charset="0"/>
                        <a:cs typeface="Arial" pitchFamily="34" charset="0"/>
                      </a:endParaRPr>
                    </a:p>
                    <a:p>
                      <a:pPr marR="0" indent="0" algn="l" rtl="0">
                        <a:spcBef>
                          <a:spcPts val="0"/>
                        </a:spcBef>
                        <a:spcAft>
                          <a:spcPts val="0"/>
                        </a:spcAft>
                      </a:pPr>
                      <a:r>
                        <a:rPr lang="en-CA" sz="1000" b="1" kern="1400" dirty="0">
                          <a:solidFill>
                            <a:srgbClr val="000000"/>
                          </a:solidFill>
                          <a:latin typeface="Arial Narrow" pitchFamily="34" charset="0"/>
                          <a:cs typeface="Arial" pitchFamily="34" charset="0"/>
                        </a:rPr>
                        <a:t>Instructions</a:t>
                      </a:r>
                      <a:endParaRPr lang="en-CA" sz="1000" kern="1400" dirty="0">
                        <a:solidFill>
                          <a:srgbClr val="000000"/>
                        </a:solidFill>
                        <a:latin typeface="Arial Narrow" pitchFamily="34" charset="0"/>
                        <a:cs typeface="Arial" pitchFamily="34" charset="0"/>
                      </a:endParaRPr>
                    </a:p>
                    <a:p>
                      <a:pPr marR="0" indent="0" algn="l" rtl="0">
                        <a:spcBef>
                          <a:spcPts val="0"/>
                        </a:spcBef>
                        <a:spcAft>
                          <a:spcPts val="0"/>
                        </a:spcAft>
                      </a:pPr>
                      <a:r>
                        <a:rPr lang="en-CA" sz="1000" b="1" kern="1400" dirty="0">
                          <a:solidFill>
                            <a:srgbClr val="000000"/>
                          </a:solidFill>
                          <a:latin typeface="Arial Narrow" pitchFamily="34" charset="0"/>
                          <a:cs typeface="Arial" pitchFamily="34" charset="0"/>
                        </a:rPr>
                        <a:t> </a:t>
                      </a:r>
                      <a:endParaRPr lang="en-CA" sz="1000" kern="1400" dirty="0">
                        <a:solidFill>
                          <a:srgbClr val="000000"/>
                        </a:solidFill>
                        <a:latin typeface="Arial Narrow" pitchFamily="34" charset="0"/>
                        <a:cs typeface="Arial" pitchFamily="34" charset="0"/>
                      </a:endParaRPr>
                    </a:p>
                    <a:p>
                      <a:pPr marR="0" indent="0" algn="l" rtl="0">
                        <a:spcBef>
                          <a:spcPts val="0"/>
                        </a:spcBef>
                        <a:spcAft>
                          <a:spcPts val="0"/>
                        </a:spcAft>
                      </a:pPr>
                      <a:r>
                        <a:rPr lang="en-CA" sz="1000" b="1" kern="1400" dirty="0">
                          <a:solidFill>
                            <a:srgbClr val="000000"/>
                          </a:solidFill>
                          <a:latin typeface="Arial Narrow" pitchFamily="34" charset="0"/>
                          <a:cs typeface="Arial" pitchFamily="34" charset="0"/>
                        </a:rPr>
                        <a:t>Duration of </a:t>
                      </a:r>
                      <a:endParaRPr lang="en-CA" sz="1000" kern="1400" dirty="0">
                        <a:solidFill>
                          <a:srgbClr val="000000"/>
                        </a:solidFill>
                        <a:latin typeface="Arial Narrow" pitchFamily="34" charset="0"/>
                        <a:cs typeface="Arial" pitchFamily="34" charset="0"/>
                      </a:endParaRPr>
                    </a:p>
                    <a:p>
                      <a:pPr marR="0" indent="0" algn="l" rtl="0">
                        <a:spcBef>
                          <a:spcPts val="0"/>
                        </a:spcBef>
                        <a:spcAft>
                          <a:spcPts val="0"/>
                        </a:spcAft>
                      </a:pPr>
                      <a:r>
                        <a:rPr lang="en-CA" sz="1000" b="1" kern="1400" dirty="0">
                          <a:solidFill>
                            <a:srgbClr val="000000"/>
                          </a:solidFill>
                          <a:latin typeface="Arial Narrow" pitchFamily="34" charset="0"/>
                          <a:cs typeface="Arial" pitchFamily="34" charset="0"/>
                        </a:rPr>
                        <a:t>Data Collection</a:t>
                      </a:r>
                      <a:endParaRPr lang="en-CA" sz="1000" kern="1400" dirty="0">
                        <a:solidFill>
                          <a:srgbClr val="000000"/>
                        </a:solidFill>
                        <a:latin typeface="Arial Narrow" pitchFamily="34" charset="0"/>
                        <a:cs typeface="Arial" pitchFamily="34" charset="0"/>
                      </a:endParaRPr>
                    </a:p>
                  </a:txBody>
                  <a:tcPr marL="12762" marR="12762" marT="12762" marB="12762">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85725" algn="l" rtl="0">
                        <a:spcBef>
                          <a:spcPts val="0"/>
                        </a:spcBef>
                        <a:spcAft>
                          <a:spcPts val="0"/>
                        </a:spcAft>
                      </a:pPr>
                      <a:r>
                        <a:rPr lang="en-CA" sz="1000" kern="1400" dirty="0">
                          <a:solidFill>
                            <a:srgbClr val="000000"/>
                          </a:solidFill>
                          <a:latin typeface="Arial Narrow" pitchFamily="34" charset="0"/>
                          <a:cs typeface="Arial" pitchFamily="34" charset="0"/>
                        </a:rPr>
                        <a:t>These data are collected to determine the duration of invasive mechanical ventilation and need for </a:t>
                      </a:r>
                      <a:r>
                        <a:rPr lang="en-CA" sz="1000" strike="noStrike" kern="1400" dirty="0" smtClean="0">
                          <a:solidFill>
                            <a:srgbClr val="000000"/>
                          </a:solidFill>
                          <a:latin typeface="Arial Narrow" pitchFamily="34" charset="0"/>
                          <a:cs typeface="Arial" pitchFamily="34" charset="0"/>
                        </a:rPr>
                        <a:t>renal replacement</a:t>
                      </a:r>
                    </a:p>
                    <a:p>
                      <a:pPr marL="0" marR="0" indent="85725" algn="l" rtl="0">
                        <a:spcBef>
                          <a:spcPts val="0"/>
                        </a:spcBef>
                        <a:spcAft>
                          <a:spcPts val="0"/>
                        </a:spcAft>
                      </a:pPr>
                      <a:r>
                        <a:rPr lang="en-CA" sz="1000" strike="noStrike" kern="1400" dirty="0" smtClean="0">
                          <a:solidFill>
                            <a:srgbClr val="000000"/>
                          </a:solidFill>
                          <a:latin typeface="Arial Narrow" pitchFamily="34" charset="0"/>
                          <a:cs typeface="Arial" pitchFamily="34" charset="0"/>
                        </a:rPr>
                        <a:t>therapy (dialysis).</a:t>
                      </a:r>
                      <a:endParaRPr lang="en-CA" sz="1000" strike="noStrike" kern="1400" dirty="0">
                        <a:solidFill>
                          <a:srgbClr val="000000"/>
                        </a:solidFill>
                        <a:latin typeface="Arial Narrow" pitchFamily="34" charset="0"/>
                        <a:cs typeface="Arial" pitchFamily="34" charset="0"/>
                      </a:endParaRPr>
                    </a:p>
                    <a:p>
                      <a:pPr marL="0" marR="0" indent="85725" algn="l" rtl="0">
                        <a:spcBef>
                          <a:spcPts val="0"/>
                        </a:spcBef>
                        <a:spcAft>
                          <a:spcPts val="0"/>
                        </a:spcAft>
                      </a:pPr>
                      <a:r>
                        <a:rPr lang="en-CA" sz="1000" kern="1400" dirty="0">
                          <a:solidFill>
                            <a:srgbClr val="000000"/>
                          </a:solidFill>
                          <a:latin typeface="Arial Narrow" pitchFamily="34" charset="0"/>
                          <a:cs typeface="Arial" pitchFamily="34" charset="0"/>
                        </a:rPr>
                        <a:t>  </a:t>
                      </a:r>
                    </a:p>
                    <a:p>
                      <a:pPr marL="92075" marR="0" indent="0" algn="l" rtl="0">
                        <a:spcBef>
                          <a:spcPts val="0"/>
                        </a:spcBef>
                        <a:spcAft>
                          <a:spcPts val="0"/>
                        </a:spcAft>
                      </a:pPr>
                      <a:r>
                        <a:rPr lang="en-CA" sz="1000" kern="1400" dirty="0">
                          <a:solidFill>
                            <a:srgbClr val="000000"/>
                          </a:solidFill>
                          <a:latin typeface="Arial Narrow" pitchFamily="34" charset="0"/>
                          <a:cs typeface="Arial" pitchFamily="34" charset="0"/>
                        </a:rPr>
                        <a:t>These data are to be collected at start and stop of invasive mechanical ventilation and </a:t>
                      </a:r>
                      <a:r>
                        <a:rPr lang="en-CA" sz="1000" strike="noStrike" kern="1400" dirty="0" smtClean="0">
                          <a:solidFill>
                            <a:srgbClr val="000000"/>
                          </a:solidFill>
                          <a:latin typeface="Arial Narrow" pitchFamily="34" charset="0"/>
                          <a:cs typeface="Arial" pitchFamily="34" charset="0"/>
                        </a:rPr>
                        <a:t>renal replacement therapy (dialysis).</a:t>
                      </a:r>
                      <a:endParaRPr lang="en-CA" sz="1000" kern="1400" dirty="0">
                        <a:solidFill>
                          <a:srgbClr val="000000"/>
                        </a:solidFill>
                        <a:latin typeface="Arial Narrow" pitchFamily="34" charset="0"/>
                        <a:cs typeface="Arial" pitchFamily="34" charset="0"/>
                      </a:endParaRPr>
                    </a:p>
                  </a:txBody>
                  <a:tcPr marL="12762" marR="12762" marT="12762" marB="12762">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079462">
                <a:tc>
                  <a:txBody>
                    <a:bodyPr/>
                    <a:lstStyle/>
                    <a:p>
                      <a:pPr marR="0" indent="0" algn="l" rtl="0">
                        <a:spcBef>
                          <a:spcPts val="0"/>
                        </a:spcBef>
                        <a:spcAft>
                          <a:spcPts val="0"/>
                        </a:spcAft>
                      </a:pPr>
                      <a:r>
                        <a:rPr lang="en-CA" sz="1000" b="1" kern="1400" dirty="0">
                          <a:solidFill>
                            <a:schemeClr val="tx1"/>
                          </a:solidFill>
                          <a:latin typeface="Arial Narrow" pitchFamily="34" charset="0"/>
                          <a:cs typeface="Arial" pitchFamily="34" charset="0"/>
                        </a:rPr>
                        <a:t>Invasive </a:t>
                      </a:r>
                      <a:endParaRPr lang="en-CA" sz="1000" kern="1400" dirty="0">
                        <a:solidFill>
                          <a:schemeClr val="tx1"/>
                        </a:solidFill>
                        <a:latin typeface="Arial Narrow" pitchFamily="34" charset="0"/>
                        <a:cs typeface="Arial" pitchFamily="34" charset="0"/>
                      </a:endParaRPr>
                    </a:p>
                    <a:p>
                      <a:pPr marR="0" indent="0" algn="l" rtl="0">
                        <a:spcBef>
                          <a:spcPts val="0"/>
                        </a:spcBef>
                        <a:spcAft>
                          <a:spcPts val="0"/>
                        </a:spcAft>
                      </a:pPr>
                      <a:r>
                        <a:rPr lang="en-CA" sz="1000" b="1" kern="1400" dirty="0">
                          <a:solidFill>
                            <a:schemeClr val="tx1"/>
                          </a:solidFill>
                          <a:latin typeface="Arial Narrow" pitchFamily="34" charset="0"/>
                          <a:cs typeface="Arial" pitchFamily="34" charset="0"/>
                        </a:rPr>
                        <a:t>Mechanical </a:t>
                      </a:r>
                      <a:endParaRPr lang="en-CA" sz="1000" kern="1400" dirty="0">
                        <a:solidFill>
                          <a:schemeClr val="tx1"/>
                        </a:solidFill>
                        <a:latin typeface="Arial Narrow" pitchFamily="34" charset="0"/>
                        <a:cs typeface="Arial" pitchFamily="34" charset="0"/>
                      </a:endParaRPr>
                    </a:p>
                    <a:p>
                      <a:pPr marR="0" indent="0" algn="l" rtl="0">
                        <a:spcBef>
                          <a:spcPts val="0"/>
                        </a:spcBef>
                        <a:spcAft>
                          <a:spcPts val="0"/>
                        </a:spcAft>
                      </a:pPr>
                      <a:r>
                        <a:rPr lang="en-CA" sz="1000" b="1" kern="1400" dirty="0">
                          <a:solidFill>
                            <a:schemeClr val="tx1"/>
                          </a:solidFill>
                          <a:latin typeface="Arial Narrow" pitchFamily="34" charset="0"/>
                          <a:cs typeface="Arial" pitchFamily="34" charset="0"/>
                        </a:rPr>
                        <a:t>Ventilation </a:t>
                      </a:r>
                      <a:r>
                        <a:rPr lang="en-CA" sz="1000" b="1" kern="1400" dirty="0" smtClean="0">
                          <a:solidFill>
                            <a:schemeClr val="tx1"/>
                          </a:solidFill>
                          <a:latin typeface="Arial Narrow" pitchFamily="34" charset="0"/>
                          <a:cs typeface="Arial" pitchFamily="34" charset="0"/>
                        </a:rPr>
                        <a:t>#1</a:t>
                      </a:r>
                    </a:p>
                    <a:p>
                      <a:pPr marR="0" indent="0" algn="r" rtl="0">
                        <a:spcBef>
                          <a:spcPts val="0"/>
                        </a:spcBef>
                        <a:spcAft>
                          <a:spcPts val="0"/>
                        </a:spcAft>
                      </a:pPr>
                      <a:r>
                        <a:rPr lang="en-US" sz="1000" b="1" kern="1400" dirty="0" smtClean="0">
                          <a:solidFill>
                            <a:schemeClr val="tx1"/>
                          </a:solidFill>
                          <a:latin typeface="Arial Narrow" pitchFamily="34" charset="0"/>
                          <a:cs typeface="Arial" pitchFamily="34" charset="0"/>
                        </a:rPr>
                        <a:t>Start</a:t>
                      </a:r>
                      <a:endParaRPr lang="en-CA" sz="1000" b="1" kern="1400" dirty="0">
                        <a:solidFill>
                          <a:schemeClr val="tx1"/>
                        </a:solidFill>
                        <a:latin typeface="Arial Narrow" pitchFamily="34" charset="0"/>
                        <a:cs typeface="Arial" pitchFamily="34" charset="0"/>
                      </a:endParaRPr>
                    </a:p>
                  </a:txBody>
                  <a:tcPr marL="12762" marR="12762" marT="12762" marB="12762">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0" algn="l" rtl="0">
                        <a:spcBef>
                          <a:spcPts val="0"/>
                        </a:spcBef>
                        <a:spcAft>
                          <a:spcPts val="0"/>
                        </a:spcAft>
                      </a:pPr>
                      <a:r>
                        <a:rPr lang="en-CA" sz="1000" kern="1400" dirty="0" smtClean="0">
                          <a:solidFill>
                            <a:schemeClr val="tx1"/>
                          </a:solidFill>
                          <a:latin typeface="Arial Narrow" pitchFamily="34" charset="0"/>
                          <a:cs typeface="Arial" pitchFamily="34" charset="0"/>
                        </a:rPr>
                        <a:t>Indicate whether the patient received </a:t>
                      </a:r>
                      <a:r>
                        <a:rPr lang="en-CA" sz="1000" kern="1400" dirty="0">
                          <a:solidFill>
                            <a:schemeClr val="tx1"/>
                          </a:solidFill>
                          <a:latin typeface="Arial Narrow" pitchFamily="34" charset="0"/>
                          <a:cs typeface="Arial" pitchFamily="34" charset="0"/>
                        </a:rPr>
                        <a:t>invasive mechanical </a:t>
                      </a:r>
                      <a:r>
                        <a:rPr lang="en-CA" sz="1000" kern="1400" dirty="0" smtClean="0">
                          <a:solidFill>
                            <a:schemeClr val="tx1"/>
                          </a:solidFill>
                          <a:latin typeface="Arial Narrow" pitchFamily="34" charset="0"/>
                          <a:cs typeface="Arial" pitchFamily="34" charset="0"/>
                        </a:rPr>
                        <a:t>ventilation during this ACU stay by selecting ‘Yes’ or ‘No’.</a:t>
                      </a:r>
                      <a:endParaRPr lang="en-CA" sz="1000" kern="1400" dirty="0">
                        <a:solidFill>
                          <a:schemeClr val="tx1"/>
                        </a:solidFill>
                        <a:latin typeface="Arial Narrow" pitchFamily="34" charset="0"/>
                        <a:cs typeface="Arial" pitchFamily="34" charset="0"/>
                      </a:endParaRPr>
                    </a:p>
                    <a:p>
                      <a:pPr marL="85725" marR="0" indent="0" algn="l" rtl="0">
                        <a:spcBef>
                          <a:spcPts val="0"/>
                        </a:spcBef>
                        <a:spcAft>
                          <a:spcPts val="0"/>
                        </a:spcAft>
                      </a:pPr>
                      <a:r>
                        <a:rPr lang="en-CA" sz="1000" kern="1400" dirty="0">
                          <a:solidFill>
                            <a:schemeClr val="tx1"/>
                          </a:solidFill>
                          <a:latin typeface="Arial Narrow" pitchFamily="34" charset="0"/>
                          <a:cs typeface="Arial" pitchFamily="34" charset="0"/>
                        </a:rPr>
                        <a:t> </a:t>
                      </a:r>
                    </a:p>
                    <a:p>
                      <a:pPr marL="85725" marR="0" indent="0" algn="l" rtl="0">
                        <a:spcBef>
                          <a:spcPts val="0"/>
                        </a:spcBef>
                        <a:spcAft>
                          <a:spcPts val="0"/>
                        </a:spcAft>
                      </a:pPr>
                      <a:r>
                        <a:rPr lang="en-CA" sz="1000" kern="1400" dirty="0">
                          <a:solidFill>
                            <a:schemeClr val="tx1"/>
                          </a:solidFill>
                          <a:latin typeface="Arial Narrow" pitchFamily="34" charset="0"/>
                          <a:cs typeface="Arial" pitchFamily="34" charset="0"/>
                        </a:rPr>
                        <a:t>If </a:t>
                      </a:r>
                      <a:r>
                        <a:rPr lang="en-CA" sz="1000" kern="1400" dirty="0" smtClean="0">
                          <a:solidFill>
                            <a:schemeClr val="tx1"/>
                          </a:solidFill>
                          <a:latin typeface="Arial Narrow" pitchFamily="34" charset="0"/>
                          <a:cs typeface="Arial" pitchFamily="34" charset="0"/>
                        </a:rPr>
                        <a:t>‘Yes’, enter </a:t>
                      </a:r>
                      <a:r>
                        <a:rPr lang="en-CA" sz="1000" kern="1400" dirty="0">
                          <a:solidFill>
                            <a:schemeClr val="tx1"/>
                          </a:solidFill>
                          <a:latin typeface="Arial Narrow" pitchFamily="34" charset="0"/>
                          <a:cs typeface="Arial" pitchFamily="34" charset="0"/>
                        </a:rPr>
                        <a:t>the </a:t>
                      </a:r>
                      <a:r>
                        <a:rPr lang="en-CA" sz="1000" b="1" u="sng" kern="1400" dirty="0">
                          <a:solidFill>
                            <a:schemeClr val="tx1"/>
                          </a:solidFill>
                          <a:latin typeface="Arial Narrow" pitchFamily="34" charset="0"/>
                          <a:cs typeface="Arial" pitchFamily="34" charset="0"/>
                        </a:rPr>
                        <a:t>actual </a:t>
                      </a:r>
                      <a:r>
                        <a:rPr lang="en-CA" sz="1000" kern="1400" dirty="0">
                          <a:solidFill>
                            <a:schemeClr val="tx1"/>
                          </a:solidFill>
                          <a:latin typeface="Arial Narrow" pitchFamily="34" charset="0"/>
                          <a:cs typeface="Arial" pitchFamily="34" charset="0"/>
                        </a:rPr>
                        <a:t>start date and time of invasive mechanical ventilation, even if this occurs at an external institution or in the field before admission to your unit. This may not be the same time that the patient was intubated, but should be the time invasive mechanical ventilation was started. </a:t>
                      </a:r>
                      <a:r>
                        <a:rPr lang="en-CA" sz="1000" kern="1400" dirty="0" smtClean="0">
                          <a:solidFill>
                            <a:schemeClr val="tx1"/>
                          </a:solidFill>
                          <a:latin typeface="Arial Narrow" pitchFamily="34" charset="0"/>
                          <a:cs typeface="Arial" pitchFamily="34" charset="0"/>
                        </a:rPr>
                        <a:t>Indicate by selecting if start time is ‘Not available’.</a:t>
                      </a:r>
                      <a:endParaRPr lang="en-CA" sz="1000" kern="1400" dirty="0">
                        <a:solidFill>
                          <a:schemeClr val="tx1"/>
                        </a:solidFill>
                        <a:latin typeface="Arial Narrow" pitchFamily="34" charset="0"/>
                        <a:cs typeface="Arial" pitchFamily="34" charset="0"/>
                      </a:endParaRPr>
                    </a:p>
                    <a:p>
                      <a:pPr marL="85725" marR="0" indent="0" algn="l" rtl="0">
                        <a:spcBef>
                          <a:spcPts val="0"/>
                        </a:spcBef>
                        <a:spcAft>
                          <a:spcPts val="0"/>
                        </a:spcAft>
                      </a:pPr>
                      <a:r>
                        <a:rPr lang="en-CA" sz="600" kern="1400" dirty="0">
                          <a:solidFill>
                            <a:schemeClr val="tx1"/>
                          </a:solidFill>
                          <a:latin typeface="Arial Narrow" pitchFamily="34" charset="0"/>
                          <a:cs typeface="Arial" pitchFamily="34" charset="0"/>
                        </a:rPr>
                        <a:t> </a:t>
                      </a:r>
                    </a:p>
                    <a:p>
                      <a:pPr marL="85725" marR="0" indent="0" algn="l" rtl="0">
                        <a:spcBef>
                          <a:spcPts val="0"/>
                        </a:spcBef>
                        <a:spcAft>
                          <a:spcPts val="0"/>
                        </a:spcAft>
                      </a:pPr>
                      <a:r>
                        <a:rPr lang="en-CA" sz="1000" kern="1400" dirty="0">
                          <a:solidFill>
                            <a:schemeClr val="tx1"/>
                          </a:solidFill>
                          <a:latin typeface="Arial Narrow" pitchFamily="34" charset="0"/>
                          <a:cs typeface="Arial" pitchFamily="34" charset="0"/>
                        </a:rPr>
                        <a:t>Do </a:t>
                      </a:r>
                      <a:r>
                        <a:rPr lang="en-CA" sz="1000" b="1" kern="1400" dirty="0">
                          <a:solidFill>
                            <a:schemeClr val="tx1"/>
                          </a:solidFill>
                          <a:latin typeface="Arial Narrow" pitchFamily="34" charset="0"/>
                          <a:cs typeface="Arial" pitchFamily="34" charset="0"/>
                        </a:rPr>
                        <a:t>not </a:t>
                      </a:r>
                      <a:r>
                        <a:rPr lang="en-CA" sz="1000" kern="1400" dirty="0">
                          <a:solidFill>
                            <a:schemeClr val="tx1"/>
                          </a:solidFill>
                          <a:latin typeface="Arial Narrow" pitchFamily="34" charset="0"/>
                          <a:cs typeface="Arial" pitchFamily="34" charset="0"/>
                        </a:rPr>
                        <a:t>record episodes of </a:t>
                      </a:r>
                      <a:r>
                        <a:rPr lang="en-CA" sz="1000" b="1" kern="1400" dirty="0">
                          <a:solidFill>
                            <a:schemeClr val="tx1"/>
                          </a:solidFill>
                          <a:latin typeface="Arial Narrow" pitchFamily="34" charset="0"/>
                          <a:cs typeface="Arial" pitchFamily="34" charset="0"/>
                        </a:rPr>
                        <a:t>temporary ventilation </a:t>
                      </a:r>
                      <a:r>
                        <a:rPr lang="en-CA" sz="1000" kern="1400" dirty="0">
                          <a:solidFill>
                            <a:schemeClr val="tx1"/>
                          </a:solidFill>
                          <a:latin typeface="Arial Narrow" pitchFamily="34" charset="0"/>
                          <a:cs typeface="Arial" pitchFamily="34" charset="0"/>
                        </a:rPr>
                        <a:t>(defined as </a:t>
                      </a:r>
                      <a:r>
                        <a:rPr lang="en-CA" sz="1000" b="1" kern="1400" dirty="0">
                          <a:solidFill>
                            <a:schemeClr val="tx1"/>
                          </a:solidFill>
                          <a:latin typeface="Arial Narrow" pitchFamily="34" charset="0"/>
                          <a:cs typeface="Arial" pitchFamily="34" charset="0"/>
                        </a:rPr>
                        <a:t>&lt;48 hrs </a:t>
                      </a:r>
                      <a:r>
                        <a:rPr lang="en-CA" sz="1000" kern="1400" dirty="0">
                          <a:solidFill>
                            <a:schemeClr val="tx1"/>
                          </a:solidFill>
                          <a:latin typeface="Arial Narrow" pitchFamily="34" charset="0"/>
                          <a:cs typeface="Arial" pitchFamily="34" charset="0"/>
                        </a:rPr>
                        <a:t>i.e. needed for operating procedures, etc).</a:t>
                      </a:r>
                    </a:p>
                  </a:txBody>
                  <a:tcPr marL="12762" marR="12762" marT="12762" marB="12762">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156592">
                <a:tc>
                  <a:txBody>
                    <a:bodyPr/>
                    <a:lstStyle/>
                    <a:p>
                      <a:pPr marR="0" indent="0" algn="r" rtl="0">
                        <a:spcBef>
                          <a:spcPts val="0"/>
                        </a:spcBef>
                        <a:spcAft>
                          <a:spcPts val="0"/>
                        </a:spcAft>
                      </a:pPr>
                      <a:r>
                        <a:rPr lang="en-US" sz="1000" b="1" kern="1400" dirty="0" smtClean="0">
                          <a:solidFill>
                            <a:schemeClr val="tx1"/>
                          </a:solidFill>
                          <a:latin typeface="Arial Narrow" pitchFamily="34" charset="0"/>
                          <a:cs typeface="Arial" pitchFamily="34" charset="0"/>
                        </a:rPr>
                        <a:t>Stop</a:t>
                      </a:r>
                      <a:endParaRPr lang="en-US" sz="1000" kern="1400" dirty="0">
                        <a:solidFill>
                          <a:schemeClr val="tx1"/>
                        </a:solidFill>
                        <a:latin typeface="Arial Narrow" pitchFamily="34" charset="0"/>
                        <a:cs typeface="Arial" pitchFamily="34" charset="0"/>
                      </a:endParaRPr>
                    </a:p>
                  </a:txBody>
                  <a:tcPr marL="12762" marR="12762" marT="12762" marB="12762">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defTabSz="914400" rtl="0" eaLnBrk="1" fontAlgn="auto" latinLnBrk="0" hangingPunct="1">
                        <a:lnSpc>
                          <a:spcPct val="100000"/>
                        </a:lnSpc>
                        <a:spcBef>
                          <a:spcPts val="0"/>
                        </a:spcBef>
                        <a:spcAft>
                          <a:spcPts val="0"/>
                        </a:spcAft>
                        <a:buClrTx/>
                        <a:buSzTx/>
                        <a:buFontTx/>
                        <a:buNone/>
                        <a:tabLst/>
                        <a:defRPr/>
                      </a:pPr>
                      <a:r>
                        <a:rPr lang="en-CA" sz="1000" kern="1400" dirty="0" smtClean="0">
                          <a:solidFill>
                            <a:schemeClr val="tx1"/>
                          </a:solidFill>
                          <a:latin typeface="Arial Narrow" pitchFamily="34" charset="0"/>
                          <a:cs typeface="Arial" pitchFamily="34" charset="0"/>
                        </a:rPr>
                        <a:t>After the patient</a:t>
                      </a:r>
                      <a:r>
                        <a:rPr lang="en-CA" sz="1000" kern="1400" baseline="0" dirty="0" smtClean="0">
                          <a:solidFill>
                            <a:schemeClr val="tx1"/>
                          </a:solidFill>
                          <a:latin typeface="Arial Narrow" pitchFamily="34" charset="0"/>
                          <a:cs typeface="Arial" pitchFamily="34" charset="0"/>
                        </a:rPr>
                        <a:t> has been </a:t>
                      </a:r>
                      <a:r>
                        <a:rPr lang="en-CA" sz="1000" b="0" kern="1400" dirty="0" smtClean="0">
                          <a:solidFill>
                            <a:schemeClr val="tx1"/>
                          </a:solidFill>
                          <a:latin typeface="Arial Narrow" pitchFamily="34" charset="0"/>
                          <a:cs typeface="Arial" pitchFamily="34" charset="0"/>
                        </a:rPr>
                        <a:t>successfully breathing without mechanical ventilation </a:t>
                      </a:r>
                      <a:r>
                        <a:rPr lang="en-CA" sz="1000" b="1" kern="1400" dirty="0" smtClean="0">
                          <a:solidFill>
                            <a:schemeClr val="tx1"/>
                          </a:solidFill>
                          <a:latin typeface="Arial Narrow" pitchFamily="34" charset="0"/>
                          <a:cs typeface="Arial" pitchFamily="34" charset="0"/>
                        </a:rPr>
                        <a:t>for &gt; 48 hours, </a:t>
                      </a:r>
                      <a:r>
                        <a:rPr lang="en-CA" sz="1000" b="0" kern="1400" dirty="0" smtClean="0">
                          <a:solidFill>
                            <a:schemeClr val="tx1"/>
                          </a:solidFill>
                          <a:latin typeface="Arial Narrow" pitchFamily="34" charset="0"/>
                          <a:cs typeface="Arial" pitchFamily="34" charset="0"/>
                        </a:rPr>
                        <a:t>r</a:t>
                      </a:r>
                      <a:r>
                        <a:rPr lang="en-CA" sz="1000" kern="1400" dirty="0" smtClean="0">
                          <a:solidFill>
                            <a:schemeClr val="tx1"/>
                          </a:solidFill>
                          <a:latin typeface="Arial Narrow" pitchFamily="34" charset="0"/>
                          <a:cs typeface="Arial" pitchFamily="34" charset="0"/>
                        </a:rPr>
                        <a:t>ecord the start of the 48 hour period as the stop date and time for this episode of invasive mechanical ventilation.</a:t>
                      </a:r>
                    </a:p>
                    <a:p>
                      <a:pPr marL="88900" marR="0" indent="0" algn="l" rtl="0">
                        <a:spcBef>
                          <a:spcPts val="0"/>
                        </a:spcBef>
                        <a:spcAft>
                          <a:spcPts val="0"/>
                        </a:spcAft>
                      </a:pPr>
                      <a:r>
                        <a:rPr lang="en-CA" sz="600" kern="1400" dirty="0" smtClean="0">
                          <a:solidFill>
                            <a:schemeClr val="tx1"/>
                          </a:solidFill>
                          <a:latin typeface="Arial Narrow" pitchFamily="34" charset="0"/>
                          <a:cs typeface="Arial" pitchFamily="34" charset="0"/>
                        </a:rPr>
                        <a:t> </a:t>
                      </a:r>
                    </a:p>
                    <a:p>
                      <a:pPr marL="88900" marR="0" indent="0" algn="l" rtl="0">
                        <a:spcBef>
                          <a:spcPts val="0"/>
                        </a:spcBef>
                        <a:spcAft>
                          <a:spcPts val="0"/>
                        </a:spcAft>
                      </a:pPr>
                      <a:r>
                        <a:rPr lang="en-CA" sz="1000" kern="1400" dirty="0" smtClean="0">
                          <a:solidFill>
                            <a:schemeClr val="tx1"/>
                          </a:solidFill>
                          <a:latin typeface="Arial Narrow" pitchFamily="34" charset="0"/>
                          <a:cs typeface="Arial" pitchFamily="34" charset="0"/>
                        </a:rPr>
                        <a:t>Patients will be considered </a:t>
                      </a:r>
                      <a:r>
                        <a:rPr lang="en-CA" sz="1000" b="1" kern="1400" dirty="0" smtClean="0">
                          <a:solidFill>
                            <a:schemeClr val="tx1"/>
                          </a:solidFill>
                          <a:latin typeface="Arial Narrow" pitchFamily="34" charset="0"/>
                          <a:cs typeface="Arial" pitchFamily="34" charset="0"/>
                        </a:rPr>
                        <a:t>breathing </a:t>
                      </a:r>
                      <a:r>
                        <a:rPr lang="en-CA" sz="1000" b="1" u="sng" kern="1400" dirty="0" smtClean="0">
                          <a:solidFill>
                            <a:schemeClr val="tx1"/>
                          </a:solidFill>
                          <a:latin typeface="Arial Narrow" pitchFamily="34" charset="0"/>
                          <a:cs typeface="Arial" pitchFamily="34" charset="0"/>
                        </a:rPr>
                        <a:t>without </a:t>
                      </a:r>
                      <a:r>
                        <a:rPr lang="en-CA" sz="1000" b="1" kern="1400" dirty="0" smtClean="0">
                          <a:solidFill>
                            <a:schemeClr val="tx1"/>
                          </a:solidFill>
                          <a:latin typeface="Arial Narrow" pitchFamily="34" charset="0"/>
                          <a:cs typeface="Arial" pitchFamily="34" charset="0"/>
                        </a:rPr>
                        <a:t>mechanical ventilation </a:t>
                      </a:r>
                      <a:r>
                        <a:rPr lang="en-CA" sz="1000" kern="1400" dirty="0" smtClean="0">
                          <a:solidFill>
                            <a:schemeClr val="tx1"/>
                          </a:solidFill>
                          <a:latin typeface="Arial Narrow" pitchFamily="34" charset="0"/>
                          <a:cs typeface="Arial" pitchFamily="34" charset="0"/>
                        </a:rPr>
                        <a:t>in any of these instances:  </a:t>
                      </a:r>
                    </a:p>
                    <a:p>
                      <a:pPr marL="361950" marR="0" indent="-95250" algn="l" rtl="0">
                        <a:spcBef>
                          <a:spcPts val="0"/>
                        </a:spcBef>
                        <a:spcAft>
                          <a:spcPts val="0"/>
                        </a:spcAft>
                        <a:buFont typeface="Arial" pitchFamily="34" charset="0"/>
                        <a:buChar char="•"/>
                      </a:pPr>
                      <a:r>
                        <a:rPr lang="en-CA" sz="1000" kern="1400" dirty="0" err="1" smtClean="0">
                          <a:solidFill>
                            <a:schemeClr val="tx1"/>
                          </a:solidFill>
                          <a:latin typeface="Arial Narrow" pitchFamily="34" charset="0"/>
                          <a:cs typeface="Arial" pitchFamily="34" charset="0"/>
                        </a:rPr>
                        <a:t>extubated</a:t>
                      </a:r>
                      <a:r>
                        <a:rPr lang="en-CA" sz="1000" kern="1400" dirty="0" smtClean="0">
                          <a:solidFill>
                            <a:schemeClr val="tx1"/>
                          </a:solidFill>
                          <a:latin typeface="Arial Narrow" pitchFamily="34" charset="0"/>
                          <a:cs typeface="Arial" pitchFamily="34" charset="0"/>
                        </a:rPr>
                        <a:t> and on face mask (nasal prong) </a:t>
                      </a:r>
                    </a:p>
                    <a:p>
                      <a:pPr marL="361950" marR="0" indent="-95250" algn="l" rtl="0">
                        <a:spcBef>
                          <a:spcPts val="0"/>
                        </a:spcBef>
                        <a:spcAft>
                          <a:spcPts val="0"/>
                        </a:spcAft>
                        <a:buFont typeface="Arial" pitchFamily="34" charset="0"/>
                        <a:buChar char="•"/>
                      </a:pPr>
                      <a:r>
                        <a:rPr lang="en-CA" sz="1000" kern="1400" dirty="0" err="1" smtClean="0">
                          <a:solidFill>
                            <a:schemeClr val="tx1"/>
                          </a:solidFill>
                          <a:latin typeface="Arial Narrow" pitchFamily="34" charset="0"/>
                          <a:cs typeface="Arial" pitchFamily="34" charset="0"/>
                        </a:rPr>
                        <a:t>intubated</a:t>
                      </a:r>
                      <a:r>
                        <a:rPr lang="en-CA" sz="1000" kern="1400" dirty="0" smtClean="0">
                          <a:solidFill>
                            <a:schemeClr val="tx1"/>
                          </a:solidFill>
                          <a:latin typeface="Arial Narrow" pitchFamily="34" charset="0"/>
                          <a:cs typeface="Arial" pitchFamily="34" charset="0"/>
                        </a:rPr>
                        <a:t> </a:t>
                      </a:r>
                      <a:r>
                        <a:rPr lang="en-CA" sz="1000" kern="1400" dirty="0">
                          <a:solidFill>
                            <a:schemeClr val="tx1"/>
                          </a:solidFill>
                          <a:latin typeface="Arial Narrow" pitchFamily="34" charset="0"/>
                          <a:cs typeface="Arial" pitchFamily="34" charset="0"/>
                        </a:rPr>
                        <a:t>or breathing through a t-tube </a:t>
                      </a:r>
                      <a:endParaRPr lang="en-CA" sz="1000" kern="1400" dirty="0" smtClean="0">
                        <a:solidFill>
                          <a:schemeClr val="tx1"/>
                        </a:solidFill>
                        <a:latin typeface="Arial Narrow" pitchFamily="34" charset="0"/>
                        <a:cs typeface="Arial" pitchFamily="34" charset="0"/>
                      </a:endParaRPr>
                    </a:p>
                    <a:p>
                      <a:pPr marL="361950" marR="0" indent="-95250" algn="l" rtl="0">
                        <a:spcBef>
                          <a:spcPts val="0"/>
                        </a:spcBef>
                        <a:spcAft>
                          <a:spcPts val="0"/>
                        </a:spcAft>
                        <a:buFont typeface="Arial" pitchFamily="34" charset="0"/>
                        <a:buChar char="•"/>
                      </a:pPr>
                      <a:r>
                        <a:rPr lang="en-CA" sz="1000" kern="1400" dirty="0" err="1" smtClean="0">
                          <a:solidFill>
                            <a:schemeClr val="tx1"/>
                          </a:solidFill>
                          <a:latin typeface="Arial Narrow" pitchFamily="34" charset="0"/>
                          <a:cs typeface="Arial" pitchFamily="34" charset="0"/>
                        </a:rPr>
                        <a:t>tracheostomy</a:t>
                      </a:r>
                      <a:r>
                        <a:rPr lang="en-CA" sz="1000" kern="1400" dirty="0" smtClean="0">
                          <a:solidFill>
                            <a:schemeClr val="tx1"/>
                          </a:solidFill>
                          <a:latin typeface="Arial Narrow" pitchFamily="34" charset="0"/>
                          <a:cs typeface="Arial" pitchFamily="34" charset="0"/>
                        </a:rPr>
                        <a:t> </a:t>
                      </a:r>
                      <a:r>
                        <a:rPr lang="en-CA" sz="1000" kern="1400" dirty="0">
                          <a:solidFill>
                            <a:schemeClr val="tx1"/>
                          </a:solidFill>
                          <a:latin typeface="Arial Narrow" pitchFamily="34" charset="0"/>
                          <a:cs typeface="Arial" pitchFamily="34" charset="0"/>
                        </a:rPr>
                        <a:t>mask </a:t>
                      </a:r>
                      <a:r>
                        <a:rPr lang="en-CA" sz="1000" kern="1400" dirty="0" smtClean="0">
                          <a:solidFill>
                            <a:schemeClr val="tx1"/>
                          </a:solidFill>
                          <a:latin typeface="Arial Narrow" pitchFamily="34" charset="0"/>
                          <a:cs typeface="Arial" pitchFamily="34" charset="0"/>
                        </a:rPr>
                        <a:t>breathing.</a:t>
                      </a:r>
                    </a:p>
                    <a:p>
                      <a:pPr marL="361950" marR="0" indent="-95250" algn="l" rtl="0">
                        <a:spcBef>
                          <a:spcPts val="0"/>
                        </a:spcBef>
                        <a:spcAft>
                          <a:spcPts val="0"/>
                        </a:spcAft>
                        <a:buFont typeface="Arial" pitchFamily="34" charset="0"/>
                        <a:buChar char="•"/>
                      </a:pPr>
                      <a:r>
                        <a:rPr lang="en-CA" sz="1000" kern="1400" dirty="0" smtClean="0">
                          <a:solidFill>
                            <a:schemeClr val="tx1"/>
                          </a:solidFill>
                          <a:latin typeface="Arial Narrow" pitchFamily="34" charset="0"/>
                          <a:cs typeface="Arial" pitchFamily="34" charset="0"/>
                        </a:rPr>
                        <a:t>continuous </a:t>
                      </a:r>
                      <a:r>
                        <a:rPr lang="en-CA" sz="1000" kern="1400" dirty="0">
                          <a:solidFill>
                            <a:schemeClr val="tx1"/>
                          </a:solidFill>
                          <a:latin typeface="Arial Narrow" pitchFamily="34" charset="0"/>
                          <a:cs typeface="Arial" pitchFamily="34" charset="0"/>
                        </a:rPr>
                        <a:t>positive airway pressure (CPAP) &lt;=5cmH2O without pressure support or </a:t>
                      </a:r>
                      <a:r>
                        <a:rPr lang="en-CA" sz="1000" kern="1400" dirty="0" smtClean="0">
                          <a:solidFill>
                            <a:schemeClr val="tx1"/>
                          </a:solidFill>
                          <a:latin typeface="Arial Narrow" pitchFamily="34" charset="0"/>
                          <a:cs typeface="Arial" pitchFamily="34" charset="0"/>
                        </a:rPr>
                        <a:t>intermittent </a:t>
                      </a:r>
                      <a:r>
                        <a:rPr lang="en-CA" sz="1000" kern="1400" dirty="0">
                          <a:solidFill>
                            <a:schemeClr val="tx1"/>
                          </a:solidFill>
                          <a:latin typeface="Arial Narrow" pitchFamily="34" charset="0"/>
                          <a:cs typeface="Arial" pitchFamily="34" charset="0"/>
                        </a:rPr>
                        <a:t>mandatory ventilation assistance.  </a:t>
                      </a:r>
                      <a:endParaRPr lang="en-CA" sz="600" kern="1400" dirty="0">
                        <a:solidFill>
                          <a:schemeClr val="tx1"/>
                        </a:solidFill>
                        <a:latin typeface="Arial Narrow" pitchFamily="34" charset="0"/>
                        <a:cs typeface="Arial" pitchFamily="34" charset="0"/>
                      </a:endParaRPr>
                    </a:p>
                    <a:p>
                      <a:pPr marR="0" indent="0" algn="l" rtl="0">
                        <a:spcBef>
                          <a:spcPts val="0"/>
                        </a:spcBef>
                        <a:spcAft>
                          <a:spcPts val="0"/>
                        </a:spcAft>
                      </a:pPr>
                      <a:r>
                        <a:rPr lang="en-CA" sz="600" kern="1400" dirty="0" smtClean="0">
                          <a:solidFill>
                            <a:schemeClr val="tx1"/>
                          </a:solidFill>
                          <a:latin typeface="Arial Narrow" pitchFamily="34" charset="0"/>
                          <a:cs typeface="Arial" pitchFamily="34" charset="0"/>
                        </a:rPr>
                        <a:t> </a:t>
                      </a:r>
                    </a:p>
                    <a:p>
                      <a:pPr marL="88900" marR="0" indent="0" algn="l" rtl="0">
                        <a:spcBef>
                          <a:spcPts val="0"/>
                        </a:spcBef>
                        <a:spcAft>
                          <a:spcPts val="0"/>
                        </a:spcAft>
                      </a:pPr>
                      <a:r>
                        <a:rPr lang="en-CA" sz="1000" kern="1400" dirty="0" smtClean="0">
                          <a:solidFill>
                            <a:schemeClr val="tx1"/>
                          </a:solidFill>
                          <a:latin typeface="Arial Narrow" pitchFamily="34" charset="0"/>
                          <a:cs typeface="Arial" pitchFamily="34" charset="0"/>
                        </a:rPr>
                        <a:t>If </a:t>
                      </a:r>
                      <a:r>
                        <a:rPr lang="en-CA" sz="1000" kern="1400" dirty="0">
                          <a:solidFill>
                            <a:schemeClr val="tx1"/>
                          </a:solidFill>
                          <a:latin typeface="Arial Narrow" pitchFamily="34" charset="0"/>
                          <a:cs typeface="Arial" pitchFamily="34" charset="0"/>
                        </a:rPr>
                        <a:t>patient is transferred out of the </a:t>
                      </a:r>
                      <a:r>
                        <a:rPr lang="en-CA" sz="1000" kern="1400" dirty="0" smtClean="0">
                          <a:solidFill>
                            <a:schemeClr val="tx1"/>
                          </a:solidFill>
                          <a:latin typeface="Arial Narrow" pitchFamily="34" charset="0"/>
                          <a:cs typeface="Arial" pitchFamily="34" charset="0"/>
                        </a:rPr>
                        <a:t>ACU </a:t>
                      </a:r>
                      <a:r>
                        <a:rPr lang="en-CA" sz="1000" kern="1400" dirty="0">
                          <a:solidFill>
                            <a:schemeClr val="tx1"/>
                          </a:solidFill>
                          <a:latin typeface="Arial Narrow" pitchFamily="34" charset="0"/>
                          <a:cs typeface="Arial" pitchFamily="34" charset="0"/>
                        </a:rPr>
                        <a:t>to another institution and is still receiving mechanical ventilation, record the transfer date and time as the mechanical ventilation discontinuation date and time. </a:t>
                      </a:r>
                      <a:endParaRPr lang="en-CA" sz="1000" kern="1400" dirty="0" smtClean="0">
                        <a:solidFill>
                          <a:schemeClr val="tx1"/>
                        </a:solidFill>
                        <a:latin typeface="Arial Narrow" pitchFamily="34" charset="0"/>
                        <a:cs typeface="Arial" pitchFamily="34" charset="0"/>
                      </a:endParaRPr>
                    </a:p>
                    <a:p>
                      <a:pPr marL="88900" marR="0" indent="0" algn="l" rtl="0">
                        <a:spcBef>
                          <a:spcPts val="0"/>
                        </a:spcBef>
                        <a:spcAft>
                          <a:spcPts val="0"/>
                        </a:spcAft>
                      </a:pPr>
                      <a:endParaRPr lang="en-US" sz="1000" kern="1400" dirty="0" smtClean="0">
                        <a:solidFill>
                          <a:schemeClr val="tx1"/>
                        </a:solidFill>
                        <a:latin typeface="Arial Narrow" pitchFamily="34" charset="0"/>
                        <a:cs typeface="Arial" pitchFamily="34" charset="0"/>
                      </a:endParaRPr>
                    </a:p>
                    <a:p>
                      <a:pPr marL="88900" marR="0" indent="0" algn="l" rtl="0">
                        <a:spcBef>
                          <a:spcPts val="0"/>
                        </a:spcBef>
                        <a:spcAft>
                          <a:spcPts val="0"/>
                        </a:spcAft>
                      </a:pPr>
                      <a:r>
                        <a:rPr lang="en-US" sz="1000" kern="1400" dirty="0" smtClean="0">
                          <a:solidFill>
                            <a:schemeClr val="tx1"/>
                          </a:solidFill>
                          <a:latin typeface="Arial Narrow" pitchFamily="34" charset="0"/>
                          <a:cs typeface="Arial" pitchFamily="34" charset="0"/>
                        </a:rPr>
                        <a:t>If the patient expired</a:t>
                      </a:r>
                      <a:r>
                        <a:rPr lang="en-US" sz="1000" kern="1400" baseline="0" dirty="0" smtClean="0">
                          <a:solidFill>
                            <a:schemeClr val="tx1"/>
                          </a:solidFill>
                          <a:latin typeface="Arial Narrow" pitchFamily="34" charset="0"/>
                          <a:cs typeface="Arial" pitchFamily="34" charset="0"/>
                        </a:rPr>
                        <a:t> while mechanically ventilated, </a:t>
                      </a:r>
                      <a:r>
                        <a:rPr lang="en-CA" sz="1000" kern="1400" baseline="0" dirty="0" smtClean="0">
                          <a:solidFill>
                            <a:schemeClr val="tx1"/>
                          </a:solidFill>
                          <a:latin typeface="Arial Narrow" pitchFamily="34" charset="0"/>
                          <a:cs typeface="Arial" pitchFamily="34" charset="0"/>
                        </a:rPr>
                        <a:t>select</a:t>
                      </a:r>
                      <a:r>
                        <a:rPr lang="en-CA" sz="1000" kern="1400" dirty="0" smtClean="0">
                          <a:solidFill>
                            <a:schemeClr val="tx1"/>
                          </a:solidFill>
                          <a:latin typeface="Arial Narrow" pitchFamily="34" charset="0"/>
                          <a:cs typeface="Arial" pitchFamily="34" charset="0"/>
                        </a:rPr>
                        <a:t> 'Same</a:t>
                      </a:r>
                      <a:r>
                        <a:rPr lang="en-CA" sz="1000" kern="1400" baseline="0" dirty="0" smtClean="0">
                          <a:solidFill>
                            <a:schemeClr val="tx1"/>
                          </a:solidFill>
                          <a:latin typeface="Arial Narrow" pitchFamily="34" charset="0"/>
                          <a:cs typeface="Arial" pitchFamily="34" charset="0"/>
                        </a:rPr>
                        <a:t> as death date &amp; time'.</a:t>
                      </a:r>
                    </a:p>
                    <a:p>
                      <a:pPr marL="92075" marR="0" indent="0" algn="l" rtl="0">
                        <a:spcBef>
                          <a:spcPts val="0"/>
                        </a:spcBef>
                        <a:spcAft>
                          <a:spcPts val="0"/>
                        </a:spcAft>
                      </a:pPr>
                      <a:r>
                        <a:rPr lang="en-CA" sz="1000" kern="1400" dirty="0" smtClean="0">
                          <a:solidFill>
                            <a:schemeClr val="tx1"/>
                          </a:solidFill>
                          <a:latin typeface="Arial Narrow" pitchFamily="34" charset="0"/>
                          <a:cs typeface="Arial" pitchFamily="34" charset="0"/>
                        </a:rPr>
                        <a:t>If the patient is still mechanically</a:t>
                      </a:r>
                      <a:r>
                        <a:rPr lang="en-CA" sz="1000" kern="1400" baseline="0" dirty="0" smtClean="0">
                          <a:solidFill>
                            <a:schemeClr val="tx1"/>
                          </a:solidFill>
                          <a:latin typeface="Arial Narrow" pitchFamily="34" charset="0"/>
                          <a:cs typeface="Arial" pitchFamily="34" charset="0"/>
                        </a:rPr>
                        <a:t> ventilated </a:t>
                      </a:r>
                      <a:r>
                        <a:rPr lang="en-CA" sz="1000" kern="1400" dirty="0" smtClean="0">
                          <a:solidFill>
                            <a:schemeClr val="tx1"/>
                          </a:solidFill>
                          <a:latin typeface="Arial Narrow" pitchFamily="34" charset="0"/>
                          <a:cs typeface="Arial" pitchFamily="34" charset="0"/>
                        </a:rPr>
                        <a:t>3 months after ACU admission, then select 'Still</a:t>
                      </a:r>
                      <a:r>
                        <a:rPr lang="en-CA" sz="1000" kern="1400" baseline="0" dirty="0" smtClean="0">
                          <a:solidFill>
                            <a:schemeClr val="tx1"/>
                          </a:solidFill>
                          <a:latin typeface="Arial Narrow" pitchFamily="34" charset="0"/>
                          <a:cs typeface="Arial" pitchFamily="34" charset="0"/>
                        </a:rPr>
                        <a:t> vented at Day 90</a:t>
                      </a:r>
                      <a:r>
                        <a:rPr lang="en-CA" sz="1000" kern="1400" dirty="0" smtClean="0">
                          <a:solidFill>
                            <a:schemeClr val="tx1"/>
                          </a:solidFill>
                          <a:latin typeface="Arial Narrow" pitchFamily="34" charset="0"/>
                          <a:cs typeface="Arial" pitchFamily="34" charset="0"/>
                        </a:rPr>
                        <a:t>'.</a:t>
                      </a:r>
                    </a:p>
                  </a:txBody>
                  <a:tcPr marL="12762" marR="12762" marT="12762" marB="12762">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34732">
                <a:tc>
                  <a:txBody>
                    <a:bodyPr/>
                    <a:lstStyle/>
                    <a:p>
                      <a:pPr marR="0" indent="0" algn="l" rtl="0">
                        <a:spcBef>
                          <a:spcPts val="0"/>
                        </a:spcBef>
                        <a:spcAft>
                          <a:spcPts val="0"/>
                        </a:spcAft>
                      </a:pPr>
                      <a:r>
                        <a:rPr lang="en-US" sz="1000" b="1" kern="1400" dirty="0">
                          <a:solidFill>
                            <a:schemeClr val="tx1"/>
                          </a:solidFill>
                          <a:latin typeface="Arial Narrow" pitchFamily="34" charset="0"/>
                          <a:cs typeface="Arial" pitchFamily="34" charset="0"/>
                        </a:rPr>
                        <a:t>Mechanical </a:t>
                      </a:r>
                      <a:endParaRPr lang="en-US" sz="1000" kern="1400" dirty="0">
                        <a:solidFill>
                          <a:schemeClr val="tx1"/>
                        </a:solidFill>
                        <a:latin typeface="Arial Narrow" pitchFamily="34" charset="0"/>
                        <a:cs typeface="Arial" pitchFamily="34" charset="0"/>
                      </a:endParaRPr>
                    </a:p>
                    <a:p>
                      <a:pPr marR="0" indent="0" algn="l" rtl="0">
                        <a:spcBef>
                          <a:spcPts val="0"/>
                        </a:spcBef>
                        <a:spcAft>
                          <a:spcPts val="0"/>
                        </a:spcAft>
                      </a:pPr>
                      <a:r>
                        <a:rPr lang="en-US" sz="1000" b="1" kern="1400" dirty="0">
                          <a:solidFill>
                            <a:schemeClr val="tx1"/>
                          </a:solidFill>
                          <a:latin typeface="Arial Narrow" pitchFamily="34" charset="0"/>
                          <a:cs typeface="Arial" pitchFamily="34" charset="0"/>
                        </a:rPr>
                        <a:t>Ventilation </a:t>
                      </a:r>
                      <a:r>
                        <a:rPr lang="en-US" sz="1000" b="1" kern="1400" dirty="0" smtClean="0">
                          <a:solidFill>
                            <a:schemeClr val="tx1"/>
                          </a:solidFill>
                          <a:latin typeface="Arial Narrow" pitchFamily="34" charset="0"/>
                          <a:cs typeface="Arial" pitchFamily="34" charset="0"/>
                        </a:rPr>
                        <a:t>#2 </a:t>
                      </a:r>
                    </a:p>
                    <a:p>
                      <a:pPr marL="0" marR="0" indent="0" algn="r"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chemeClr val="tx1"/>
                          </a:solidFill>
                          <a:latin typeface="Arial Narrow" pitchFamily="34" charset="0"/>
                          <a:cs typeface="Arial" pitchFamily="34" charset="0"/>
                        </a:rPr>
                        <a:t>Start</a:t>
                      </a:r>
                      <a:endParaRPr lang="en-CA" sz="1000" b="1" kern="1400" dirty="0" smtClean="0">
                        <a:solidFill>
                          <a:schemeClr val="tx1"/>
                        </a:solidFill>
                        <a:latin typeface="Arial Narrow" pitchFamily="34" charset="0"/>
                        <a:cs typeface="Arial" pitchFamily="34" charset="0"/>
                      </a:endParaRPr>
                    </a:p>
                    <a:p>
                      <a:pPr marR="0" indent="0" algn="l" rtl="0">
                        <a:spcBef>
                          <a:spcPts val="0"/>
                        </a:spcBef>
                        <a:spcAft>
                          <a:spcPts val="0"/>
                        </a:spcAft>
                      </a:pPr>
                      <a:endParaRPr lang="en-US" sz="1000" b="0" kern="1400" dirty="0">
                        <a:solidFill>
                          <a:schemeClr val="tx1"/>
                        </a:solidFill>
                        <a:latin typeface="Arial Narrow" pitchFamily="34" charset="0"/>
                        <a:cs typeface="Arial" pitchFamily="34" charset="0"/>
                      </a:endParaRPr>
                    </a:p>
                  </a:txBody>
                  <a:tcPr marL="12762" marR="12762" marT="12762" marB="12762">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CA" sz="1000" kern="1400" dirty="0" smtClean="0">
                          <a:solidFill>
                            <a:schemeClr val="tx1"/>
                          </a:solidFill>
                          <a:latin typeface="Arial Narrow" pitchFamily="34" charset="0"/>
                          <a:cs typeface="Arial" pitchFamily="34" charset="0"/>
                        </a:rPr>
                        <a:t>If </a:t>
                      </a:r>
                      <a:r>
                        <a:rPr lang="en-CA" sz="1000" kern="1400" dirty="0">
                          <a:solidFill>
                            <a:schemeClr val="tx1"/>
                          </a:solidFill>
                          <a:latin typeface="Arial Narrow" pitchFamily="34" charset="0"/>
                          <a:cs typeface="Arial" pitchFamily="34" charset="0"/>
                        </a:rPr>
                        <a:t>the </a:t>
                      </a:r>
                      <a:r>
                        <a:rPr lang="en-CA" sz="1000" kern="1400" dirty="0" smtClean="0">
                          <a:solidFill>
                            <a:schemeClr val="tx1"/>
                          </a:solidFill>
                          <a:latin typeface="Arial Narrow" pitchFamily="34" charset="0"/>
                          <a:cs typeface="Arial" pitchFamily="34" charset="0"/>
                        </a:rPr>
                        <a:t>patient </a:t>
                      </a:r>
                      <a:r>
                        <a:rPr lang="en-CA" sz="1000" kern="1400" dirty="0">
                          <a:solidFill>
                            <a:schemeClr val="tx1"/>
                          </a:solidFill>
                          <a:latin typeface="Arial Narrow" pitchFamily="34" charset="0"/>
                          <a:cs typeface="Arial" pitchFamily="34" charset="0"/>
                        </a:rPr>
                        <a:t>is </a:t>
                      </a:r>
                      <a:r>
                        <a:rPr lang="en-CA" sz="1000" kern="1400" dirty="0" smtClean="0">
                          <a:solidFill>
                            <a:schemeClr val="tx1"/>
                          </a:solidFill>
                          <a:latin typeface="Arial Narrow" pitchFamily="34" charset="0"/>
                          <a:cs typeface="Arial" pitchFamily="34" charset="0"/>
                        </a:rPr>
                        <a:t>restarted on Mechanical ventilation </a:t>
                      </a:r>
                      <a:r>
                        <a:rPr lang="en-CA" sz="1000" u="sng" kern="1400" dirty="0" smtClean="0">
                          <a:solidFill>
                            <a:schemeClr val="tx1"/>
                          </a:solidFill>
                          <a:latin typeface="Arial Narrow" pitchFamily="34" charset="0"/>
                          <a:cs typeface="Arial" pitchFamily="34" charset="0"/>
                        </a:rPr>
                        <a:t>&gt;</a:t>
                      </a:r>
                      <a:r>
                        <a:rPr lang="en-CA" sz="1000" u="none" kern="1400" dirty="0" smtClean="0">
                          <a:solidFill>
                            <a:schemeClr val="tx1"/>
                          </a:solidFill>
                          <a:latin typeface="Arial Narrow" pitchFamily="34" charset="0"/>
                          <a:cs typeface="Arial" pitchFamily="34" charset="0"/>
                        </a:rPr>
                        <a:t> 48 hours after discontinuation of the last episode, </a:t>
                      </a:r>
                      <a:r>
                        <a:rPr lang="en-CA" sz="1000" kern="1400" dirty="0" smtClean="0">
                          <a:solidFill>
                            <a:schemeClr val="tx1"/>
                          </a:solidFill>
                          <a:latin typeface="Arial Narrow" pitchFamily="34" charset="0"/>
                          <a:cs typeface="Arial" pitchFamily="34" charset="0"/>
                        </a:rPr>
                        <a:t>select</a:t>
                      </a:r>
                      <a:r>
                        <a:rPr lang="en-CA" sz="1000" kern="1400" baseline="0" dirty="0" smtClean="0">
                          <a:solidFill>
                            <a:schemeClr val="tx1"/>
                          </a:solidFill>
                          <a:latin typeface="Arial Narrow" pitchFamily="34" charset="0"/>
                          <a:cs typeface="Arial" pitchFamily="34" charset="0"/>
                        </a:rPr>
                        <a:t> ‘Yes’ to the question ‘</a:t>
                      </a:r>
                      <a:r>
                        <a:rPr lang="en-CA" sz="1000" i="1" kern="1400" baseline="0" dirty="0" smtClean="0">
                          <a:solidFill>
                            <a:schemeClr val="tx1"/>
                          </a:solidFill>
                          <a:latin typeface="Arial Narrow" pitchFamily="34" charset="0"/>
                          <a:cs typeface="Arial" pitchFamily="34" charset="0"/>
                        </a:rPr>
                        <a:t>Was mechanical ventilation re-instituted </a:t>
                      </a:r>
                      <a:r>
                        <a:rPr lang="en-CA" sz="1000" i="1" u="sng" kern="1400" baseline="0" dirty="0" smtClean="0">
                          <a:solidFill>
                            <a:schemeClr val="tx1"/>
                          </a:solidFill>
                          <a:latin typeface="Arial Narrow" pitchFamily="34" charset="0"/>
                          <a:cs typeface="Arial" pitchFamily="34" charset="0"/>
                        </a:rPr>
                        <a:t>&gt;</a:t>
                      </a:r>
                      <a:r>
                        <a:rPr lang="en-CA" sz="1000" i="1" u="none" kern="1400" baseline="0" dirty="0" smtClean="0">
                          <a:solidFill>
                            <a:schemeClr val="tx1"/>
                          </a:solidFill>
                          <a:latin typeface="Arial Narrow" pitchFamily="34" charset="0"/>
                          <a:cs typeface="Arial" pitchFamily="34" charset="0"/>
                        </a:rPr>
                        <a:t> 48 hours from the last mechanical ventilation stop date/time?’ </a:t>
                      </a:r>
                      <a:r>
                        <a:rPr lang="en-CA" sz="1000" i="0" u="none" kern="1400" baseline="0" dirty="0" smtClean="0">
                          <a:solidFill>
                            <a:schemeClr val="tx1"/>
                          </a:solidFill>
                          <a:latin typeface="Arial Narrow" pitchFamily="34" charset="0"/>
                          <a:cs typeface="Arial" pitchFamily="34" charset="0"/>
                        </a:rPr>
                        <a:t>to access the data entry fields for another episode</a:t>
                      </a:r>
                      <a:r>
                        <a:rPr lang="en-CA" sz="1000" i="0" u="none" kern="1400" dirty="0" smtClean="0">
                          <a:solidFill>
                            <a:schemeClr val="tx1"/>
                          </a:solidFill>
                          <a:latin typeface="Arial Narrow" pitchFamily="34" charset="0"/>
                          <a:cs typeface="Arial" pitchFamily="34" charset="0"/>
                        </a:rPr>
                        <a:t>.</a:t>
                      </a:r>
                    </a:p>
                    <a:p>
                      <a:pPr marL="92075" marR="0" indent="0" algn="l" rtl="0">
                        <a:spcBef>
                          <a:spcPts val="0"/>
                        </a:spcBef>
                        <a:spcAft>
                          <a:spcPts val="0"/>
                        </a:spcAft>
                      </a:pPr>
                      <a:r>
                        <a:rPr lang="en-CA" sz="1000" i="0" kern="1400" dirty="0" smtClean="0">
                          <a:solidFill>
                            <a:schemeClr val="tx1"/>
                          </a:solidFill>
                          <a:latin typeface="Arial Narrow" pitchFamily="34" charset="0"/>
                          <a:cs typeface="Arial" pitchFamily="34" charset="0"/>
                        </a:rPr>
                        <a:t> </a:t>
                      </a:r>
                      <a:r>
                        <a:rPr lang="en-CA" sz="600" i="0" kern="1400" dirty="0">
                          <a:solidFill>
                            <a:schemeClr val="tx1"/>
                          </a:solidFill>
                          <a:latin typeface="Arial Narrow" pitchFamily="34" charset="0"/>
                          <a:cs typeface="Arial" pitchFamily="34" charset="0"/>
                        </a:rPr>
                        <a:t> </a:t>
                      </a:r>
                    </a:p>
                    <a:p>
                      <a:pPr marL="92075" marR="0" indent="0" algn="l" rtl="0">
                        <a:spcBef>
                          <a:spcPts val="0"/>
                        </a:spcBef>
                        <a:spcAft>
                          <a:spcPts val="0"/>
                        </a:spcAft>
                      </a:pPr>
                      <a:r>
                        <a:rPr lang="en-CA" sz="1000" kern="1400" dirty="0">
                          <a:solidFill>
                            <a:schemeClr val="tx1"/>
                          </a:solidFill>
                          <a:latin typeface="Arial Narrow" pitchFamily="34" charset="0"/>
                          <a:cs typeface="Arial" pitchFamily="34" charset="0"/>
                        </a:rPr>
                        <a:t>Record the date and time invasive mechanical ventilation was </a:t>
                      </a:r>
                      <a:r>
                        <a:rPr lang="en-CA" sz="1000" kern="1400" dirty="0" smtClean="0">
                          <a:solidFill>
                            <a:schemeClr val="tx1"/>
                          </a:solidFill>
                          <a:latin typeface="Arial Narrow" pitchFamily="34" charset="0"/>
                          <a:cs typeface="Arial" pitchFamily="34" charset="0"/>
                        </a:rPr>
                        <a:t>restarted</a:t>
                      </a:r>
                      <a:r>
                        <a:rPr lang="en-CA" sz="600" kern="1400" dirty="0" smtClean="0">
                          <a:solidFill>
                            <a:schemeClr val="tx1"/>
                          </a:solidFill>
                          <a:latin typeface="Arial Narrow" pitchFamily="34" charset="0"/>
                          <a:cs typeface="Arial" pitchFamily="34" charset="0"/>
                        </a:rPr>
                        <a:t>. </a:t>
                      </a:r>
                      <a:endParaRPr lang="en-US" sz="600" kern="1400" dirty="0" smtClean="0">
                        <a:solidFill>
                          <a:schemeClr val="tx1"/>
                        </a:solidFill>
                        <a:latin typeface="Arial Narrow" pitchFamily="34" charset="0"/>
                        <a:cs typeface="Arial" pitchFamily="34" charset="0"/>
                      </a:endParaRPr>
                    </a:p>
                  </a:txBody>
                  <a:tcPr marL="12762" marR="12762" marT="12762" marB="12762">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68228">
                <a:tc>
                  <a:txBody>
                    <a:bodyPr/>
                    <a:lstStyle/>
                    <a:p>
                      <a:pPr marR="0" indent="0" algn="r" rtl="0">
                        <a:spcBef>
                          <a:spcPts val="0"/>
                        </a:spcBef>
                        <a:spcAft>
                          <a:spcPts val="0"/>
                        </a:spcAft>
                      </a:pPr>
                      <a:r>
                        <a:rPr lang="en-US" sz="1000" b="1" kern="1400" dirty="0" smtClean="0">
                          <a:solidFill>
                            <a:schemeClr val="tx1"/>
                          </a:solidFill>
                          <a:latin typeface="Arial Narrow" pitchFamily="34" charset="0"/>
                          <a:cs typeface="Arial" pitchFamily="34" charset="0"/>
                        </a:rPr>
                        <a:t>Stop</a:t>
                      </a:r>
                      <a:endParaRPr lang="en-US" sz="1000" kern="1400" dirty="0">
                        <a:solidFill>
                          <a:schemeClr val="tx1"/>
                        </a:solidFill>
                        <a:latin typeface="Arial Narrow" pitchFamily="34" charset="0"/>
                        <a:cs typeface="Arial" pitchFamily="34" charset="0"/>
                      </a:endParaRPr>
                    </a:p>
                  </a:txBody>
                  <a:tcPr marL="12762" marR="12762" marT="12762" marB="12762">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CA" sz="1000" kern="1400" dirty="0">
                          <a:solidFill>
                            <a:schemeClr val="tx1"/>
                          </a:solidFill>
                          <a:latin typeface="Arial Narrow" pitchFamily="34" charset="0"/>
                          <a:cs typeface="Arial" pitchFamily="34" charset="0"/>
                        </a:rPr>
                        <a:t>Record the date and time the invasive mechanical ventilation </a:t>
                      </a:r>
                      <a:r>
                        <a:rPr lang="en-CA" sz="1000" kern="1400" dirty="0" smtClean="0">
                          <a:solidFill>
                            <a:schemeClr val="tx1"/>
                          </a:solidFill>
                          <a:latin typeface="Arial Narrow" pitchFamily="34" charset="0"/>
                          <a:cs typeface="Arial" pitchFamily="34" charset="0"/>
                        </a:rPr>
                        <a:t>episode</a:t>
                      </a:r>
                      <a:r>
                        <a:rPr lang="en-CA" sz="1000" b="1" kern="1400" dirty="0" smtClean="0">
                          <a:solidFill>
                            <a:schemeClr val="tx1"/>
                          </a:solidFill>
                          <a:latin typeface="Arial Narrow" pitchFamily="34" charset="0"/>
                          <a:cs typeface="Arial" pitchFamily="34" charset="0"/>
                        </a:rPr>
                        <a:t> </a:t>
                      </a:r>
                      <a:r>
                        <a:rPr lang="en-CA" sz="1000" kern="1400" dirty="0">
                          <a:solidFill>
                            <a:schemeClr val="tx1"/>
                          </a:solidFill>
                          <a:latin typeface="Arial Narrow" pitchFamily="34" charset="0"/>
                          <a:cs typeface="Arial" pitchFamily="34" charset="0"/>
                        </a:rPr>
                        <a:t>was </a:t>
                      </a:r>
                      <a:r>
                        <a:rPr lang="en-CA" sz="1000" kern="1400" dirty="0" smtClean="0">
                          <a:solidFill>
                            <a:schemeClr val="tx1"/>
                          </a:solidFill>
                          <a:latin typeface="Arial Narrow" pitchFamily="34" charset="0"/>
                          <a:cs typeface="Arial" pitchFamily="34" charset="0"/>
                        </a:rPr>
                        <a:t>discontinued</a:t>
                      </a:r>
                      <a:r>
                        <a:rPr lang="en-CA" sz="1000" kern="1400" baseline="0" dirty="0" smtClean="0">
                          <a:solidFill>
                            <a:schemeClr val="tx1"/>
                          </a:solidFill>
                          <a:latin typeface="Arial Narrow" pitchFamily="34" charset="0"/>
                          <a:cs typeface="Arial" pitchFamily="34" charset="0"/>
                        </a:rPr>
                        <a:t> (see episode #1 above for further instructions).</a:t>
                      </a:r>
                      <a:endParaRPr lang="en-CA" sz="1000" kern="1400" dirty="0">
                        <a:solidFill>
                          <a:schemeClr val="tx1"/>
                        </a:solidFill>
                        <a:latin typeface="Arial Narrow" pitchFamily="34" charset="0"/>
                        <a:cs typeface="Arial" pitchFamily="34" charset="0"/>
                      </a:endParaRPr>
                    </a:p>
                  </a:txBody>
                  <a:tcPr marL="12762" marR="12762" marT="12762" marB="12762">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04846">
                <a:tc>
                  <a:txBody>
                    <a:bodyPr/>
                    <a:lstStyle/>
                    <a:p>
                      <a:pPr marR="0" indent="0" algn="l" rtl="0">
                        <a:spcBef>
                          <a:spcPts val="0"/>
                        </a:spcBef>
                        <a:spcAft>
                          <a:spcPts val="0"/>
                        </a:spcAft>
                      </a:pPr>
                      <a:r>
                        <a:rPr lang="en-CA" sz="1000" b="1" kern="1400" dirty="0">
                          <a:solidFill>
                            <a:schemeClr val="tx1"/>
                          </a:solidFill>
                          <a:latin typeface="Arial Narrow" pitchFamily="34" charset="0"/>
                          <a:cs typeface="Arial" pitchFamily="34" charset="0"/>
                        </a:rPr>
                        <a:t>Mechanical </a:t>
                      </a:r>
                      <a:endParaRPr lang="en-CA" sz="1000" kern="1400" dirty="0">
                        <a:solidFill>
                          <a:schemeClr val="tx1"/>
                        </a:solidFill>
                        <a:latin typeface="Arial Narrow" pitchFamily="34" charset="0"/>
                        <a:cs typeface="Arial" pitchFamily="34" charset="0"/>
                      </a:endParaRPr>
                    </a:p>
                    <a:p>
                      <a:pPr marR="0" indent="0" algn="l" rtl="0">
                        <a:spcBef>
                          <a:spcPts val="0"/>
                        </a:spcBef>
                        <a:spcAft>
                          <a:spcPts val="0"/>
                        </a:spcAft>
                      </a:pPr>
                      <a:r>
                        <a:rPr lang="en-CA" sz="1000" b="1" kern="1400" dirty="0">
                          <a:solidFill>
                            <a:schemeClr val="tx1"/>
                          </a:solidFill>
                          <a:latin typeface="Arial Narrow" pitchFamily="34" charset="0"/>
                          <a:cs typeface="Arial" pitchFamily="34" charset="0"/>
                        </a:rPr>
                        <a:t>Ventilation </a:t>
                      </a:r>
                      <a:r>
                        <a:rPr lang="en-CA" sz="1000" b="1" kern="1400" dirty="0" smtClean="0">
                          <a:solidFill>
                            <a:schemeClr val="tx1"/>
                          </a:solidFill>
                          <a:latin typeface="Arial Narrow" pitchFamily="34" charset="0"/>
                          <a:cs typeface="Arial" pitchFamily="34" charset="0"/>
                        </a:rPr>
                        <a:t>#3</a:t>
                      </a:r>
                      <a:r>
                        <a:rPr lang="en-CA" sz="1000" b="1" kern="1400" baseline="0" dirty="0" smtClean="0">
                          <a:solidFill>
                            <a:schemeClr val="tx1"/>
                          </a:solidFill>
                          <a:latin typeface="Arial Narrow" pitchFamily="34" charset="0"/>
                          <a:cs typeface="Arial" pitchFamily="34" charset="0"/>
                        </a:rPr>
                        <a:t> - #5</a:t>
                      </a:r>
                      <a:endParaRPr lang="en-CA" sz="1000" kern="1400" dirty="0">
                        <a:solidFill>
                          <a:schemeClr val="tx1"/>
                        </a:solidFill>
                        <a:latin typeface="Arial Narrow" pitchFamily="34" charset="0"/>
                        <a:cs typeface="Arial" pitchFamily="34" charset="0"/>
                      </a:endParaRPr>
                    </a:p>
                  </a:txBody>
                  <a:tcPr marL="12762" marR="12762" marT="12762" marB="12762">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CA" sz="1000" kern="1400" dirty="0">
                          <a:solidFill>
                            <a:schemeClr val="tx1"/>
                          </a:solidFill>
                          <a:latin typeface="Arial Narrow" pitchFamily="34" charset="0"/>
                          <a:cs typeface="Arial" pitchFamily="34" charset="0"/>
                        </a:rPr>
                        <a:t>Follow the instructions as listed for Mechanical Ventilation start # 2 and stop # 2 for the </a:t>
                      </a:r>
                      <a:r>
                        <a:rPr lang="en-CA" sz="1000" kern="1400" dirty="0" smtClean="0">
                          <a:solidFill>
                            <a:schemeClr val="tx1"/>
                          </a:solidFill>
                          <a:latin typeface="Arial Narrow" pitchFamily="34" charset="0"/>
                          <a:cs typeface="Arial" pitchFamily="34" charset="0"/>
                        </a:rPr>
                        <a:t>third, fourth, and fifth episodes </a:t>
                      </a:r>
                      <a:r>
                        <a:rPr lang="en-CA" sz="1000" kern="1400" dirty="0">
                          <a:solidFill>
                            <a:schemeClr val="tx1"/>
                          </a:solidFill>
                          <a:latin typeface="Arial Narrow" pitchFamily="34" charset="0"/>
                          <a:cs typeface="Arial" pitchFamily="34" charset="0"/>
                        </a:rPr>
                        <a:t>of mechanical ventilation, if applicable.</a:t>
                      </a:r>
                    </a:p>
                  </a:txBody>
                  <a:tcPr marL="12762" marR="12762" marT="12762" marB="12762">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6969">
                <a:tc>
                  <a:txBody>
                    <a:bodyPr/>
                    <a:lstStyle/>
                    <a:p>
                      <a:pPr marR="0" indent="0" algn="l" rtl="0">
                        <a:spcBef>
                          <a:spcPts val="0"/>
                        </a:spcBef>
                        <a:spcAft>
                          <a:spcPts val="0"/>
                        </a:spcAft>
                      </a:pPr>
                      <a:endParaRPr lang="en-CA" sz="800" kern="1400" dirty="0">
                        <a:solidFill>
                          <a:schemeClr val="tx1"/>
                        </a:solidFill>
                        <a:latin typeface="Arial Narrow" pitchFamily="34" charset="0"/>
                        <a:cs typeface="Arial" pitchFamily="34" charset="0"/>
                      </a:endParaRPr>
                    </a:p>
                  </a:txBody>
                  <a:tcPr marL="12762" marR="12762" marT="12762" marB="12762">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65000"/>
                      </a:schemeClr>
                    </a:solidFill>
                  </a:tcPr>
                </a:tc>
                <a:tc>
                  <a:txBody>
                    <a:bodyPr/>
                    <a:lstStyle/>
                    <a:p>
                      <a:pPr marL="92075" marR="0" indent="0" algn="l" rtl="0">
                        <a:spcBef>
                          <a:spcPts val="0"/>
                        </a:spcBef>
                        <a:spcAft>
                          <a:spcPts val="0"/>
                        </a:spcAft>
                      </a:pPr>
                      <a:endParaRPr lang="en-CA" sz="800" kern="1400" dirty="0">
                        <a:solidFill>
                          <a:schemeClr val="tx1"/>
                        </a:solidFill>
                        <a:latin typeface="Arial Narrow" pitchFamily="34" charset="0"/>
                        <a:cs typeface="Arial" pitchFamily="34" charset="0"/>
                      </a:endParaRPr>
                    </a:p>
                  </a:txBody>
                  <a:tcPr marL="12762" marR="12762" marT="12762" marB="12762">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65000"/>
                      </a:schemeClr>
                    </a:solidFill>
                  </a:tcPr>
                </a:tc>
              </a:tr>
              <a:tr h="385347">
                <a:tc>
                  <a:txBody>
                    <a:bodyPr/>
                    <a:lstStyle/>
                    <a:p>
                      <a:pPr marR="0" indent="0" algn="l" rtl="0">
                        <a:spcBef>
                          <a:spcPts val="0"/>
                        </a:spcBef>
                        <a:spcAft>
                          <a:spcPts val="0"/>
                        </a:spcAft>
                      </a:pPr>
                      <a:r>
                        <a:rPr lang="en-US" sz="1000" b="1" kern="1400" dirty="0" smtClean="0">
                          <a:solidFill>
                            <a:schemeClr val="tx1"/>
                          </a:solidFill>
                          <a:latin typeface="Arial Narrow" pitchFamily="34" charset="0"/>
                          <a:cs typeface="Arial" pitchFamily="34" charset="0"/>
                        </a:rPr>
                        <a:t>Renal Replacement Therapy (Dialysis) </a:t>
                      </a:r>
                      <a:endParaRPr lang="en-US" sz="1000" kern="1400" dirty="0">
                        <a:solidFill>
                          <a:schemeClr val="tx1"/>
                        </a:solidFill>
                        <a:latin typeface="Arial Narrow" pitchFamily="34" charset="0"/>
                        <a:cs typeface="Arial" pitchFamily="34" charset="0"/>
                      </a:endParaRPr>
                    </a:p>
                  </a:txBody>
                  <a:tcPr marL="12762" marR="12762" marT="12762" marB="12762">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CA" sz="1000" b="1" kern="1400" dirty="0" smtClean="0">
                          <a:solidFill>
                            <a:schemeClr val="tx1"/>
                          </a:solidFill>
                          <a:latin typeface="Arial Narrow" pitchFamily="34" charset="0"/>
                          <a:cs typeface="Arial" pitchFamily="34" charset="0"/>
                        </a:rPr>
                        <a:t>Indicate whether the patient received RRT during this ACU stay by selecting ‘Yes’ or ‘No’. </a:t>
                      </a:r>
                      <a:r>
                        <a:rPr lang="en-CA" sz="600" kern="1400" dirty="0" smtClean="0">
                          <a:solidFill>
                            <a:schemeClr val="tx1"/>
                          </a:solidFill>
                          <a:latin typeface="Arial Narrow" pitchFamily="34" charset="0"/>
                          <a:cs typeface="Arial" pitchFamily="34" charset="0"/>
                        </a:rPr>
                        <a:t> </a:t>
                      </a:r>
                    </a:p>
                  </a:txBody>
                  <a:tcPr marL="12762" marR="12762" marT="12762" marB="12762">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87749">
                <a:tc>
                  <a:txBody>
                    <a:bodyPr/>
                    <a:lstStyle/>
                    <a:p>
                      <a:pPr marR="0" indent="0" algn="l" rtl="0">
                        <a:spcBef>
                          <a:spcPts val="0"/>
                        </a:spcBef>
                        <a:spcAft>
                          <a:spcPts val="0"/>
                        </a:spcAft>
                      </a:pPr>
                      <a:r>
                        <a:rPr lang="en-US" sz="1000" b="1" kern="1400" dirty="0" smtClean="0">
                          <a:solidFill>
                            <a:schemeClr val="tx1"/>
                          </a:solidFill>
                          <a:latin typeface="Arial Narrow" pitchFamily="34" charset="0"/>
                          <a:cs typeface="Arial" pitchFamily="34" charset="0"/>
                        </a:rPr>
                        <a:t>Was first RRT start due to Acute</a:t>
                      </a:r>
                      <a:r>
                        <a:rPr lang="en-US" sz="1000" b="1" kern="1400" baseline="0" dirty="0" smtClean="0">
                          <a:solidFill>
                            <a:schemeClr val="tx1"/>
                          </a:solidFill>
                          <a:latin typeface="Arial Narrow" pitchFamily="34" charset="0"/>
                          <a:cs typeface="Arial" pitchFamily="34" charset="0"/>
                        </a:rPr>
                        <a:t> Renal Failure?</a:t>
                      </a:r>
                      <a:endParaRPr lang="en-US" sz="1000" b="1" kern="1400" dirty="0" smtClean="0">
                        <a:solidFill>
                          <a:schemeClr val="tx1"/>
                        </a:solidFill>
                        <a:latin typeface="Arial Narrow" pitchFamily="34" charset="0"/>
                        <a:cs typeface="Arial" pitchFamily="34" charset="0"/>
                      </a:endParaRPr>
                    </a:p>
                  </a:txBody>
                  <a:tcPr marL="12762" marR="12762" marT="12762" marB="12762">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defTabSz="914400" rtl="0" eaLnBrk="1" fontAlgn="auto" latinLnBrk="0" hangingPunct="1">
                        <a:lnSpc>
                          <a:spcPct val="100000"/>
                        </a:lnSpc>
                        <a:spcBef>
                          <a:spcPts val="0"/>
                        </a:spcBef>
                        <a:spcAft>
                          <a:spcPts val="0"/>
                        </a:spcAft>
                        <a:buClrTx/>
                        <a:buSzTx/>
                        <a:buFontTx/>
                        <a:buNone/>
                        <a:tabLst/>
                        <a:defRPr/>
                      </a:pPr>
                      <a:r>
                        <a:rPr lang="en-CA" sz="1000" b="0" kern="1400" dirty="0" smtClean="0">
                          <a:solidFill>
                            <a:schemeClr val="tx1"/>
                          </a:solidFill>
                          <a:latin typeface="Arial Narrow" pitchFamily="34" charset="0"/>
                          <a:cs typeface="Arial" pitchFamily="34" charset="0"/>
                        </a:rPr>
                        <a:t>If ‘Yes’, respond to the question</a:t>
                      </a:r>
                      <a:r>
                        <a:rPr lang="en-CA" sz="1000" b="0" kern="1400" baseline="0" dirty="0" smtClean="0">
                          <a:solidFill>
                            <a:schemeClr val="tx1"/>
                          </a:solidFill>
                          <a:latin typeface="Arial Narrow" pitchFamily="34" charset="0"/>
                          <a:cs typeface="Arial" pitchFamily="34" charset="0"/>
                        </a:rPr>
                        <a:t> </a:t>
                      </a:r>
                      <a:r>
                        <a:rPr lang="en-CA" sz="1000" b="1" kern="1400" baseline="0" dirty="0" smtClean="0">
                          <a:solidFill>
                            <a:schemeClr val="tx1"/>
                          </a:solidFill>
                          <a:latin typeface="Arial Narrow" pitchFamily="34" charset="0"/>
                          <a:cs typeface="Arial" pitchFamily="34" charset="0"/>
                        </a:rPr>
                        <a:t>‘</a:t>
                      </a:r>
                      <a:r>
                        <a:rPr lang="en-CA" sz="1000" b="1" i="1" kern="1400" dirty="0" smtClean="0">
                          <a:solidFill>
                            <a:schemeClr val="tx1"/>
                          </a:solidFill>
                          <a:latin typeface="Arial Narrow" pitchFamily="34" charset="0"/>
                          <a:cs typeface="Arial" pitchFamily="34" charset="0"/>
                        </a:rPr>
                        <a:t>The first time renal replacement therapy</a:t>
                      </a:r>
                      <a:r>
                        <a:rPr lang="en-CA" sz="1000" b="1" i="1" kern="1400" baseline="0" dirty="0" smtClean="0">
                          <a:solidFill>
                            <a:schemeClr val="tx1"/>
                          </a:solidFill>
                          <a:latin typeface="Arial Narrow" pitchFamily="34" charset="0"/>
                          <a:cs typeface="Arial" pitchFamily="34" charset="0"/>
                        </a:rPr>
                        <a:t> (</a:t>
                      </a:r>
                      <a:r>
                        <a:rPr lang="en-CA" sz="1000" b="1" i="1" kern="1400" dirty="0" smtClean="0">
                          <a:solidFill>
                            <a:schemeClr val="tx1"/>
                          </a:solidFill>
                          <a:latin typeface="Arial Narrow" pitchFamily="34" charset="0"/>
                          <a:cs typeface="Arial" pitchFamily="34" charset="0"/>
                        </a:rPr>
                        <a:t>dialysis) was started, was it due to acute renal failure?’ </a:t>
                      </a:r>
                      <a:r>
                        <a:rPr lang="en-CA" sz="1000" b="0" i="0" kern="1400" dirty="0" smtClean="0">
                          <a:solidFill>
                            <a:schemeClr val="tx1"/>
                          </a:solidFill>
                          <a:latin typeface="Arial Narrow" pitchFamily="34" charset="0"/>
                          <a:cs typeface="Arial" pitchFamily="34" charset="0"/>
                        </a:rPr>
                        <a:t>by selecting ‘Yes’ or ‘No’.</a:t>
                      </a:r>
                      <a:endParaRPr lang="en-CA" sz="600" b="0" i="1" kern="1400" dirty="0" smtClean="0">
                        <a:solidFill>
                          <a:schemeClr val="tx1"/>
                        </a:solidFill>
                        <a:latin typeface="Arial Narrow" pitchFamily="34" charset="0"/>
                        <a:cs typeface="Arial" pitchFamily="34" charset="0"/>
                      </a:endParaRPr>
                    </a:p>
                    <a:p>
                      <a:pPr marL="92075" marR="0" indent="0" algn="l" rtl="0">
                        <a:spcBef>
                          <a:spcPts val="0"/>
                        </a:spcBef>
                        <a:spcAft>
                          <a:spcPts val="0"/>
                        </a:spcAft>
                      </a:pPr>
                      <a:endParaRPr lang="en-CA" sz="1000" kern="1400" dirty="0">
                        <a:solidFill>
                          <a:schemeClr val="tx1"/>
                        </a:solidFill>
                        <a:latin typeface="Arial Narrow" pitchFamily="34" charset="0"/>
                        <a:cs typeface="Arial" pitchFamily="34" charset="0"/>
                      </a:endParaRPr>
                    </a:p>
                  </a:txBody>
                  <a:tcPr marL="12762" marR="12762" marT="12762" marB="12762">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32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chemeClr val="tx1"/>
                          </a:solidFill>
                          <a:latin typeface="Arial Narrow" pitchFamily="34" charset="0"/>
                          <a:cs typeface="Arial" pitchFamily="34" charset="0"/>
                        </a:rPr>
                        <a:t>RRT (Dialysis) </a:t>
                      </a:r>
                      <a:endParaRPr lang="en-US" sz="1000" kern="1400" dirty="0" smtClean="0">
                        <a:solidFill>
                          <a:schemeClr val="tx1"/>
                        </a:solidFill>
                        <a:latin typeface="Arial Narrow" pitchFamily="34" charset="0"/>
                        <a:cs typeface="Arial" pitchFamily="34" charset="0"/>
                      </a:endParaRPr>
                    </a:p>
                    <a:p>
                      <a:pPr marR="0" indent="0" algn="r" rtl="0">
                        <a:spcBef>
                          <a:spcPts val="0"/>
                        </a:spcBef>
                        <a:spcAft>
                          <a:spcPts val="0"/>
                        </a:spcAft>
                      </a:pPr>
                      <a:r>
                        <a:rPr lang="en-US" sz="1000" b="1" kern="1400" dirty="0" smtClean="0">
                          <a:solidFill>
                            <a:schemeClr val="tx1"/>
                          </a:solidFill>
                          <a:latin typeface="Arial Narrow" pitchFamily="34" charset="0"/>
                          <a:cs typeface="Arial" pitchFamily="34" charset="0"/>
                        </a:rPr>
                        <a:t> Start</a:t>
                      </a:r>
                      <a:endParaRPr lang="en-US" sz="1000" kern="1400" dirty="0" smtClean="0">
                        <a:solidFill>
                          <a:schemeClr val="tx1"/>
                        </a:solidFill>
                        <a:latin typeface="Arial Narrow" pitchFamily="34" charset="0"/>
                        <a:cs typeface="Arial" pitchFamily="34" charset="0"/>
                      </a:endParaRPr>
                    </a:p>
                  </a:txBody>
                  <a:tcPr marL="12762" marR="12762" marT="12762" marB="12762">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CA" sz="1000" kern="1400" dirty="0" smtClean="0">
                          <a:solidFill>
                            <a:schemeClr val="tx1"/>
                          </a:solidFill>
                          <a:latin typeface="Arial Narrow" pitchFamily="34" charset="0"/>
                          <a:cs typeface="Arial" pitchFamily="34" charset="0"/>
                        </a:rPr>
                        <a:t>If ‘Yes’, record the date RRT (dialysis) started</a:t>
                      </a:r>
                      <a:endParaRPr lang="en-CA" sz="1000" kern="1400" dirty="0">
                        <a:solidFill>
                          <a:schemeClr val="tx1"/>
                        </a:solidFill>
                        <a:latin typeface="Arial Narrow" pitchFamily="34" charset="0"/>
                        <a:cs typeface="Arial" pitchFamily="34" charset="0"/>
                      </a:endParaRPr>
                    </a:p>
                  </a:txBody>
                  <a:tcPr marL="12762" marR="12762" marT="12762" marB="12762">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479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chemeClr val="tx1"/>
                          </a:solidFill>
                          <a:latin typeface="Arial Narrow" pitchFamily="34" charset="0"/>
                          <a:cs typeface="Arial" pitchFamily="34" charset="0"/>
                        </a:rPr>
                        <a:t>RRT (Dialysis) </a:t>
                      </a:r>
                      <a:endParaRPr lang="en-US" sz="1000" kern="1400" dirty="0" smtClean="0">
                        <a:solidFill>
                          <a:schemeClr val="tx1"/>
                        </a:solidFill>
                        <a:latin typeface="Arial Narrow" pitchFamily="34" charset="0"/>
                        <a:cs typeface="Arial" pitchFamily="34" charset="0"/>
                      </a:endParaRPr>
                    </a:p>
                    <a:p>
                      <a:pPr marR="0" indent="0" algn="r" rtl="0">
                        <a:spcBef>
                          <a:spcPts val="0"/>
                        </a:spcBef>
                        <a:spcAft>
                          <a:spcPts val="0"/>
                        </a:spcAft>
                      </a:pPr>
                      <a:r>
                        <a:rPr lang="en-US" sz="1000" b="1" kern="1400" dirty="0" smtClean="0">
                          <a:solidFill>
                            <a:schemeClr val="tx1"/>
                          </a:solidFill>
                          <a:latin typeface="Arial Narrow" pitchFamily="34" charset="0"/>
                          <a:cs typeface="Arial" pitchFamily="34" charset="0"/>
                        </a:rPr>
                        <a:t> </a:t>
                      </a:r>
                      <a:r>
                        <a:rPr lang="en-US" sz="1000" b="1" kern="1400" dirty="0">
                          <a:solidFill>
                            <a:schemeClr val="tx1"/>
                          </a:solidFill>
                          <a:latin typeface="Arial Narrow" pitchFamily="34" charset="0"/>
                          <a:cs typeface="Arial" pitchFamily="34" charset="0"/>
                        </a:rPr>
                        <a:t>Stop</a:t>
                      </a:r>
                      <a:endParaRPr lang="en-US" sz="1000" kern="1400" dirty="0">
                        <a:solidFill>
                          <a:schemeClr val="tx1"/>
                        </a:solidFill>
                        <a:latin typeface="Arial Narrow" pitchFamily="34" charset="0"/>
                        <a:cs typeface="Arial" pitchFamily="34" charset="0"/>
                      </a:endParaRPr>
                    </a:p>
                  </a:txBody>
                  <a:tcPr marL="12762" marR="12762" marT="12762" marB="12762">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CA" sz="1000" kern="1400" dirty="0" smtClean="0">
                          <a:solidFill>
                            <a:schemeClr val="tx1"/>
                          </a:solidFill>
                          <a:latin typeface="Arial Narrow" pitchFamily="34" charset="0"/>
                          <a:cs typeface="Arial" pitchFamily="34" charset="0"/>
                        </a:rPr>
                        <a:t>Select one of the following:</a:t>
                      </a:r>
                    </a:p>
                    <a:p>
                      <a:pPr marL="543600" lvl="1" indent="-172800">
                        <a:buFont typeface="Wingdings" panose="05000000000000000000" pitchFamily="2" charset="2"/>
                        <a:buChar char="q"/>
                      </a:pPr>
                      <a:r>
                        <a:rPr lang="en-CA" sz="1000" b="0" i="0" kern="1200" dirty="0" smtClean="0">
                          <a:solidFill>
                            <a:schemeClr val="tx1"/>
                          </a:solidFill>
                          <a:effectLst/>
                          <a:latin typeface="Arial Narrow" panose="020B0606020202030204" pitchFamily="34" charset="0"/>
                          <a:ea typeface="+mn-ea"/>
                          <a:cs typeface="+mn-cs"/>
                        </a:rPr>
                        <a:t>Same as death date &amp; time</a:t>
                      </a:r>
                    </a:p>
                    <a:p>
                      <a:pPr marL="543600" lvl="1" indent="-172800">
                        <a:buFont typeface="Wingdings" panose="05000000000000000000" pitchFamily="2" charset="2"/>
                        <a:buChar char="q"/>
                      </a:pPr>
                      <a:r>
                        <a:rPr lang="en-CA" sz="1000" b="0" i="0" kern="1200" dirty="0" smtClean="0">
                          <a:solidFill>
                            <a:schemeClr val="tx1"/>
                          </a:solidFill>
                          <a:effectLst/>
                          <a:latin typeface="Arial Narrow" panose="020B0606020202030204" pitchFamily="34" charset="0"/>
                          <a:ea typeface="+mn-ea"/>
                          <a:cs typeface="+mn-cs"/>
                        </a:rPr>
                        <a:t>At 3 months, still on renal replacement therapy (dialysis) in hospital</a:t>
                      </a:r>
                    </a:p>
                    <a:p>
                      <a:pPr marL="543600" lvl="1" indent="-172800">
                        <a:buFont typeface="Wingdings" panose="05000000000000000000" pitchFamily="2" charset="2"/>
                        <a:buChar char="q"/>
                      </a:pPr>
                      <a:r>
                        <a:rPr lang="en-CA" sz="1000" b="0" i="0" kern="1200" dirty="0" smtClean="0">
                          <a:solidFill>
                            <a:schemeClr val="tx1"/>
                          </a:solidFill>
                          <a:effectLst/>
                          <a:latin typeface="Arial Narrow" panose="020B0606020202030204" pitchFamily="34" charset="0"/>
                          <a:ea typeface="+mn-ea"/>
                          <a:cs typeface="+mn-cs"/>
                        </a:rPr>
                        <a:t> Continued past hospital discharge</a:t>
                      </a:r>
                    </a:p>
                    <a:p>
                      <a:pPr marL="543600" lvl="1" indent="-172800">
                        <a:buFont typeface="Wingdings" panose="05000000000000000000" pitchFamily="2" charset="2"/>
                        <a:buChar char="q"/>
                      </a:pPr>
                      <a:r>
                        <a:rPr lang="en-CA" sz="1000" b="0" i="0" kern="1200" dirty="0" smtClean="0">
                          <a:solidFill>
                            <a:schemeClr val="tx1"/>
                          </a:solidFill>
                          <a:effectLst/>
                          <a:latin typeface="Arial Narrow" panose="020B0606020202030204" pitchFamily="34" charset="0"/>
                          <a:ea typeface="+mn-ea"/>
                          <a:cs typeface="+mn-cs"/>
                        </a:rPr>
                        <a:t> Actual stop date  (R</a:t>
                      </a:r>
                      <a:r>
                        <a:rPr lang="en-CA" sz="1000" kern="1400" dirty="0" smtClean="0">
                          <a:solidFill>
                            <a:schemeClr val="tx1"/>
                          </a:solidFill>
                          <a:latin typeface="Arial Narrow" pitchFamily="34" charset="0"/>
                          <a:cs typeface="Arial" pitchFamily="34" charset="0"/>
                        </a:rPr>
                        <a:t>ecord </a:t>
                      </a:r>
                      <a:r>
                        <a:rPr lang="en-CA" sz="1000" kern="1400" dirty="0">
                          <a:solidFill>
                            <a:schemeClr val="tx1"/>
                          </a:solidFill>
                          <a:latin typeface="Arial Narrow" pitchFamily="34" charset="0"/>
                          <a:cs typeface="Arial" pitchFamily="34" charset="0"/>
                        </a:rPr>
                        <a:t>the </a:t>
                      </a:r>
                      <a:r>
                        <a:rPr lang="en-CA" sz="1000" kern="1400" dirty="0" smtClean="0">
                          <a:solidFill>
                            <a:schemeClr val="tx1"/>
                          </a:solidFill>
                          <a:latin typeface="Arial Narrow" pitchFamily="34" charset="0"/>
                          <a:cs typeface="Arial" pitchFamily="34" charset="0"/>
                        </a:rPr>
                        <a:t>date </a:t>
                      </a:r>
                      <a:r>
                        <a:rPr lang="en-CA" sz="1000" kern="1400" dirty="0">
                          <a:solidFill>
                            <a:schemeClr val="tx1"/>
                          </a:solidFill>
                          <a:latin typeface="Arial Narrow" pitchFamily="34" charset="0"/>
                          <a:cs typeface="Arial" pitchFamily="34" charset="0"/>
                        </a:rPr>
                        <a:t>dialysis was permanently </a:t>
                      </a:r>
                      <a:r>
                        <a:rPr lang="en-CA" sz="1000" kern="1400" dirty="0" smtClean="0">
                          <a:solidFill>
                            <a:schemeClr val="tx1"/>
                          </a:solidFill>
                          <a:latin typeface="Arial Narrow" pitchFamily="34" charset="0"/>
                          <a:cs typeface="Arial" pitchFamily="34" charset="0"/>
                        </a:rPr>
                        <a:t>discontinued. </a:t>
                      </a:r>
                      <a:r>
                        <a:rPr lang="en-CA" sz="1000" kern="1400" dirty="0">
                          <a:solidFill>
                            <a:schemeClr val="tx1"/>
                          </a:solidFill>
                          <a:latin typeface="Arial Narrow" pitchFamily="34" charset="0"/>
                          <a:cs typeface="Arial" pitchFamily="34" charset="0"/>
                        </a:rPr>
                        <a:t>This may occur on the ward</a:t>
                      </a:r>
                      <a:r>
                        <a:rPr lang="en-CA" sz="1000" kern="1400" dirty="0" smtClean="0">
                          <a:solidFill>
                            <a:schemeClr val="tx1"/>
                          </a:solidFill>
                          <a:latin typeface="Arial Narrow" pitchFamily="34" charset="0"/>
                          <a:cs typeface="Arial" pitchFamily="34" charset="0"/>
                        </a:rPr>
                        <a:t>. )</a:t>
                      </a:r>
                      <a:endParaRPr lang="en-CA" sz="600" kern="1400" dirty="0">
                        <a:solidFill>
                          <a:schemeClr val="tx1"/>
                        </a:solidFill>
                        <a:latin typeface="Arial Narrow" pitchFamily="34" charset="0"/>
                        <a:cs typeface="Arial" pitchFamily="34" charset="0"/>
                      </a:endParaRPr>
                    </a:p>
                  </a:txBody>
                  <a:tcPr marL="12762" marR="12762" marT="12762" marB="12762">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8"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66564"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66563" name="Text Box 3"/>
          <p:cNvSpPr txBox="1">
            <a:spLocks noChangeArrowheads="1"/>
          </p:cNvSpPr>
          <p:nvPr/>
        </p:nvSpPr>
        <p:spPr bwMode="auto">
          <a:xfrm>
            <a:off x="214290" y="539552"/>
            <a:ext cx="6643710" cy="296862"/>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5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Invasive Mechanical Ventilation / </a:t>
            </a:r>
            <a:r>
              <a:rPr kumimoji="0" lang="en-US" sz="1350" b="0" i="0" u="none" cap="none" normalizeH="0" baseline="0" dirty="0" smtClean="0">
                <a:ln>
                  <a:noFill/>
                </a:ln>
                <a:solidFill>
                  <a:srgbClr val="000000"/>
                </a:solidFill>
                <a:effectLst/>
                <a:latin typeface="Arial" pitchFamily="34" charset="0"/>
                <a:ea typeface="Times New Roman" pitchFamily="18" charset="0"/>
                <a:cs typeface="Arial" pitchFamily="34" charset="0"/>
              </a:rPr>
              <a:t>Renal Replacement Therapy (Dialysis) </a:t>
            </a:r>
            <a:r>
              <a:rPr kumimoji="0" lang="en-US" sz="135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Instructions</a:t>
            </a:r>
            <a:endParaRPr kumimoji="0" lang="en-US" sz="135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1" name="Straight Connector 10"/>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lide Number Placeholder 11"/>
          <p:cNvSpPr>
            <a:spLocks noGrp="1"/>
          </p:cNvSpPr>
          <p:nvPr>
            <p:ph type="sldNum" sz="quarter" idx="12"/>
          </p:nvPr>
        </p:nvSpPr>
        <p:spPr/>
        <p:txBody>
          <a:bodyPr/>
          <a:lstStyle/>
          <a:p>
            <a:fld id="{FDE86200-F1F7-4FF7-847E-D71C11135875}" type="slidenum">
              <a:rPr lang="en-CA" smtClean="0"/>
              <a:pPr/>
              <a:t>17</a:t>
            </a:fld>
            <a:endParaRPr lang="en-CA"/>
          </a:p>
        </p:txBody>
      </p:sp>
      <p:pic>
        <p:nvPicPr>
          <p:cNvPr id="16386" name="Picture 2" descr="Y:\06-ACTIVE STUDIES\RE-ENERGIZE Definitive\STUDY PROCEDURES\Logos\RE_Logo small.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8640" y="35496"/>
            <a:ext cx="1254867" cy="5457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66" name="Text Box 230"/>
          <p:cNvSpPr txBox="1">
            <a:spLocks noChangeArrowheads="1"/>
          </p:cNvSpPr>
          <p:nvPr/>
        </p:nvSpPr>
        <p:spPr bwMode="auto">
          <a:xfrm>
            <a:off x="71414" y="643396"/>
            <a:ext cx="6786586" cy="214314"/>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cap="none" normalizeH="0" baseline="0" dirty="0" smtClean="0">
                <a:ln>
                  <a:noFill/>
                </a:ln>
                <a:solidFill>
                  <a:srgbClr val="000000"/>
                </a:solidFill>
                <a:effectLst/>
                <a:latin typeface="Arial Black" pitchFamily="34" charset="0"/>
                <a:ea typeface="Times New Roman" pitchFamily="18" charset="0"/>
                <a:cs typeface="Arial" pitchFamily="34" charset="0"/>
              </a:rPr>
              <a:t>Invasive Mechanical Ventilation</a:t>
            </a:r>
            <a:endParaRPr kumimoji="0" lang="en-US" b="0" i="0" u="none" cap="none" normalizeH="0" baseline="0" dirty="0" smtClean="0">
              <a:ln>
                <a:noFill/>
              </a:ln>
              <a:solidFill>
                <a:schemeClr val="tx1"/>
              </a:solidFill>
              <a:effectLst/>
              <a:latin typeface="Arial" pitchFamily="34" charset="0"/>
              <a:cs typeface="Arial" pitchFamily="34" charset="0"/>
            </a:endParaRPr>
          </a:p>
        </p:txBody>
      </p:sp>
      <p:sp>
        <p:nvSpPr>
          <p:cNvPr id="272"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273"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graphicFrame>
        <p:nvGraphicFramePr>
          <p:cNvPr id="274" name="Table 273"/>
          <p:cNvGraphicFramePr>
            <a:graphicFrameLocks noGrp="1"/>
          </p:cNvGraphicFramePr>
          <p:nvPr>
            <p:extLst>
              <p:ext uri="{D42A27DB-BD31-4B8C-83A1-F6EECF244321}">
                <p14:modId xmlns:p14="http://schemas.microsoft.com/office/powerpoint/2010/main" val="2855108427"/>
              </p:ext>
            </p:extLst>
          </p:nvPr>
        </p:nvGraphicFramePr>
        <p:xfrm>
          <a:off x="214290" y="995911"/>
          <a:ext cx="6429420" cy="5511073"/>
        </p:xfrm>
        <a:graphic>
          <a:graphicData uri="http://schemas.openxmlformats.org/drawingml/2006/table">
            <a:tbl>
              <a:tblPr/>
              <a:tblGrid>
                <a:gridCol w="1857388"/>
                <a:gridCol w="2000264"/>
                <a:gridCol w="1500198"/>
                <a:gridCol w="1071570"/>
              </a:tblGrid>
              <a:tr h="262724">
                <a:tc gridSpan="2">
                  <a:txBody>
                    <a:bodyPr/>
                    <a:lstStyle/>
                    <a:p>
                      <a:pPr marR="0" indent="0" algn="l" rtl="0">
                        <a:spcBef>
                          <a:spcPts val="0"/>
                        </a:spcBef>
                        <a:spcAft>
                          <a:spcPts val="0"/>
                        </a:spcAft>
                      </a:pPr>
                      <a:r>
                        <a:rPr lang="en-US" sz="1100" b="1" kern="1400" dirty="0">
                          <a:solidFill>
                            <a:srgbClr val="000000"/>
                          </a:solidFill>
                          <a:latin typeface="Arial" pitchFamily="34" charset="0"/>
                          <a:cs typeface="Arial" pitchFamily="34" charset="0"/>
                        </a:rPr>
                        <a:t> </a:t>
                      </a: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chemeClr val="bg1">
                        <a:lumMod val="75000"/>
                      </a:schemeClr>
                    </a:solidFill>
                  </a:tcPr>
                </a:tc>
                <a:tc hMerge="1">
                  <a:txBody>
                    <a:bodyPr/>
                    <a:lstStyle/>
                    <a:p>
                      <a:endParaRPr lang="en-CA"/>
                    </a:p>
                  </a:txBody>
                  <a:tcPr/>
                </a:tc>
                <a:tc>
                  <a:txBody>
                    <a:bodyPr/>
                    <a:lstStyle/>
                    <a:p>
                      <a:pPr marR="0" indent="0" algn="ctr" rtl="0">
                        <a:spcBef>
                          <a:spcPts val="0"/>
                        </a:spcBef>
                        <a:spcAft>
                          <a:spcPts val="0"/>
                        </a:spcAft>
                      </a:pPr>
                      <a:r>
                        <a:rPr lang="en-US" sz="1100" b="1" kern="1400" dirty="0">
                          <a:solidFill>
                            <a:srgbClr val="000000"/>
                          </a:solidFill>
                          <a:latin typeface="Arial" pitchFamily="34" charset="0"/>
                          <a:cs typeface="Arial" pitchFamily="34" charset="0"/>
                        </a:rPr>
                        <a:t> </a:t>
                      </a:r>
                      <a:r>
                        <a:rPr lang="en-US" sz="1100" b="1" kern="1400" dirty="0" smtClean="0">
                          <a:solidFill>
                            <a:srgbClr val="000000"/>
                          </a:solidFill>
                          <a:latin typeface="Arial" pitchFamily="34" charset="0"/>
                          <a:cs typeface="Arial" pitchFamily="34" charset="0"/>
                        </a:rPr>
                        <a:t>Date</a:t>
                      </a:r>
                    </a:p>
                    <a:p>
                      <a:pPr marR="0" indent="0" algn="ctr" rtl="0">
                        <a:spcBef>
                          <a:spcPts val="0"/>
                        </a:spcBef>
                        <a:spcAft>
                          <a:spcPts val="0"/>
                        </a:spcAft>
                      </a:pPr>
                      <a:r>
                        <a:rPr lang="en-US" sz="1100" b="1" kern="1400" dirty="0" smtClean="0">
                          <a:solidFill>
                            <a:srgbClr val="000000"/>
                          </a:solidFill>
                          <a:latin typeface="Arial" pitchFamily="34" charset="0"/>
                          <a:cs typeface="Arial" pitchFamily="34" charset="0"/>
                        </a:rPr>
                        <a:t>(</a:t>
                      </a:r>
                      <a:r>
                        <a:rPr lang="en-US" sz="1100" b="1" kern="1400" dirty="0" err="1" smtClean="0">
                          <a:solidFill>
                            <a:srgbClr val="000000"/>
                          </a:solidFill>
                          <a:latin typeface="Arial" pitchFamily="34" charset="0"/>
                          <a:cs typeface="Arial" pitchFamily="34" charset="0"/>
                        </a:rPr>
                        <a:t>yyyy</a:t>
                      </a:r>
                      <a:r>
                        <a:rPr lang="en-US" sz="1100" b="1" kern="1400" dirty="0" smtClean="0">
                          <a:solidFill>
                            <a:srgbClr val="000000"/>
                          </a:solidFill>
                          <a:latin typeface="Arial" pitchFamily="34" charset="0"/>
                          <a:cs typeface="Arial" pitchFamily="34" charset="0"/>
                        </a:rPr>
                        <a:t>-mm-</a:t>
                      </a:r>
                      <a:r>
                        <a:rPr lang="en-US" sz="1100" b="1" kern="1400" dirty="0" err="1" smtClean="0">
                          <a:solidFill>
                            <a:srgbClr val="000000"/>
                          </a:solidFill>
                          <a:latin typeface="Arial" pitchFamily="34" charset="0"/>
                          <a:cs typeface="Arial" pitchFamily="34" charset="0"/>
                        </a:rPr>
                        <a:t>dd</a:t>
                      </a:r>
                      <a:r>
                        <a:rPr lang="en-US" sz="1100" b="1" kern="1400" dirty="0" smtClean="0">
                          <a:solidFill>
                            <a:srgbClr val="000000"/>
                          </a:solidFill>
                          <a:latin typeface="Arial" pitchFamily="34" charset="0"/>
                          <a:cs typeface="Arial" pitchFamily="34" charset="0"/>
                        </a:rPr>
                        <a:t>)</a:t>
                      </a: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dirty="0">
                          <a:solidFill>
                            <a:srgbClr val="000000"/>
                          </a:solidFill>
                          <a:latin typeface="Arial" pitchFamily="34" charset="0"/>
                          <a:cs typeface="Arial" pitchFamily="34" charset="0"/>
                        </a:rPr>
                        <a:t> </a:t>
                      </a:r>
                      <a:r>
                        <a:rPr lang="en-US" sz="1100" b="1" kern="1400" dirty="0" smtClean="0">
                          <a:solidFill>
                            <a:srgbClr val="000000"/>
                          </a:solidFill>
                          <a:latin typeface="Arial" pitchFamily="34" charset="0"/>
                          <a:cs typeface="Arial" pitchFamily="34" charset="0"/>
                        </a:rPr>
                        <a:t>Time</a:t>
                      </a:r>
                    </a:p>
                    <a:p>
                      <a:pPr marR="0" indent="0" algn="ctr" rtl="0">
                        <a:spcBef>
                          <a:spcPts val="0"/>
                        </a:spcBef>
                        <a:spcAft>
                          <a:spcPts val="0"/>
                        </a:spcAft>
                      </a:pPr>
                      <a:r>
                        <a:rPr lang="en-US" sz="1100" b="1" kern="1400" dirty="0" smtClean="0">
                          <a:solidFill>
                            <a:srgbClr val="000000"/>
                          </a:solidFill>
                          <a:latin typeface="Arial" pitchFamily="34" charset="0"/>
                          <a:cs typeface="Arial" pitchFamily="34" charset="0"/>
                        </a:rPr>
                        <a:t>(24 hour clock)</a:t>
                      </a: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tcPr>
                </a:tc>
              </a:tr>
              <a:tr h="275133">
                <a:tc gridSpan="4">
                  <a:txBody>
                    <a:bodyPr/>
                    <a:lstStyle/>
                    <a:p>
                      <a:pPr marL="85725" marR="0" indent="0" algn="l" rtl="0">
                        <a:spcBef>
                          <a:spcPts val="0"/>
                        </a:spcBef>
                        <a:spcAft>
                          <a:spcPts val="0"/>
                        </a:spcAft>
                      </a:pPr>
                      <a:r>
                        <a:rPr lang="en-US" sz="1000" b="1" kern="1400" dirty="0" smtClean="0">
                          <a:solidFill>
                            <a:srgbClr val="000000"/>
                          </a:solidFill>
                          <a:latin typeface="Arial" pitchFamily="34" charset="0"/>
                          <a:cs typeface="Arial" pitchFamily="34" charset="0"/>
                        </a:rPr>
                        <a:t>Mechanical Ventilation # 1</a:t>
                      </a:r>
                      <a:endParaRPr lang="en-US" sz="1000" kern="1400" dirty="0">
                        <a:solidFill>
                          <a:srgbClr val="000000"/>
                        </a:solidFill>
                        <a:latin typeface="Arial" pitchFamily="34" charset="0"/>
                        <a:cs typeface="Arial" pitchFamily="34" charset="0"/>
                      </a:endParaRPr>
                    </a:p>
                  </a:txBody>
                  <a:tcPr marL="18359" marR="18359" marT="18359" marB="18359" anchor="ctr">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CA"/>
                    </a:p>
                  </a:txBody>
                  <a:tcPr/>
                </a:tc>
                <a:tc hMerge="1">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hMerge="1">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r>
              <a:tr h="264662">
                <a:tc rowSpan="3">
                  <a:txBody>
                    <a:bodyPr/>
                    <a:lstStyle/>
                    <a:p>
                      <a:pPr marL="182563" marR="0" indent="0" algn="l" rtl="0">
                        <a:spcBef>
                          <a:spcPts val="0"/>
                        </a:spcBef>
                        <a:spcAft>
                          <a:spcPts val="0"/>
                        </a:spcAft>
                      </a:pPr>
                      <a:r>
                        <a:rPr lang="en-US" sz="1000" b="0" kern="1400" dirty="0" smtClean="0">
                          <a:solidFill>
                            <a:srgbClr val="000000"/>
                          </a:solidFill>
                          <a:latin typeface="Arial" pitchFamily="34" charset="0"/>
                          <a:cs typeface="Arial" pitchFamily="34" charset="0"/>
                        </a:rPr>
                        <a:t>Did the patient ever receive</a:t>
                      </a:r>
                      <a:r>
                        <a:rPr lang="en-US" sz="1000" b="0" kern="1400" baseline="0" dirty="0" smtClean="0">
                          <a:solidFill>
                            <a:srgbClr val="000000"/>
                          </a:solidFill>
                          <a:latin typeface="Arial" pitchFamily="34" charset="0"/>
                          <a:cs typeface="Arial" pitchFamily="34" charset="0"/>
                        </a:rPr>
                        <a:t> invasive mechanical ventilation?</a:t>
                      </a:r>
                      <a:endParaRPr lang="en-US" sz="1000" b="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spcBef>
                          <a:spcPts val="0"/>
                        </a:spcBef>
                        <a:spcAft>
                          <a:spcPts val="0"/>
                        </a:spcAft>
                      </a:pPr>
                      <a:r>
                        <a:rPr lang="en-CA" sz="1000" kern="1400" cap="small" dirty="0" smtClean="0">
                          <a:solidFill>
                            <a:srgbClr val="000000"/>
                          </a:solidFill>
                          <a:latin typeface="Arial" pitchFamily="34" charset="0"/>
                          <a:ea typeface="MS Mincho"/>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1000" kern="1400" dirty="0" smtClean="0">
                          <a:solidFill>
                            <a:srgbClr val="000000"/>
                          </a:solidFill>
                          <a:latin typeface="Arial" pitchFamily="34" charset="0"/>
                          <a:cs typeface="Arial" pitchFamily="34" charset="0"/>
                        </a:rPr>
                        <a:t>Yes</a:t>
                      </a:r>
                      <a:r>
                        <a:rPr lang="en-US" sz="1000" kern="1400" baseline="0" dirty="0" smtClean="0">
                          <a:solidFill>
                            <a:srgbClr val="000000"/>
                          </a:solidFill>
                          <a:latin typeface="Arial" pitchFamily="34" charset="0"/>
                          <a:cs typeface="Arial" pitchFamily="34" charset="0"/>
                        </a:rPr>
                        <a:t> (R</a:t>
                      </a:r>
                      <a:r>
                        <a:rPr lang="en-US" sz="1000" kern="1400" dirty="0" smtClean="0">
                          <a:solidFill>
                            <a:srgbClr val="000000"/>
                          </a:solidFill>
                          <a:latin typeface="Arial" pitchFamily="34" charset="0"/>
                          <a:cs typeface="Arial" pitchFamily="34" charset="0"/>
                        </a:rPr>
                        <a:t>ecord</a:t>
                      </a:r>
                      <a:r>
                        <a:rPr lang="en-US" sz="1000" kern="1400" baseline="0" dirty="0" smtClean="0">
                          <a:solidFill>
                            <a:srgbClr val="000000"/>
                          </a:solidFill>
                          <a:latin typeface="Arial" pitchFamily="34" charset="0"/>
                          <a:cs typeface="Arial" pitchFamily="34" charset="0"/>
                        </a:rPr>
                        <a:t> start date &amp; time)</a:t>
                      </a:r>
                      <a:endParaRPr lang="en-US" sz="1100" kern="1400" dirty="0" smtClean="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noFill/>
                  </a:tcPr>
                </a:tc>
              </a:tr>
              <a:tr h="76977">
                <a:tc vMerge="1">
                  <a:txBody>
                    <a:bodyPr/>
                    <a:lstStyle/>
                    <a:p>
                      <a:endParaRPr lang="en-CA"/>
                    </a:p>
                  </a:txBody>
                  <a:tcPr/>
                </a:tc>
                <a:tc>
                  <a:txBody>
                    <a:bodyPr/>
                    <a:lstStyle/>
                    <a:p>
                      <a:pPr marL="72000" marR="0" lvl="0" indent="0" algn="l" rtl="0">
                        <a:spcBef>
                          <a:spcPts val="0"/>
                        </a:spcBef>
                        <a:spcAft>
                          <a:spcPts val="0"/>
                        </a:spcAft>
                      </a:pPr>
                      <a:r>
                        <a:rPr lang="en-US" sz="1000" kern="1400" dirty="0" smtClean="0">
                          <a:solidFill>
                            <a:srgbClr val="000000"/>
                          </a:solidFill>
                          <a:latin typeface="Arial" pitchFamily="34" charset="0"/>
                          <a:cs typeface="Arial" pitchFamily="34" charset="0"/>
                        </a:rPr>
                        <a:t>If </a:t>
                      </a:r>
                      <a:r>
                        <a:rPr lang="en-US" sz="1000" kern="1400" baseline="0" dirty="0" smtClean="0">
                          <a:solidFill>
                            <a:srgbClr val="000000"/>
                          </a:solidFill>
                          <a:latin typeface="Arial" pitchFamily="34" charset="0"/>
                          <a:cs typeface="Arial" pitchFamily="34" charset="0"/>
                        </a:rPr>
                        <a:t>start time is not available</a:t>
                      </a:r>
                      <a:endParaRPr lang="en-US" sz="1000" kern="1400" dirty="0" smtClean="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chemeClr val="bg1">
                        <a:lumMod val="75000"/>
                      </a:schemeClr>
                    </a:solidFill>
                  </a:tcPr>
                </a:tc>
                <a:tc>
                  <a:txBody>
                    <a:bodyPr/>
                    <a:lstStyle/>
                    <a:p>
                      <a:pPr marL="72000" marR="0" indent="0" algn="l" rtl="0">
                        <a:spcBef>
                          <a:spcPts val="0"/>
                        </a:spcBef>
                        <a:spcAft>
                          <a:spcPts val="0"/>
                        </a:spcAft>
                      </a:pP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1000" kern="1400" dirty="0" smtClean="0">
                          <a:solidFill>
                            <a:srgbClr val="000000"/>
                          </a:solidFill>
                          <a:latin typeface="Arial" pitchFamily="34" charset="0"/>
                          <a:cs typeface="Arial" pitchFamily="34" charset="0"/>
                        </a:rPr>
                        <a:t>Not available</a:t>
                      </a: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noFill/>
                  </a:tcPr>
                </a:tc>
              </a:tr>
              <a:tr h="72302">
                <a:tc vMerge="1">
                  <a:txBody>
                    <a:bodyPr/>
                    <a:lstStyle/>
                    <a:p>
                      <a:pPr marL="85725"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noFill/>
                      <a:prstDash val="solid"/>
                      <a:round/>
                      <a:headEnd type="none" w="med" len="med"/>
                      <a:tailEnd type="none" w="med" len="med"/>
                    </a:lnT>
                    <a:lnB w="31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80975" marR="0" lvl="0" indent="-180975" algn="l" rtl="0">
                        <a:spcBef>
                          <a:spcPts val="0"/>
                        </a:spcBef>
                        <a:spcAft>
                          <a:spcPts val="0"/>
                        </a:spcAft>
                        <a:tabLst>
                          <a:tab pos="180975" algn="l"/>
                        </a:tabLst>
                      </a:pPr>
                      <a:r>
                        <a:rPr lang="en-CA" sz="1000" kern="1400" cap="small" dirty="0" smtClean="0">
                          <a:solidFill>
                            <a:srgbClr val="000000"/>
                          </a:solidFill>
                          <a:latin typeface="Arial" pitchFamily="34" charset="0"/>
                          <a:ea typeface="MS Mincho"/>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1000" kern="1400" dirty="0" smtClean="0">
                          <a:solidFill>
                            <a:srgbClr val="000000"/>
                          </a:solidFill>
                          <a:latin typeface="Arial" pitchFamily="34" charset="0"/>
                          <a:cs typeface="Arial" pitchFamily="34" charset="0"/>
                        </a:rPr>
                        <a:t>No</a:t>
                      </a: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chemeClr val="bg1">
                        <a:lumMod val="75000"/>
                      </a:schemeClr>
                    </a:solid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chemeClr val="bg1">
                        <a:lumMod val="75000"/>
                      </a:schemeClr>
                    </a:solidFill>
                  </a:tcPr>
                </a:tc>
              </a:tr>
              <a:tr h="356289">
                <a:tc rowSpan="3">
                  <a:txBody>
                    <a:bodyPr/>
                    <a:lstStyle/>
                    <a:p>
                      <a:pPr marL="182563" marR="0" indent="0" algn="l" defTabSz="914400" rtl="0" eaLnBrk="1" fontAlgn="auto" latinLnBrk="0" hangingPunct="1">
                        <a:lnSpc>
                          <a:spcPct val="100000"/>
                        </a:lnSpc>
                        <a:spcBef>
                          <a:spcPts val="0"/>
                        </a:spcBef>
                        <a:spcAft>
                          <a:spcPts val="0"/>
                        </a:spcAft>
                        <a:buClrTx/>
                        <a:buSzTx/>
                        <a:buFontTx/>
                        <a:buNone/>
                        <a:tabLst/>
                        <a:defRPr/>
                      </a:pPr>
                      <a:r>
                        <a:rPr lang="en-US" sz="1000" kern="1400" baseline="0" dirty="0" smtClean="0">
                          <a:solidFill>
                            <a:srgbClr val="000000"/>
                          </a:solidFill>
                          <a:latin typeface="Arial" pitchFamily="34" charset="0"/>
                          <a:cs typeface="Arial" pitchFamily="34" charset="0"/>
                        </a:rPr>
                        <a:t>Mechanical ventilation stop:</a:t>
                      </a: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spcBef>
                          <a:spcPts val="0"/>
                        </a:spcBef>
                        <a:spcAft>
                          <a:spcPts val="0"/>
                        </a:spcAft>
                      </a:pPr>
                      <a:r>
                        <a:rPr lang="en-CA" sz="1000" kern="1400" cap="small" dirty="0" smtClean="0">
                          <a:solidFill>
                            <a:srgbClr val="000000"/>
                          </a:solidFill>
                          <a:latin typeface="Arial" pitchFamily="34" charset="0"/>
                          <a:ea typeface="MS Mincho"/>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1000" kern="1400" dirty="0" smtClean="0">
                          <a:solidFill>
                            <a:srgbClr val="000000"/>
                          </a:solidFill>
                          <a:latin typeface="Arial" pitchFamily="34" charset="0"/>
                          <a:cs typeface="Arial" pitchFamily="34" charset="0"/>
                        </a:rPr>
                        <a:t>Record</a:t>
                      </a:r>
                      <a:r>
                        <a:rPr lang="en-US" sz="1000" kern="1400" baseline="0" dirty="0" smtClean="0">
                          <a:solidFill>
                            <a:srgbClr val="000000"/>
                          </a:solidFill>
                          <a:latin typeface="Arial" pitchFamily="34" charset="0"/>
                          <a:cs typeface="Arial" pitchFamily="34" charset="0"/>
                        </a:rPr>
                        <a:t> stop date &amp; time</a:t>
                      </a:r>
                    </a:p>
                    <a:p>
                      <a:pPr marL="0" marR="0" lvl="0" indent="0" algn="l" rtl="0">
                        <a:spcBef>
                          <a:spcPts val="0"/>
                        </a:spcBef>
                        <a:spcAft>
                          <a:spcPts val="0"/>
                        </a:spcAft>
                      </a:pPr>
                      <a:endParaRPr lang="en-US" sz="1000" kern="1400" baseline="0" dirty="0" smtClean="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tcPr>
                </a:tc>
              </a:tr>
              <a:tr h="93513">
                <a:tc vMerge="1">
                  <a:txBody>
                    <a:bodyPr/>
                    <a:lstStyle/>
                    <a:p>
                      <a:pPr marL="85725"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359" marR="18359" marT="18359" marB="1835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180975" marR="0" lvl="0" indent="-180975" algn="l" rtl="0">
                        <a:spcBef>
                          <a:spcPts val="0"/>
                        </a:spcBef>
                        <a:spcAft>
                          <a:spcPts val="0"/>
                        </a:spcAft>
                        <a:tabLst>
                          <a:tab pos="180975" algn="l"/>
                        </a:tabLst>
                      </a:pPr>
                      <a:r>
                        <a:rPr lang="en-CA" sz="1000" kern="1400" cap="small" dirty="0" smtClean="0">
                          <a:solidFill>
                            <a:srgbClr val="000000"/>
                          </a:solidFill>
                          <a:latin typeface="Arial" pitchFamily="34" charset="0"/>
                          <a:ea typeface="MS Mincho"/>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1000" kern="1400" dirty="0" smtClean="0">
                          <a:solidFill>
                            <a:srgbClr val="000000"/>
                          </a:solidFill>
                          <a:latin typeface="Arial" pitchFamily="34" charset="0"/>
                          <a:cs typeface="Arial" pitchFamily="34" charset="0"/>
                        </a:rPr>
                        <a:t>Same as death date &amp; time</a:t>
                      </a: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r>
                        <a:rPr lang="en-US" sz="1100" kern="1400" dirty="0">
                          <a:solidFill>
                            <a:srgbClr val="000000"/>
                          </a:solidFill>
                          <a:latin typeface="Arial" pitchFamily="34" charset="0"/>
                          <a:cs typeface="Arial" pitchFamily="34" charset="0"/>
                        </a:rPr>
                        <a:t> </a:t>
                      </a: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chemeClr val="bg1">
                        <a:lumMod val="75000"/>
                      </a:schemeClr>
                    </a:solidFill>
                  </a:tcPr>
                </a:tc>
                <a:tc>
                  <a:txBody>
                    <a:bodyPr/>
                    <a:lstStyle/>
                    <a:p>
                      <a:pPr marR="0" indent="0" algn="l" rtl="0">
                        <a:spcBef>
                          <a:spcPts val="0"/>
                        </a:spcBef>
                        <a:spcAft>
                          <a:spcPts val="0"/>
                        </a:spcAft>
                      </a:pPr>
                      <a:r>
                        <a:rPr lang="en-US" sz="1100" kern="1400" dirty="0">
                          <a:solidFill>
                            <a:srgbClr val="000000"/>
                          </a:solidFill>
                          <a:latin typeface="Arial" pitchFamily="34" charset="0"/>
                          <a:cs typeface="Arial" pitchFamily="34" charset="0"/>
                        </a:rPr>
                        <a:t> </a:t>
                      </a: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chemeClr val="bg1">
                        <a:lumMod val="75000"/>
                      </a:schemeClr>
                    </a:solidFill>
                  </a:tcPr>
                </a:tc>
              </a:tr>
              <a:tr h="79314">
                <a:tc vMerge="1">
                  <a:txBody>
                    <a:bodyPr/>
                    <a:lstStyle/>
                    <a:p>
                      <a:pPr marL="85725"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359" marR="18359" marT="18359" marB="1835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80975" marR="0" lvl="0" indent="-180975" algn="l" rtl="0">
                        <a:spcBef>
                          <a:spcPts val="0"/>
                        </a:spcBef>
                        <a:spcAft>
                          <a:spcPts val="0"/>
                        </a:spcAft>
                        <a:tabLst>
                          <a:tab pos="180975" algn="l"/>
                        </a:tabLst>
                      </a:pPr>
                      <a:r>
                        <a:rPr lang="en-CA" sz="1000" kern="1400" cap="small" dirty="0" smtClean="0">
                          <a:solidFill>
                            <a:srgbClr val="000000"/>
                          </a:solidFill>
                          <a:latin typeface="Arial" pitchFamily="34" charset="0"/>
                          <a:ea typeface="MS Mincho"/>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1000" kern="1400" dirty="0" smtClean="0">
                          <a:solidFill>
                            <a:srgbClr val="000000"/>
                          </a:solidFill>
                          <a:latin typeface="Arial" pitchFamily="34" charset="0"/>
                          <a:cs typeface="Arial" pitchFamily="34" charset="0"/>
                        </a:rPr>
                        <a:t>Still vented at Day 90</a:t>
                      </a: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chemeClr val="bg1">
                        <a:lumMod val="75000"/>
                      </a:schemeClr>
                    </a:solid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chemeClr val="bg1">
                        <a:lumMod val="75000"/>
                      </a:schemeClr>
                    </a:solidFill>
                  </a:tcPr>
                </a:tc>
              </a:tr>
              <a:tr h="291720">
                <a:tc gridSpan="4">
                  <a:txBody>
                    <a:bodyPr/>
                    <a:lstStyle/>
                    <a:p>
                      <a:pPr marL="85725" marR="0" indent="0" algn="l" rtl="0">
                        <a:spcBef>
                          <a:spcPts val="0"/>
                        </a:spcBef>
                        <a:spcAft>
                          <a:spcPts val="0"/>
                        </a:spcAft>
                      </a:pPr>
                      <a:r>
                        <a:rPr lang="en-US" sz="1000" b="1" kern="1400" dirty="0" smtClean="0">
                          <a:solidFill>
                            <a:srgbClr val="000000"/>
                          </a:solidFill>
                          <a:latin typeface="Arial" pitchFamily="34" charset="0"/>
                          <a:cs typeface="Arial" pitchFamily="34" charset="0"/>
                        </a:rPr>
                        <a:t>Mechanical Ventilation # 2</a:t>
                      </a:r>
                      <a:endParaRPr lang="en-US" sz="1000" kern="1400" dirty="0">
                        <a:solidFill>
                          <a:srgbClr val="000000"/>
                        </a:solidFill>
                        <a:latin typeface="Arial" pitchFamily="34" charset="0"/>
                        <a:cs typeface="Arial" pitchFamily="34" charset="0"/>
                      </a:endParaRPr>
                    </a:p>
                  </a:txBody>
                  <a:tcPr marL="18359" marR="18359" marT="18359" marB="18359" anchor="ctr">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CA"/>
                    </a:p>
                  </a:txBody>
                  <a:tcPr/>
                </a:tc>
                <a:tc hMerge="1">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91011">
                <a:tc rowSpan="2">
                  <a:txBody>
                    <a:bodyPr/>
                    <a:lstStyle/>
                    <a:p>
                      <a:pPr marL="184150" marR="0" indent="-1588"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Was</a:t>
                      </a:r>
                      <a:r>
                        <a:rPr lang="en-US" sz="1000" kern="1400" baseline="0" dirty="0" smtClean="0">
                          <a:solidFill>
                            <a:srgbClr val="000000"/>
                          </a:solidFill>
                          <a:latin typeface="Arial" pitchFamily="34" charset="0"/>
                          <a:cs typeface="Arial" pitchFamily="34" charset="0"/>
                        </a:rPr>
                        <a:t> mechanical ventilation re-instituted  ≥48 hours from the last ventilation discontinuation date/time? </a:t>
                      </a: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spcBef>
                          <a:spcPts val="0"/>
                        </a:spcBef>
                        <a:spcAft>
                          <a:spcPts val="0"/>
                        </a:spcAft>
                      </a:pPr>
                      <a:r>
                        <a:rPr lang="en-CA" sz="1000" kern="1400" cap="small" dirty="0" smtClean="0">
                          <a:solidFill>
                            <a:srgbClr val="000000"/>
                          </a:solidFill>
                          <a:latin typeface="Arial" pitchFamily="34" charset="0"/>
                          <a:ea typeface="MS Mincho"/>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1000" kern="1400" dirty="0" smtClean="0">
                          <a:solidFill>
                            <a:srgbClr val="000000"/>
                          </a:solidFill>
                          <a:latin typeface="Arial" pitchFamily="34" charset="0"/>
                          <a:cs typeface="Arial" pitchFamily="34" charset="0"/>
                        </a:rPr>
                        <a:t>Yes</a:t>
                      </a:r>
                      <a:r>
                        <a:rPr lang="en-US" sz="1000" kern="1400" baseline="0" dirty="0" smtClean="0">
                          <a:solidFill>
                            <a:srgbClr val="000000"/>
                          </a:solidFill>
                          <a:latin typeface="Arial" pitchFamily="34" charset="0"/>
                          <a:cs typeface="Arial" pitchFamily="34" charset="0"/>
                        </a:rPr>
                        <a:t> (R</a:t>
                      </a:r>
                      <a:r>
                        <a:rPr lang="en-US" sz="1000" kern="1400" dirty="0" smtClean="0">
                          <a:solidFill>
                            <a:srgbClr val="000000"/>
                          </a:solidFill>
                          <a:latin typeface="Arial" pitchFamily="34" charset="0"/>
                          <a:cs typeface="Arial" pitchFamily="34" charset="0"/>
                        </a:rPr>
                        <a:t>ecord</a:t>
                      </a:r>
                      <a:r>
                        <a:rPr lang="en-US" sz="1000" kern="1400" baseline="0" dirty="0" smtClean="0">
                          <a:solidFill>
                            <a:srgbClr val="000000"/>
                          </a:solidFill>
                          <a:latin typeface="Arial" pitchFamily="34" charset="0"/>
                          <a:cs typeface="Arial" pitchFamily="34" charset="0"/>
                        </a:rPr>
                        <a:t> start date &amp; time)</a:t>
                      </a:r>
                    </a:p>
                    <a:p>
                      <a:pPr marL="0" marR="0" lvl="0" indent="0" algn="l" rtl="0">
                        <a:spcBef>
                          <a:spcPts val="0"/>
                        </a:spcBef>
                        <a:spcAft>
                          <a:spcPts val="0"/>
                        </a:spcAft>
                      </a:pPr>
                      <a:endParaRPr lang="en-US" sz="1100" kern="1400" dirty="0" smtClean="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tcPr>
                </a:tc>
              </a:tr>
              <a:tr h="125721">
                <a:tc vMerge="1">
                  <a:txBody>
                    <a:bodyPr/>
                    <a:lstStyle/>
                    <a:p>
                      <a:pPr marL="85725"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noFill/>
                      <a:prstDash val="solid"/>
                      <a:round/>
                      <a:headEnd type="none" w="med" len="med"/>
                      <a:tailEnd type="none" w="med" len="med"/>
                    </a:lnT>
                    <a:lnB w="31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80975" marR="0" lvl="0" indent="-180975" algn="l" rtl="0">
                        <a:spcBef>
                          <a:spcPts val="0"/>
                        </a:spcBef>
                        <a:spcAft>
                          <a:spcPts val="0"/>
                        </a:spcAft>
                        <a:tabLst>
                          <a:tab pos="180975" algn="l"/>
                        </a:tabLst>
                      </a:pPr>
                      <a:r>
                        <a:rPr lang="en-CA" sz="1000" kern="1400" cap="small" dirty="0" smtClean="0">
                          <a:solidFill>
                            <a:srgbClr val="000000"/>
                          </a:solidFill>
                          <a:latin typeface="Arial" pitchFamily="34" charset="0"/>
                          <a:ea typeface="MS Mincho"/>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1000" kern="1400" dirty="0" smtClean="0">
                          <a:solidFill>
                            <a:srgbClr val="000000"/>
                          </a:solidFill>
                          <a:latin typeface="Arial" pitchFamily="34" charset="0"/>
                          <a:cs typeface="Arial" pitchFamily="34" charset="0"/>
                        </a:rPr>
                        <a:t>No</a:t>
                      </a: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chemeClr val="bg1">
                        <a:lumMod val="75000"/>
                      </a:schemeClr>
                    </a:solid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chemeClr val="bg1">
                        <a:lumMod val="75000"/>
                      </a:schemeClr>
                    </a:solidFill>
                  </a:tcPr>
                </a:tc>
              </a:tr>
              <a:tr h="360526">
                <a:tc rowSpan="3">
                  <a:txBody>
                    <a:bodyPr/>
                    <a:lstStyle/>
                    <a:p>
                      <a:pPr marL="85725" marR="0" indent="96838" algn="l" defTabSz="914400" rtl="0" eaLnBrk="1" fontAlgn="auto" latinLnBrk="0" hangingPunct="1">
                        <a:lnSpc>
                          <a:spcPct val="100000"/>
                        </a:lnSpc>
                        <a:spcBef>
                          <a:spcPts val="0"/>
                        </a:spcBef>
                        <a:spcAft>
                          <a:spcPts val="0"/>
                        </a:spcAft>
                        <a:buClrTx/>
                        <a:buSzTx/>
                        <a:buFontTx/>
                        <a:buNone/>
                        <a:tabLst/>
                        <a:defRPr/>
                      </a:pPr>
                      <a:r>
                        <a:rPr lang="en-US" sz="1000" kern="1400" baseline="0" dirty="0" smtClean="0">
                          <a:solidFill>
                            <a:srgbClr val="000000"/>
                          </a:solidFill>
                          <a:latin typeface="Arial" pitchFamily="34" charset="0"/>
                          <a:cs typeface="Arial" pitchFamily="34" charset="0"/>
                        </a:rPr>
                        <a:t>Mechanical ventilation stop:</a:t>
                      </a:r>
                    </a:p>
                    <a:p>
                      <a:pPr marL="85725" marR="0" indent="0" algn="l" defTabSz="914400" rtl="0" eaLnBrk="1" fontAlgn="auto" latinLnBrk="0" hangingPunct="1">
                        <a:lnSpc>
                          <a:spcPct val="100000"/>
                        </a:lnSpc>
                        <a:spcBef>
                          <a:spcPts val="0"/>
                        </a:spcBef>
                        <a:spcAft>
                          <a:spcPts val="0"/>
                        </a:spcAft>
                        <a:buClrTx/>
                        <a:buSzTx/>
                        <a:buFontTx/>
                        <a:buNone/>
                        <a:tabLst/>
                        <a:defRPr/>
                      </a:pPr>
                      <a:endParaRPr lang="en-US" sz="1000" kern="1400" baseline="0" dirty="0" smtClean="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spcBef>
                          <a:spcPts val="0"/>
                        </a:spcBef>
                        <a:spcAft>
                          <a:spcPts val="0"/>
                        </a:spcAft>
                      </a:pPr>
                      <a:r>
                        <a:rPr lang="en-CA" sz="1000" kern="1400" cap="small" dirty="0" smtClean="0">
                          <a:solidFill>
                            <a:srgbClr val="000000"/>
                          </a:solidFill>
                          <a:latin typeface="Arial" pitchFamily="34" charset="0"/>
                          <a:ea typeface="MS Mincho"/>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1000" kern="1400" dirty="0" smtClean="0">
                          <a:solidFill>
                            <a:srgbClr val="000000"/>
                          </a:solidFill>
                          <a:latin typeface="Arial" pitchFamily="34" charset="0"/>
                          <a:cs typeface="Arial" pitchFamily="34" charset="0"/>
                        </a:rPr>
                        <a:t>Record</a:t>
                      </a:r>
                      <a:r>
                        <a:rPr lang="en-US" sz="1000" kern="1400" baseline="0" dirty="0" smtClean="0">
                          <a:solidFill>
                            <a:srgbClr val="000000"/>
                          </a:solidFill>
                          <a:latin typeface="Arial" pitchFamily="34" charset="0"/>
                          <a:cs typeface="Arial" pitchFamily="34" charset="0"/>
                        </a:rPr>
                        <a:t> stop date &amp; time</a:t>
                      </a:r>
                    </a:p>
                    <a:p>
                      <a:pPr marL="0" marR="0" lvl="0" indent="0" algn="l" rtl="0">
                        <a:spcBef>
                          <a:spcPts val="0"/>
                        </a:spcBef>
                        <a:spcAft>
                          <a:spcPts val="0"/>
                        </a:spcAft>
                      </a:pPr>
                      <a:endParaRPr lang="en-US" sz="1000" kern="1400" baseline="0" dirty="0" smtClean="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tcPr>
                </a:tc>
              </a:tr>
              <a:tr h="123420">
                <a:tc vMerge="1">
                  <a:txBody>
                    <a:bodyPr/>
                    <a:lstStyle/>
                    <a:p>
                      <a:pPr marL="85725"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80975" marR="0" lvl="0" indent="-180975" algn="l" rtl="0">
                        <a:spcBef>
                          <a:spcPts val="0"/>
                        </a:spcBef>
                        <a:spcAft>
                          <a:spcPts val="0"/>
                        </a:spcAft>
                        <a:tabLst>
                          <a:tab pos="180975" algn="l"/>
                        </a:tabLst>
                      </a:pPr>
                      <a:r>
                        <a:rPr lang="en-CA" sz="1000" kern="1400" cap="small" dirty="0" smtClean="0">
                          <a:solidFill>
                            <a:srgbClr val="000000"/>
                          </a:solidFill>
                          <a:latin typeface="Arial" pitchFamily="34" charset="0"/>
                          <a:ea typeface="MS Mincho"/>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1000" kern="1400" dirty="0" smtClean="0">
                          <a:solidFill>
                            <a:srgbClr val="000000"/>
                          </a:solidFill>
                          <a:latin typeface="Arial" pitchFamily="34" charset="0"/>
                          <a:cs typeface="Arial" pitchFamily="34" charset="0"/>
                        </a:rPr>
                        <a:t>Same as death date &amp; time</a:t>
                      </a: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r>
                        <a:rPr lang="en-US" sz="1100" kern="1400" dirty="0">
                          <a:solidFill>
                            <a:srgbClr val="000000"/>
                          </a:solidFill>
                          <a:latin typeface="Arial" pitchFamily="34" charset="0"/>
                          <a:cs typeface="Arial" pitchFamily="34" charset="0"/>
                        </a:rPr>
                        <a:t> </a:t>
                      </a: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chemeClr val="bg1">
                        <a:lumMod val="75000"/>
                      </a:schemeClr>
                    </a:solidFill>
                  </a:tcPr>
                </a:tc>
                <a:tc>
                  <a:txBody>
                    <a:bodyPr/>
                    <a:lstStyle/>
                    <a:p>
                      <a:pPr marR="0" indent="0" algn="l" rtl="0">
                        <a:spcBef>
                          <a:spcPts val="0"/>
                        </a:spcBef>
                        <a:spcAft>
                          <a:spcPts val="0"/>
                        </a:spcAft>
                      </a:pPr>
                      <a:r>
                        <a:rPr lang="en-US" sz="1100" kern="1400" dirty="0">
                          <a:solidFill>
                            <a:srgbClr val="000000"/>
                          </a:solidFill>
                          <a:latin typeface="Arial" pitchFamily="34" charset="0"/>
                          <a:cs typeface="Arial" pitchFamily="34" charset="0"/>
                        </a:rPr>
                        <a:t> </a:t>
                      </a: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chemeClr val="bg1">
                        <a:lumMod val="75000"/>
                      </a:schemeClr>
                    </a:solidFill>
                  </a:tcPr>
                </a:tc>
              </a:tr>
              <a:tr h="133376">
                <a:tc vMerge="1">
                  <a:txBody>
                    <a:bodyPr/>
                    <a:lstStyle/>
                    <a:p>
                      <a:pPr marL="85725"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80975" marR="0" lvl="0" indent="-180975" algn="l" rtl="0">
                        <a:spcBef>
                          <a:spcPts val="0"/>
                        </a:spcBef>
                        <a:spcAft>
                          <a:spcPts val="0"/>
                        </a:spcAft>
                        <a:tabLst>
                          <a:tab pos="180975" algn="l"/>
                        </a:tabLst>
                      </a:pPr>
                      <a:r>
                        <a:rPr lang="en-CA" sz="1000" kern="1400" cap="small" dirty="0" smtClean="0">
                          <a:solidFill>
                            <a:srgbClr val="000000"/>
                          </a:solidFill>
                          <a:latin typeface="Arial" pitchFamily="34" charset="0"/>
                          <a:ea typeface="MS Mincho"/>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1000" kern="1400" dirty="0" smtClean="0">
                          <a:solidFill>
                            <a:srgbClr val="000000"/>
                          </a:solidFill>
                          <a:latin typeface="Arial" pitchFamily="34" charset="0"/>
                          <a:cs typeface="Arial" pitchFamily="34" charset="0"/>
                        </a:rPr>
                        <a:t>Still vented at Day 90</a:t>
                      </a: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chemeClr val="bg1">
                        <a:lumMod val="75000"/>
                      </a:schemeClr>
                    </a:solid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chemeClr val="bg1">
                        <a:lumMod val="75000"/>
                      </a:schemeClr>
                    </a:solidFill>
                  </a:tcPr>
                </a:tc>
              </a:tr>
              <a:tr h="298952">
                <a:tc gridSpan="4">
                  <a:txBody>
                    <a:bodyPr/>
                    <a:lstStyle/>
                    <a:p>
                      <a:pPr marL="85725" marR="0" indent="0" algn="l" rtl="0">
                        <a:spcBef>
                          <a:spcPts val="0"/>
                        </a:spcBef>
                        <a:spcAft>
                          <a:spcPts val="0"/>
                        </a:spcAft>
                      </a:pPr>
                      <a:r>
                        <a:rPr lang="en-US" sz="1000" b="1" kern="1400" dirty="0" smtClean="0">
                          <a:solidFill>
                            <a:srgbClr val="000000"/>
                          </a:solidFill>
                          <a:latin typeface="Arial" pitchFamily="34" charset="0"/>
                          <a:cs typeface="Arial" pitchFamily="34" charset="0"/>
                        </a:rPr>
                        <a:t>Mechanical Ventilation # 3, #4, #5</a:t>
                      </a:r>
                      <a:endParaRPr lang="en-US" sz="1000" kern="1400" dirty="0">
                        <a:solidFill>
                          <a:srgbClr val="000000"/>
                        </a:solidFill>
                        <a:latin typeface="Arial" pitchFamily="34" charset="0"/>
                        <a:cs typeface="Arial" pitchFamily="34" charset="0"/>
                      </a:endParaRPr>
                    </a:p>
                  </a:txBody>
                  <a:tcPr marL="18359" marR="18359" marT="18359" marB="18359" anchor="ctr">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CA"/>
                    </a:p>
                  </a:txBody>
                  <a:tcPr/>
                </a:tc>
                <a:tc hMerge="1">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01295">
                <a:tc rowSpan="2">
                  <a:txBody>
                    <a:bodyPr/>
                    <a:lstStyle/>
                    <a:p>
                      <a:pPr marL="184150" marR="0" indent="-1588"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Was</a:t>
                      </a:r>
                      <a:r>
                        <a:rPr lang="en-US" sz="1000" kern="1400" baseline="0" dirty="0" smtClean="0">
                          <a:solidFill>
                            <a:srgbClr val="000000"/>
                          </a:solidFill>
                          <a:latin typeface="Arial" pitchFamily="34" charset="0"/>
                          <a:cs typeface="Arial" pitchFamily="34" charset="0"/>
                        </a:rPr>
                        <a:t> mechanical ventilation re-instituted  ≥48 hours from the last ventilation discontinuation date/time? </a:t>
                      </a: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spcBef>
                          <a:spcPts val="0"/>
                        </a:spcBef>
                        <a:spcAft>
                          <a:spcPts val="0"/>
                        </a:spcAft>
                      </a:pPr>
                      <a:r>
                        <a:rPr lang="en-CA" sz="1000" kern="1400" cap="small" dirty="0" smtClean="0">
                          <a:solidFill>
                            <a:srgbClr val="000000"/>
                          </a:solidFill>
                          <a:latin typeface="Arial" pitchFamily="34" charset="0"/>
                          <a:ea typeface="MS Mincho"/>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1000" kern="1400" dirty="0" smtClean="0">
                          <a:solidFill>
                            <a:srgbClr val="000000"/>
                          </a:solidFill>
                          <a:latin typeface="Arial" pitchFamily="34" charset="0"/>
                          <a:cs typeface="Arial" pitchFamily="34" charset="0"/>
                        </a:rPr>
                        <a:t>Yes</a:t>
                      </a:r>
                      <a:r>
                        <a:rPr lang="en-US" sz="1000" kern="1400" baseline="0" dirty="0" smtClean="0">
                          <a:solidFill>
                            <a:srgbClr val="000000"/>
                          </a:solidFill>
                          <a:latin typeface="Arial" pitchFamily="34" charset="0"/>
                          <a:cs typeface="Arial" pitchFamily="34" charset="0"/>
                        </a:rPr>
                        <a:t> (R</a:t>
                      </a:r>
                      <a:r>
                        <a:rPr lang="en-US" sz="1000" kern="1400" dirty="0" smtClean="0">
                          <a:solidFill>
                            <a:srgbClr val="000000"/>
                          </a:solidFill>
                          <a:latin typeface="Arial" pitchFamily="34" charset="0"/>
                          <a:cs typeface="Arial" pitchFamily="34" charset="0"/>
                        </a:rPr>
                        <a:t>ecord</a:t>
                      </a:r>
                      <a:r>
                        <a:rPr lang="en-US" sz="1000" kern="1400" baseline="0" dirty="0" smtClean="0">
                          <a:solidFill>
                            <a:srgbClr val="000000"/>
                          </a:solidFill>
                          <a:latin typeface="Arial" pitchFamily="34" charset="0"/>
                          <a:cs typeface="Arial" pitchFamily="34" charset="0"/>
                        </a:rPr>
                        <a:t> start date &amp; time)</a:t>
                      </a:r>
                      <a:endParaRPr lang="en-US" sz="1100" kern="1400" dirty="0" smtClean="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tcPr>
                </a:tc>
              </a:tr>
              <a:tr h="170209">
                <a:tc vMerge="1">
                  <a:txBody>
                    <a:bodyPr/>
                    <a:lstStyle/>
                    <a:p>
                      <a:pPr marL="85725"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80975" marR="0" lvl="0" indent="-180975" algn="l" rtl="0">
                        <a:spcBef>
                          <a:spcPts val="0"/>
                        </a:spcBef>
                        <a:spcAft>
                          <a:spcPts val="0"/>
                        </a:spcAft>
                        <a:tabLst>
                          <a:tab pos="180975" algn="l"/>
                        </a:tabLst>
                      </a:pPr>
                      <a:r>
                        <a:rPr lang="en-CA" sz="1000" kern="1400" cap="small" dirty="0" smtClean="0">
                          <a:solidFill>
                            <a:srgbClr val="000000"/>
                          </a:solidFill>
                          <a:latin typeface="Arial" pitchFamily="34" charset="0"/>
                          <a:ea typeface="MS Mincho"/>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1000" kern="1400" dirty="0" smtClean="0">
                          <a:solidFill>
                            <a:srgbClr val="000000"/>
                          </a:solidFill>
                          <a:latin typeface="Arial" pitchFamily="34" charset="0"/>
                          <a:cs typeface="Arial" pitchFamily="34" charset="0"/>
                        </a:rPr>
                        <a:t>No</a:t>
                      </a: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chemeClr val="bg1">
                        <a:lumMod val="75000"/>
                      </a:schemeClr>
                    </a:solid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chemeClr val="bg1">
                        <a:lumMod val="75000"/>
                      </a:schemeClr>
                    </a:solidFill>
                  </a:tcPr>
                </a:tc>
              </a:tr>
              <a:tr h="363824">
                <a:tc rowSpan="3">
                  <a:txBody>
                    <a:bodyPr/>
                    <a:lstStyle/>
                    <a:p>
                      <a:pPr marL="85725" marR="0" indent="96838" algn="l" defTabSz="914400" rtl="0" eaLnBrk="1" fontAlgn="auto" latinLnBrk="0" hangingPunct="1">
                        <a:lnSpc>
                          <a:spcPct val="100000"/>
                        </a:lnSpc>
                        <a:spcBef>
                          <a:spcPts val="0"/>
                        </a:spcBef>
                        <a:spcAft>
                          <a:spcPts val="0"/>
                        </a:spcAft>
                        <a:buClrTx/>
                        <a:buSzTx/>
                        <a:buFontTx/>
                        <a:buNone/>
                        <a:tabLst/>
                        <a:defRPr/>
                      </a:pPr>
                      <a:r>
                        <a:rPr lang="en-US" sz="1000" kern="1400" baseline="0" dirty="0" smtClean="0">
                          <a:solidFill>
                            <a:srgbClr val="000000"/>
                          </a:solidFill>
                          <a:latin typeface="Arial" pitchFamily="34" charset="0"/>
                          <a:cs typeface="Arial" pitchFamily="34" charset="0"/>
                        </a:rPr>
                        <a:t>Mechanical ventilation stop:</a:t>
                      </a: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spcBef>
                          <a:spcPts val="0"/>
                        </a:spcBef>
                        <a:spcAft>
                          <a:spcPts val="0"/>
                        </a:spcAft>
                      </a:pPr>
                      <a:r>
                        <a:rPr lang="en-CA" sz="1000" kern="1400" cap="small" dirty="0" smtClean="0">
                          <a:solidFill>
                            <a:srgbClr val="000000"/>
                          </a:solidFill>
                          <a:latin typeface="Arial" pitchFamily="34" charset="0"/>
                          <a:ea typeface="MS Mincho"/>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1000" kern="1400" dirty="0" smtClean="0">
                          <a:solidFill>
                            <a:srgbClr val="000000"/>
                          </a:solidFill>
                          <a:latin typeface="Arial" pitchFamily="34" charset="0"/>
                          <a:cs typeface="Arial" pitchFamily="34" charset="0"/>
                        </a:rPr>
                        <a:t>Record</a:t>
                      </a:r>
                      <a:r>
                        <a:rPr lang="en-US" sz="1000" kern="1400" baseline="0" dirty="0" smtClean="0">
                          <a:solidFill>
                            <a:srgbClr val="000000"/>
                          </a:solidFill>
                          <a:latin typeface="Arial" pitchFamily="34" charset="0"/>
                          <a:cs typeface="Arial" pitchFamily="34" charset="0"/>
                        </a:rPr>
                        <a:t> stop date &amp; time</a:t>
                      </a: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tcPr>
                </a:tc>
              </a:tr>
              <a:tr h="118289">
                <a:tc vMerge="1">
                  <a:txBody>
                    <a:bodyPr/>
                    <a:lstStyle/>
                    <a:p>
                      <a:pPr marL="85725"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80975" marR="0" lvl="0" indent="-180975" algn="l" rtl="0">
                        <a:spcBef>
                          <a:spcPts val="0"/>
                        </a:spcBef>
                        <a:spcAft>
                          <a:spcPts val="0"/>
                        </a:spcAft>
                        <a:tabLst>
                          <a:tab pos="180975" algn="l"/>
                        </a:tabLst>
                      </a:pPr>
                      <a:r>
                        <a:rPr lang="en-CA" sz="1000" kern="1400" cap="small" dirty="0" smtClean="0">
                          <a:solidFill>
                            <a:srgbClr val="000000"/>
                          </a:solidFill>
                          <a:latin typeface="Arial" pitchFamily="34" charset="0"/>
                          <a:ea typeface="MS Mincho"/>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1000" kern="1400" dirty="0" smtClean="0">
                          <a:solidFill>
                            <a:srgbClr val="000000"/>
                          </a:solidFill>
                          <a:latin typeface="Arial" pitchFamily="34" charset="0"/>
                          <a:cs typeface="Arial" pitchFamily="34" charset="0"/>
                        </a:rPr>
                        <a:t>Same as death date &amp; time</a:t>
                      </a: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r>
                        <a:rPr lang="en-US" sz="1100" kern="1400" dirty="0">
                          <a:solidFill>
                            <a:srgbClr val="000000"/>
                          </a:solidFill>
                          <a:latin typeface="Arial" pitchFamily="34" charset="0"/>
                          <a:cs typeface="Arial" pitchFamily="34" charset="0"/>
                        </a:rPr>
                        <a:t> </a:t>
                      </a: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chemeClr val="bg1">
                        <a:lumMod val="75000"/>
                      </a:schemeClr>
                    </a:solidFill>
                  </a:tcPr>
                </a:tc>
                <a:tc>
                  <a:txBody>
                    <a:bodyPr/>
                    <a:lstStyle/>
                    <a:p>
                      <a:pPr marR="0" indent="0" algn="l" rtl="0">
                        <a:spcBef>
                          <a:spcPts val="0"/>
                        </a:spcBef>
                        <a:spcAft>
                          <a:spcPts val="0"/>
                        </a:spcAft>
                      </a:pPr>
                      <a:r>
                        <a:rPr lang="en-US" sz="1100" kern="1400" dirty="0">
                          <a:solidFill>
                            <a:srgbClr val="000000"/>
                          </a:solidFill>
                          <a:latin typeface="Arial" pitchFamily="34" charset="0"/>
                          <a:cs typeface="Arial" pitchFamily="34" charset="0"/>
                        </a:rPr>
                        <a:t> </a:t>
                      </a: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chemeClr val="bg1">
                        <a:lumMod val="75000"/>
                      </a:schemeClr>
                    </a:solidFill>
                  </a:tcPr>
                </a:tc>
              </a:tr>
              <a:tr h="128245">
                <a:tc vMerge="1">
                  <a:txBody>
                    <a:bodyPr/>
                    <a:lstStyle/>
                    <a:p>
                      <a:pPr marL="85725"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80975" marR="0" lvl="0" indent="-180975" algn="l" rtl="0">
                        <a:spcBef>
                          <a:spcPts val="0"/>
                        </a:spcBef>
                        <a:spcAft>
                          <a:spcPts val="0"/>
                        </a:spcAft>
                        <a:tabLst>
                          <a:tab pos="180975" algn="l"/>
                        </a:tabLst>
                      </a:pPr>
                      <a:r>
                        <a:rPr lang="en-CA" sz="1000" kern="1400" cap="small" dirty="0" smtClean="0">
                          <a:solidFill>
                            <a:srgbClr val="000000"/>
                          </a:solidFill>
                          <a:latin typeface="Arial" pitchFamily="34" charset="0"/>
                          <a:ea typeface="MS Mincho"/>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1000" kern="1400" dirty="0" smtClean="0">
                          <a:solidFill>
                            <a:srgbClr val="000000"/>
                          </a:solidFill>
                          <a:latin typeface="Arial" pitchFamily="34" charset="0"/>
                          <a:cs typeface="Arial" pitchFamily="34" charset="0"/>
                        </a:rPr>
                        <a:t>Still vented at Day 90</a:t>
                      </a: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chemeClr val="bg1">
                        <a:lumMod val="75000"/>
                      </a:schemeClr>
                    </a:solid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359" marR="18359" marT="18359" marB="18359">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chemeClr val="bg1">
                        <a:lumMod val="75000"/>
                      </a:schemeClr>
                    </a:solidFill>
                  </a:tcPr>
                </a:tc>
              </a:tr>
            </a:tbl>
          </a:graphicData>
        </a:graphic>
      </p:graphicFrame>
      <p:graphicFrame>
        <p:nvGraphicFramePr>
          <p:cNvPr id="321" name="Table 320"/>
          <p:cNvGraphicFramePr>
            <a:graphicFrameLocks noGrp="1"/>
          </p:cNvGraphicFramePr>
          <p:nvPr>
            <p:extLst>
              <p:ext uri="{D42A27DB-BD31-4B8C-83A1-F6EECF244321}">
                <p14:modId xmlns:p14="http://schemas.microsoft.com/office/powerpoint/2010/main" val="563056846"/>
              </p:ext>
            </p:extLst>
          </p:nvPr>
        </p:nvGraphicFramePr>
        <p:xfrm>
          <a:off x="214290" y="6949806"/>
          <a:ext cx="6429420" cy="2036476"/>
        </p:xfrm>
        <a:graphic>
          <a:graphicData uri="http://schemas.openxmlformats.org/drawingml/2006/table">
            <a:tbl>
              <a:tblPr/>
              <a:tblGrid>
                <a:gridCol w="3857652"/>
                <a:gridCol w="2571768"/>
              </a:tblGrid>
              <a:tr h="198824">
                <a:tc>
                  <a:txBody>
                    <a:bodyPr/>
                    <a:lstStyle/>
                    <a:p>
                      <a:pPr marL="92075" marR="0" indent="-6350" algn="l" rtl="0">
                        <a:spcBef>
                          <a:spcPts val="0"/>
                        </a:spcBef>
                        <a:spcAft>
                          <a:spcPts val="0"/>
                        </a:spcAft>
                      </a:pPr>
                      <a:r>
                        <a:rPr lang="en-CA" sz="1000" b="1" i="0" kern="1200" dirty="0" smtClean="0">
                          <a:solidFill>
                            <a:schemeClr val="tx1"/>
                          </a:solidFill>
                          <a:latin typeface="Arial" pitchFamily="34" charset="0"/>
                          <a:ea typeface="+mn-ea"/>
                          <a:cs typeface="Arial" pitchFamily="34" charset="0"/>
                        </a:rPr>
                        <a:t>Did the patient receive </a:t>
                      </a:r>
                      <a:r>
                        <a:rPr lang="en-CA" sz="1000" b="1" i="0" strike="noStrike" kern="1200" dirty="0" smtClean="0">
                          <a:solidFill>
                            <a:schemeClr val="tx1"/>
                          </a:solidFill>
                          <a:latin typeface="Arial" pitchFamily="34" charset="0"/>
                          <a:ea typeface="+mn-ea"/>
                          <a:cs typeface="Arial" pitchFamily="34" charset="0"/>
                        </a:rPr>
                        <a:t>renal replacement therapy (dialysis) </a:t>
                      </a:r>
                      <a:r>
                        <a:rPr lang="en-CA" sz="1000" b="1" i="0" kern="1200" dirty="0" smtClean="0">
                          <a:solidFill>
                            <a:schemeClr val="tx1"/>
                          </a:solidFill>
                          <a:latin typeface="Arial" pitchFamily="34" charset="0"/>
                          <a:ea typeface="+mn-ea"/>
                          <a:cs typeface="Arial" pitchFamily="34" charset="0"/>
                        </a:rPr>
                        <a:t>during this ACU stay?</a:t>
                      </a:r>
                      <a:endParaRPr lang="en-CA" sz="1200" kern="1400" dirty="0">
                        <a:solidFill>
                          <a:srgbClr val="000000"/>
                        </a:solidFill>
                        <a:latin typeface="Arial" pitchFamily="34" charset="0"/>
                        <a:cs typeface="Arial" pitchFamily="34" charset="0"/>
                      </a:endParaRPr>
                    </a:p>
                  </a:txBody>
                  <a:tcPr marL="18281" marR="18281" marT="18281" marB="1828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rtl="0">
                        <a:spcBef>
                          <a:spcPts val="0"/>
                        </a:spcBef>
                        <a:spcAft>
                          <a:spcPts val="0"/>
                        </a:spcAft>
                      </a:pPr>
                      <a:r>
                        <a:rPr lang="en-CA" sz="1000" kern="1400" cap="small" dirty="0" smtClean="0">
                          <a:solidFill>
                            <a:srgbClr val="000000"/>
                          </a:solidFill>
                          <a:latin typeface="Arial" pitchFamily="34" charset="0"/>
                          <a:ea typeface="MS Mincho"/>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1000" kern="1400" dirty="0" smtClean="0">
                          <a:solidFill>
                            <a:srgbClr val="000000"/>
                          </a:solidFill>
                          <a:latin typeface="Arial" pitchFamily="34" charset="0"/>
                          <a:cs typeface="Arial" pitchFamily="34" charset="0"/>
                        </a:rPr>
                        <a:t>Yes</a:t>
                      </a:r>
                      <a:endParaRPr lang="en-US" sz="1000" kern="1400" baseline="0" dirty="0" smtClean="0">
                        <a:solidFill>
                          <a:srgbClr val="000000"/>
                        </a:solidFill>
                        <a:latin typeface="Arial" pitchFamily="34" charset="0"/>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100" kern="1400" cap="small" dirty="0" smtClean="0">
                          <a:solidFill>
                            <a:srgbClr val="000000"/>
                          </a:solidFill>
                          <a:latin typeface="Arial" pitchFamily="34" charset="0"/>
                          <a:ea typeface="MS Mincho"/>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1000" kern="1400" dirty="0" smtClean="0">
                          <a:solidFill>
                            <a:srgbClr val="000000"/>
                          </a:solidFill>
                          <a:latin typeface="Arial" pitchFamily="34" charset="0"/>
                          <a:cs typeface="Arial" pitchFamily="34" charset="0"/>
                        </a:rPr>
                        <a:t>No</a:t>
                      </a:r>
                    </a:p>
                  </a:txBody>
                  <a:tcPr marL="18359" marR="18359" marT="18359" marB="1835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09215">
                <a:tc>
                  <a:txBody>
                    <a:bodyPr/>
                    <a:lstStyle/>
                    <a:p>
                      <a:pPr marL="92075" marR="0" indent="-6350" algn="l" rtl="0">
                        <a:spcBef>
                          <a:spcPts val="0"/>
                        </a:spcBef>
                        <a:spcAft>
                          <a:spcPts val="0"/>
                        </a:spcAft>
                      </a:pPr>
                      <a:r>
                        <a:rPr lang="en-CA" sz="1000" b="1" kern="1400" dirty="0">
                          <a:solidFill>
                            <a:srgbClr val="000000"/>
                          </a:solidFill>
                          <a:latin typeface="Arial" pitchFamily="34" charset="0"/>
                          <a:cs typeface="Arial" pitchFamily="34" charset="0"/>
                        </a:rPr>
                        <a:t>The first time </a:t>
                      </a:r>
                      <a:r>
                        <a:rPr lang="en-CA" sz="1000" b="1" kern="1400" dirty="0" smtClean="0">
                          <a:solidFill>
                            <a:srgbClr val="000000"/>
                          </a:solidFill>
                          <a:latin typeface="Arial" pitchFamily="34" charset="0"/>
                          <a:cs typeface="Arial" pitchFamily="34" charset="0"/>
                        </a:rPr>
                        <a:t>renal replacement therapy (dialysis) </a:t>
                      </a:r>
                      <a:r>
                        <a:rPr lang="en-CA" sz="1000" b="1" kern="1400" dirty="0">
                          <a:solidFill>
                            <a:srgbClr val="000000"/>
                          </a:solidFill>
                          <a:latin typeface="Arial" pitchFamily="34" charset="0"/>
                          <a:cs typeface="Arial" pitchFamily="34" charset="0"/>
                        </a:rPr>
                        <a:t>was started, was it due to acute renal failure</a:t>
                      </a:r>
                      <a:r>
                        <a:rPr lang="en-CA" sz="1000" b="1" kern="1400" dirty="0" smtClean="0">
                          <a:solidFill>
                            <a:srgbClr val="000000"/>
                          </a:solidFill>
                          <a:latin typeface="Arial" pitchFamily="34" charset="0"/>
                          <a:cs typeface="Arial" pitchFamily="34" charset="0"/>
                        </a:rPr>
                        <a:t>?</a:t>
                      </a:r>
                      <a:endParaRPr lang="en-CA" sz="1200" b="1" kern="1400" dirty="0" smtClean="0">
                        <a:solidFill>
                          <a:srgbClr val="000000"/>
                        </a:solidFill>
                        <a:latin typeface="Arial" pitchFamily="34" charset="0"/>
                        <a:cs typeface="Arial" pitchFamily="34" charset="0"/>
                      </a:endParaRPr>
                    </a:p>
                    <a:p>
                      <a:pPr marL="92075" marR="0" indent="-6350" algn="l" rtl="0">
                        <a:spcBef>
                          <a:spcPts val="0"/>
                        </a:spcBef>
                        <a:spcAft>
                          <a:spcPts val="0"/>
                        </a:spcAft>
                      </a:pPr>
                      <a:endParaRPr lang="en-CA" sz="200" kern="1400" dirty="0">
                        <a:solidFill>
                          <a:srgbClr val="000000"/>
                        </a:solidFill>
                        <a:latin typeface="Arial" pitchFamily="34" charset="0"/>
                        <a:cs typeface="Arial" pitchFamily="34" charset="0"/>
                      </a:endParaRPr>
                    </a:p>
                  </a:txBody>
                  <a:tcPr marL="18281" marR="18281" marT="18281" marB="1828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rtl="0">
                        <a:spcBef>
                          <a:spcPts val="0"/>
                        </a:spcBef>
                        <a:spcAft>
                          <a:spcPts val="0"/>
                        </a:spcAft>
                      </a:pPr>
                      <a:r>
                        <a:rPr lang="en-CA" sz="1000" kern="1400" cap="small" dirty="0" smtClean="0">
                          <a:solidFill>
                            <a:srgbClr val="000000"/>
                          </a:solidFill>
                          <a:latin typeface="Arial" pitchFamily="34" charset="0"/>
                          <a:ea typeface="MS Mincho"/>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1000" kern="1400" dirty="0" smtClean="0">
                          <a:solidFill>
                            <a:srgbClr val="000000"/>
                          </a:solidFill>
                          <a:latin typeface="Arial" pitchFamily="34" charset="0"/>
                          <a:cs typeface="Arial" pitchFamily="34" charset="0"/>
                        </a:rPr>
                        <a:t>Yes</a:t>
                      </a:r>
                      <a:r>
                        <a:rPr lang="en-US" sz="1000" kern="1400" baseline="0" dirty="0" smtClean="0">
                          <a:solidFill>
                            <a:srgbClr val="000000"/>
                          </a:solidFill>
                          <a:latin typeface="Arial" pitchFamily="34" charset="0"/>
                          <a:cs typeface="Arial" pitchFamily="34" charset="0"/>
                        </a:rPr>
                        <a:t> (Continue to the next row)</a:t>
                      </a:r>
                    </a:p>
                    <a:p>
                      <a:pPr marL="0" marR="0" lvl="0" indent="0" algn="l" defTabSz="914400" rtl="0" eaLnBrk="1" fontAlgn="auto" latinLnBrk="0" hangingPunct="1">
                        <a:lnSpc>
                          <a:spcPct val="100000"/>
                        </a:lnSpc>
                        <a:spcBef>
                          <a:spcPts val="0"/>
                        </a:spcBef>
                        <a:spcAft>
                          <a:spcPts val="0"/>
                        </a:spcAft>
                        <a:buClrTx/>
                        <a:buSzTx/>
                        <a:buFontTx/>
                        <a:buNone/>
                        <a:tabLst/>
                        <a:defRPr/>
                      </a:pPr>
                      <a:r>
                        <a:rPr lang="en-CA" sz="1100" kern="1400" cap="small" dirty="0" smtClean="0">
                          <a:solidFill>
                            <a:srgbClr val="000000"/>
                          </a:solidFill>
                          <a:latin typeface="Arial" pitchFamily="34" charset="0"/>
                          <a:ea typeface="MS Mincho"/>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1000" kern="1400" dirty="0" smtClean="0">
                          <a:solidFill>
                            <a:srgbClr val="000000"/>
                          </a:solidFill>
                          <a:latin typeface="Arial" pitchFamily="34" charset="0"/>
                          <a:cs typeface="Arial" pitchFamily="34" charset="0"/>
                        </a:rPr>
                        <a:t>No   (Do</a:t>
                      </a:r>
                      <a:r>
                        <a:rPr lang="en-US" sz="1000" kern="1400" baseline="0" dirty="0" smtClean="0">
                          <a:solidFill>
                            <a:srgbClr val="000000"/>
                          </a:solidFill>
                          <a:latin typeface="Arial" pitchFamily="34" charset="0"/>
                          <a:cs typeface="Arial" pitchFamily="34" charset="0"/>
                        </a:rPr>
                        <a:t> not complete below)</a:t>
                      </a:r>
                      <a:endParaRPr lang="en-US" sz="1000" kern="1400" dirty="0" smtClean="0">
                        <a:solidFill>
                          <a:srgbClr val="000000"/>
                        </a:solidFill>
                        <a:latin typeface="Arial" pitchFamily="34" charset="0"/>
                        <a:cs typeface="Arial" pitchFamily="34" charset="0"/>
                      </a:endParaRPr>
                    </a:p>
                  </a:txBody>
                  <a:tcPr marL="18359" marR="18359" marT="18359" marB="1835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34582">
                <a:tc>
                  <a:txBody>
                    <a:bodyPr/>
                    <a:lstStyle/>
                    <a:p>
                      <a:pPr marL="0" marR="0" indent="447675"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-Start Date </a:t>
                      </a:r>
                    </a:p>
                    <a:p>
                      <a:pPr marL="0" marR="0" indent="447675"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1" marR="18281" marT="18281" marB="1828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66700" marR="0" lvl="0" indent="-26670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chemeClr val="tx1"/>
                          </a:solidFill>
                          <a:latin typeface="Arial" pitchFamily="34" charset="0"/>
                          <a:cs typeface="Arial" pitchFamily="34" charset="0"/>
                        </a:rPr>
                        <a:t> </a:t>
                      </a:r>
                    </a:p>
                    <a:p>
                      <a:pPr marL="266700" marR="0" lvl="0" indent="-26670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chemeClr val="tx1"/>
                          </a:solidFill>
                          <a:latin typeface="Arial" pitchFamily="34" charset="0"/>
                          <a:cs typeface="Arial" pitchFamily="34" charset="0"/>
                        </a:rPr>
                        <a:t>Date</a:t>
                      </a:r>
                    </a:p>
                  </a:txBody>
                  <a:tcPr marL="18359" marR="18359" marT="18359" marB="1835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0465">
                <a:tc>
                  <a:txBody>
                    <a:bodyPr/>
                    <a:lstStyle/>
                    <a:p>
                      <a:pPr marL="0" marR="0" indent="447675" algn="l" rtl="0">
                        <a:spcBef>
                          <a:spcPts val="0"/>
                        </a:spcBef>
                        <a:spcAft>
                          <a:spcPts val="0"/>
                        </a:spcAft>
                      </a:pPr>
                      <a:r>
                        <a:rPr lang="en-US" sz="1000" kern="1400" dirty="0" smtClean="0">
                          <a:solidFill>
                            <a:srgbClr val="000000"/>
                          </a:solidFill>
                          <a:latin typeface="Arial" pitchFamily="34" charset="0"/>
                          <a:cs typeface="Arial" pitchFamily="34" charset="0"/>
                        </a:rPr>
                        <a:t>-Stop </a:t>
                      </a:r>
                      <a:r>
                        <a:rPr lang="en-US" sz="1000" kern="1400" dirty="0">
                          <a:solidFill>
                            <a:srgbClr val="000000"/>
                          </a:solidFill>
                          <a:latin typeface="Arial" pitchFamily="34" charset="0"/>
                          <a:cs typeface="Arial" pitchFamily="34" charset="0"/>
                        </a:rPr>
                        <a:t>Date </a:t>
                      </a:r>
                      <a:endParaRPr lang="en-US" sz="1000" kern="1400" dirty="0" smtClean="0">
                        <a:solidFill>
                          <a:srgbClr val="000000"/>
                        </a:solidFill>
                        <a:latin typeface="Arial" pitchFamily="34" charset="0"/>
                        <a:cs typeface="Arial" pitchFamily="34" charset="0"/>
                      </a:endParaRPr>
                    </a:p>
                    <a:p>
                      <a:pPr marL="1543050" marR="0" lvl="3" indent="-171450" algn="l" rtl="0">
                        <a:spcBef>
                          <a:spcPts val="0"/>
                        </a:spcBef>
                        <a:spcAft>
                          <a:spcPts val="0"/>
                        </a:spcAft>
                        <a:buFont typeface="Wingdings"/>
                        <a:buChar char="o"/>
                      </a:pPr>
                      <a:r>
                        <a:rPr lang="en-US" sz="1000" kern="1400" dirty="0" smtClean="0">
                          <a:solidFill>
                            <a:srgbClr val="000000"/>
                          </a:solidFill>
                          <a:latin typeface="Arial" pitchFamily="34" charset="0"/>
                          <a:ea typeface="+mn-ea"/>
                          <a:cs typeface="Arial" pitchFamily="34" charset="0"/>
                        </a:rPr>
                        <a:t>Same as death date &amp; time</a:t>
                      </a:r>
                    </a:p>
                    <a:p>
                      <a:pPr marL="1543050" marR="0" lvl="3" indent="-171450" algn="l" defTabSz="914400" rtl="0" eaLnBrk="1" fontAlgn="auto" latinLnBrk="0" hangingPunct="1">
                        <a:lnSpc>
                          <a:spcPct val="100000"/>
                        </a:lnSpc>
                        <a:spcBef>
                          <a:spcPts val="0"/>
                        </a:spcBef>
                        <a:spcAft>
                          <a:spcPts val="0"/>
                        </a:spcAft>
                        <a:buClrTx/>
                        <a:buSzTx/>
                        <a:buFont typeface="Wingdings"/>
                        <a:buChar char="o"/>
                        <a:tabLst/>
                        <a:defRPr/>
                      </a:pPr>
                      <a:r>
                        <a:rPr lang="en-US" sz="1000" kern="1400" dirty="0" smtClean="0">
                          <a:solidFill>
                            <a:srgbClr val="000000"/>
                          </a:solidFill>
                          <a:latin typeface="Arial" pitchFamily="34" charset="0"/>
                          <a:cs typeface="Arial" pitchFamily="34" charset="0"/>
                        </a:rPr>
                        <a:t>At</a:t>
                      </a:r>
                      <a:r>
                        <a:rPr lang="en-US" sz="1000" kern="1400" baseline="0" dirty="0" smtClean="0">
                          <a:solidFill>
                            <a:srgbClr val="000000"/>
                          </a:solidFill>
                          <a:latin typeface="Arial" pitchFamily="34" charset="0"/>
                          <a:cs typeface="Arial" pitchFamily="34" charset="0"/>
                        </a:rPr>
                        <a:t> 3 months, still </a:t>
                      </a:r>
                      <a:r>
                        <a:rPr lang="en-US" sz="1000" kern="1400" baseline="0" dirty="0" smtClean="0">
                          <a:solidFill>
                            <a:schemeClr val="tx1"/>
                          </a:solidFill>
                          <a:latin typeface="Arial" pitchFamily="34" charset="0"/>
                          <a:cs typeface="Arial" pitchFamily="34" charset="0"/>
                        </a:rPr>
                        <a:t>on </a:t>
                      </a:r>
                      <a:r>
                        <a:rPr lang="en-CA" sz="1000" kern="1400" dirty="0" smtClean="0">
                          <a:solidFill>
                            <a:schemeClr val="tx1"/>
                          </a:solidFill>
                          <a:latin typeface="Arial" pitchFamily="34" charset="0"/>
                          <a:cs typeface="Arial" pitchFamily="34" charset="0"/>
                        </a:rPr>
                        <a:t>renal replacement therapy</a:t>
                      </a:r>
                      <a:r>
                        <a:rPr lang="en-CA" sz="1000" kern="1400" baseline="0" dirty="0" smtClean="0">
                          <a:solidFill>
                            <a:schemeClr val="tx1"/>
                          </a:solidFill>
                          <a:latin typeface="Arial" pitchFamily="34" charset="0"/>
                          <a:cs typeface="Arial" pitchFamily="34" charset="0"/>
                        </a:rPr>
                        <a:t> (</a:t>
                      </a:r>
                      <a:r>
                        <a:rPr lang="en-CA" sz="1000" kern="1400" dirty="0" smtClean="0">
                          <a:solidFill>
                            <a:schemeClr val="tx1"/>
                          </a:solidFill>
                          <a:latin typeface="Arial" pitchFamily="34" charset="0"/>
                          <a:cs typeface="Arial" pitchFamily="34" charset="0"/>
                        </a:rPr>
                        <a:t>dialysis)</a:t>
                      </a:r>
                      <a:r>
                        <a:rPr lang="en-US" sz="1000" kern="1400" baseline="0" dirty="0" smtClean="0">
                          <a:solidFill>
                            <a:schemeClr val="tx1"/>
                          </a:solidFill>
                          <a:latin typeface="Arial" pitchFamily="34" charset="0"/>
                          <a:cs typeface="Arial" pitchFamily="34" charset="0"/>
                        </a:rPr>
                        <a:t> in hospital</a:t>
                      </a:r>
                    </a:p>
                    <a:p>
                      <a:pPr marL="1543050" marR="0" lvl="3" indent="-171450" algn="l" defTabSz="914400" rtl="0" eaLnBrk="1" fontAlgn="auto" latinLnBrk="0" hangingPunct="1">
                        <a:lnSpc>
                          <a:spcPct val="100000"/>
                        </a:lnSpc>
                        <a:spcBef>
                          <a:spcPts val="0"/>
                        </a:spcBef>
                        <a:spcAft>
                          <a:spcPts val="0"/>
                        </a:spcAft>
                        <a:buClrTx/>
                        <a:buSzTx/>
                        <a:buFont typeface="Wingdings"/>
                        <a:buChar char="o"/>
                        <a:tabLst/>
                        <a:defRPr/>
                      </a:pPr>
                      <a:r>
                        <a:rPr lang="en-US" sz="1000" kern="1400" dirty="0" smtClean="0">
                          <a:solidFill>
                            <a:srgbClr val="000000"/>
                          </a:solidFill>
                          <a:latin typeface="Arial" pitchFamily="34" charset="0"/>
                          <a:cs typeface="Arial" pitchFamily="34" charset="0"/>
                        </a:rPr>
                        <a:t>Continued</a:t>
                      </a:r>
                      <a:r>
                        <a:rPr lang="en-US" sz="1000" kern="1400" baseline="0" dirty="0" smtClean="0">
                          <a:solidFill>
                            <a:srgbClr val="000000"/>
                          </a:solidFill>
                          <a:latin typeface="Arial" pitchFamily="34" charset="0"/>
                          <a:cs typeface="Arial" pitchFamily="34" charset="0"/>
                        </a:rPr>
                        <a:t> past hospital discharge</a:t>
                      </a:r>
                    </a:p>
                    <a:p>
                      <a:pPr marL="1543050" marR="0" lvl="3" indent="-171450" algn="l" defTabSz="914400" rtl="0" eaLnBrk="1" fontAlgn="auto" latinLnBrk="0" hangingPunct="1">
                        <a:lnSpc>
                          <a:spcPct val="100000"/>
                        </a:lnSpc>
                        <a:spcBef>
                          <a:spcPts val="0"/>
                        </a:spcBef>
                        <a:spcAft>
                          <a:spcPts val="0"/>
                        </a:spcAft>
                        <a:buClrTx/>
                        <a:buSzTx/>
                        <a:buFont typeface="Wingdings"/>
                        <a:buChar char="o"/>
                        <a:tabLst/>
                        <a:defRPr/>
                      </a:pPr>
                      <a:r>
                        <a:rPr lang="en-US" sz="1000" kern="1400" baseline="0" dirty="0" smtClean="0">
                          <a:solidFill>
                            <a:srgbClr val="000000"/>
                          </a:solidFill>
                          <a:latin typeface="Arial" pitchFamily="34" charset="0"/>
                          <a:cs typeface="Arial" pitchFamily="34" charset="0"/>
                        </a:rPr>
                        <a:t>Actual stop date →</a:t>
                      </a:r>
                      <a:endParaRPr lang="en-US" sz="1000" kern="1400" dirty="0">
                        <a:solidFill>
                          <a:srgbClr val="000000"/>
                        </a:solidFill>
                        <a:latin typeface="Arial" pitchFamily="34" charset="0"/>
                        <a:cs typeface="Arial" pitchFamily="34" charset="0"/>
                      </a:endParaRPr>
                    </a:p>
                  </a:txBody>
                  <a:tcPr marL="18281" marR="18281" marT="18281" marB="1828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rtl="0">
                        <a:spcBef>
                          <a:spcPts val="0"/>
                        </a:spcBef>
                        <a:spcAft>
                          <a:spcPts val="0"/>
                        </a:spcAft>
                      </a:pPr>
                      <a:endParaRPr lang="en-US" sz="1000" kern="1400" dirty="0" smtClean="0">
                        <a:solidFill>
                          <a:srgbClr val="000000"/>
                        </a:solidFill>
                        <a:latin typeface="Arial" pitchFamily="34" charset="0"/>
                        <a:cs typeface="Arial" pitchFamily="34" charset="0"/>
                      </a:endParaRPr>
                    </a:p>
                    <a:p>
                      <a:pPr marL="0" marR="0" lvl="0" indent="0" algn="l" rtl="0">
                        <a:spcBef>
                          <a:spcPts val="0"/>
                        </a:spcBef>
                        <a:spcAft>
                          <a:spcPts val="0"/>
                        </a:spcAft>
                      </a:pPr>
                      <a:r>
                        <a:rPr lang="en-US" sz="1000" kern="1400" dirty="0" smtClean="0">
                          <a:solidFill>
                            <a:srgbClr val="000000"/>
                          </a:solidFill>
                          <a:latin typeface="Arial" pitchFamily="34" charset="0"/>
                          <a:cs typeface="Arial" pitchFamily="34" charset="0"/>
                        </a:rPr>
                        <a:t>Date</a:t>
                      </a:r>
                    </a:p>
                  </a:txBody>
                  <a:tcPr marL="18359" marR="18359" marT="18359" marB="1835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22" name="Text Box 230"/>
          <p:cNvSpPr txBox="1">
            <a:spLocks noChangeArrowheads="1"/>
          </p:cNvSpPr>
          <p:nvPr/>
        </p:nvSpPr>
        <p:spPr bwMode="auto">
          <a:xfrm>
            <a:off x="71414" y="6648564"/>
            <a:ext cx="6786586" cy="242886"/>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Black" pitchFamily="34" charset="0"/>
                <a:ea typeface="Times New Roman" pitchFamily="18" charset="0"/>
                <a:cs typeface="Arial" pitchFamily="34" charset="0"/>
              </a:rPr>
              <a:t>Renal Replacement Therapy (Dialysis)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2"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53" name="Straight Connector 52"/>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429132" y="7956376"/>
            <a:ext cx="207170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Slide Number Placeholder 13"/>
          <p:cNvSpPr>
            <a:spLocks noGrp="1"/>
          </p:cNvSpPr>
          <p:nvPr>
            <p:ph type="sldNum" sz="quarter" idx="12"/>
          </p:nvPr>
        </p:nvSpPr>
        <p:spPr/>
        <p:txBody>
          <a:bodyPr/>
          <a:lstStyle/>
          <a:p>
            <a:fld id="{FDE86200-F1F7-4FF7-847E-D71C11135875}" type="slidenum">
              <a:rPr lang="en-CA" smtClean="0"/>
              <a:pPr/>
              <a:t>18</a:t>
            </a:fld>
            <a:endParaRPr lang="en-CA"/>
          </a:p>
        </p:txBody>
      </p:sp>
      <p:cxnSp>
        <p:nvCxnSpPr>
          <p:cNvPr id="13" name="Straight Connector 12"/>
          <p:cNvCxnSpPr/>
          <p:nvPr/>
        </p:nvCxnSpPr>
        <p:spPr>
          <a:xfrm>
            <a:off x="4429486" y="8316416"/>
            <a:ext cx="207170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7410"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6632" y="107504"/>
            <a:ext cx="1512168" cy="65760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le 15"/>
          <p:cNvGraphicFramePr>
            <a:graphicFrameLocks noGrp="1"/>
          </p:cNvGraphicFramePr>
          <p:nvPr>
            <p:extLst>
              <p:ext uri="{D42A27DB-BD31-4B8C-83A1-F6EECF244321}">
                <p14:modId xmlns:p14="http://schemas.microsoft.com/office/powerpoint/2010/main" val="2077211608"/>
              </p:ext>
            </p:extLst>
          </p:nvPr>
        </p:nvGraphicFramePr>
        <p:xfrm>
          <a:off x="285728" y="857224"/>
          <a:ext cx="6357982" cy="7747224"/>
        </p:xfrm>
        <a:graphic>
          <a:graphicData uri="http://schemas.openxmlformats.org/drawingml/2006/table">
            <a:tbl>
              <a:tblPr/>
              <a:tblGrid>
                <a:gridCol w="928694"/>
                <a:gridCol w="5429288"/>
              </a:tblGrid>
              <a:tr h="768955">
                <a:tc>
                  <a:txBody>
                    <a:bodyPr/>
                    <a:lstStyle/>
                    <a:p>
                      <a:pPr marR="0" indent="0" algn="l" rtl="0">
                        <a:spcBef>
                          <a:spcPts val="0"/>
                        </a:spcBef>
                        <a:spcAft>
                          <a:spcPts val="0"/>
                        </a:spcAft>
                      </a:pPr>
                      <a:r>
                        <a:rPr lang="en-US" sz="1100" b="1" kern="1400" dirty="0">
                          <a:solidFill>
                            <a:srgbClr val="000000"/>
                          </a:solidFill>
                          <a:latin typeface="Arial" pitchFamily="34" charset="0"/>
                          <a:cs typeface="Arial" pitchFamily="34" charset="0"/>
                        </a:rPr>
                        <a:t>General </a:t>
                      </a:r>
                      <a:endParaRPr lang="en-US" sz="1100" kern="1400" dirty="0">
                        <a:solidFill>
                          <a:srgbClr val="000000"/>
                        </a:solidFill>
                        <a:latin typeface="Arial" pitchFamily="34" charset="0"/>
                        <a:cs typeface="Arial" pitchFamily="34" charset="0"/>
                      </a:endParaRPr>
                    </a:p>
                    <a:p>
                      <a:pPr marR="0" indent="0" algn="l" rtl="0">
                        <a:spcBef>
                          <a:spcPts val="0"/>
                        </a:spcBef>
                        <a:spcAft>
                          <a:spcPts val="0"/>
                        </a:spcAft>
                      </a:pPr>
                      <a:r>
                        <a:rPr lang="en-US" sz="1100" b="1" kern="1400" dirty="0">
                          <a:solidFill>
                            <a:srgbClr val="000000"/>
                          </a:solidFill>
                          <a:latin typeface="Arial" pitchFamily="34" charset="0"/>
                          <a:cs typeface="Arial" pitchFamily="34" charset="0"/>
                        </a:rPr>
                        <a:t>Instructions</a:t>
                      </a:r>
                      <a:endParaRPr lang="en-US" sz="1100" kern="1400" dirty="0">
                        <a:solidFill>
                          <a:srgbClr val="000000"/>
                        </a:solidFill>
                        <a:latin typeface="Arial" pitchFamily="34" charset="0"/>
                        <a:cs typeface="Arial" pitchFamily="34" charset="0"/>
                      </a:endParaRPr>
                    </a:p>
                    <a:p>
                      <a:pPr marR="0" indent="0" algn="l" rtl="0">
                        <a:spcBef>
                          <a:spcPts val="0"/>
                        </a:spcBef>
                        <a:spcAft>
                          <a:spcPts val="0"/>
                        </a:spcAft>
                      </a:pPr>
                      <a:r>
                        <a:rPr lang="en-US" sz="1100" kern="1400" dirty="0">
                          <a:solidFill>
                            <a:srgbClr val="000000"/>
                          </a:solidFill>
                          <a:latin typeface="Arial" pitchFamily="34" charset="0"/>
                          <a:cs typeface="Arial" pitchFamily="34" charset="0"/>
                        </a:rPr>
                        <a:t> </a:t>
                      </a: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0" algn="l" rtl="0">
                        <a:spcBef>
                          <a:spcPts val="0"/>
                        </a:spcBef>
                        <a:spcAft>
                          <a:spcPts val="0"/>
                        </a:spcAft>
                      </a:pPr>
                      <a:r>
                        <a:rPr lang="en-CA" sz="1100" kern="1400" dirty="0" smtClean="0">
                          <a:solidFill>
                            <a:schemeClr val="tx1"/>
                          </a:solidFill>
                          <a:latin typeface="Arial" pitchFamily="34" charset="0"/>
                          <a:cs typeface="Arial" pitchFamily="34" charset="0"/>
                        </a:rPr>
                        <a:t>An assessment of the burn injury must be completed by the attending surgeon/physician twice during</a:t>
                      </a:r>
                      <a:r>
                        <a:rPr lang="en-CA" sz="1100" kern="1400" baseline="0" dirty="0" smtClean="0">
                          <a:solidFill>
                            <a:schemeClr val="tx1"/>
                          </a:solidFill>
                          <a:latin typeface="Arial" pitchFamily="34" charset="0"/>
                          <a:cs typeface="Arial" pitchFamily="34" charset="0"/>
                        </a:rPr>
                        <a:t> the study;</a:t>
                      </a:r>
                      <a:r>
                        <a:rPr lang="en-CA" sz="1100" kern="1400" dirty="0" smtClean="0">
                          <a:solidFill>
                            <a:schemeClr val="tx1"/>
                          </a:solidFill>
                          <a:latin typeface="Arial" pitchFamily="34" charset="0"/>
                          <a:cs typeface="Arial" pitchFamily="34" charset="0"/>
                        </a:rPr>
                        <a:t> once at the beginning of the study and once at the end of the study duration,</a:t>
                      </a:r>
                      <a:r>
                        <a:rPr lang="en-CA" sz="1100" kern="1400" baseline="0" dirty="0" smtClean="0">
                          <a:solidFill>
                            <a:schemeClr val="tx1"/>
                          </a:solidFill>
                          <a:latin typeface="Arial" pitchFamily="34" charset="0"/>
                          <a:cs typeface="Arial" pitchFamily="34" charset="0"/>
                        </a:rPr>
                        <a:t> defined as 1</a:t>
                      </a:r>
                      <a:r>
                        <a:rPr lang="en-CA" sz="1100" kern="1400" dirty="0" smtClean="0">
                          <a:solidFill>
                            <a:schemeClr val="tx1"/>
                          </a:solidFill>
                          <a:latin typeface="Arial" pitchFamily="34" charset="0"/>
                          <a:cs typeface="Arial" pitchFamily="34" charset="0"/>
                        </a:rPr>
                        <a:t>0 </a:t>
                      </a:r>
                      <a:r>
                        <a:rPr lang="en-CA" sz="1100" kern="1400" dirty="0">
                          <a:solidFill>
                            <a:schemeClr val="tx1"/>
                          </a:solidFill>
                          <a:latin typeface="Arial" pitchFamily="34" charset="0"/>
                          <a:cs typeface="Arial" pitchFamily="34" charset="0"/>
                        </a:rPr>
                        <a:t>days post last successful grafting, or </a:t>
                      </a:r>
                      <a:r>
                        <a:rPr lang="en-CA" sz="1100" kern="1400" dirty="0" smtClean="0">
                          <a:solidFill>
                            <a:schemeClr val="tx1"/>
                          </a:solidFill>
                          <a:latin typeface="Arial" pitchFamily="34" charset="0"/>
                          <a:cs typeface="Arial" pitchFamily="34" charset="0"/>
                        </a:rPr>
                        <a:t>ACU discharge</a:t>
                      </a:r>
                      <a:r>
                        <a:rPr lang="en-CA" sz="1100" kern="1400" dirty="0">
                          <a:solidFill>
                            <a:schemeClr val="tx1"/>
                          </a:solidFill>
                          <a:latin typeface="Arial" pitchFamily="34" charset="0"/>
                          <a:cs typeface="Arial" pitchFamily="34" charset="0"/>
                        </a:rPr>
                        <a:t>, or 3 months from </a:t>
                      </a:r>
                      <a:r>
                        <a:rPr lang="en-CA" sz="1100" kern="1400" dirty="0" smtClean="0">
                          <a:solidFill>
                            <a:schemeClr val="tx1"/>
                          </a:solidFill>
                          <a:latin typeface="Arial" pitchFamily="34" charset="0"/>
                          <a:cs typeface="Arial" pitchFamily="34" charset="0"/>
                        </a:rPr>
                        <a:t>ACU admission</a:t>
                      </a:r>
                      <a:r>
                        <a:rPr lang="en-CA" sz="1100" strike="noStrike" kern="1400" dirty="0" smtClean="0">
                          <a:solidFill>
                            <a:schemeClr val="tx1"/>
                          </a:solidFill>
                          <a:latin typeface="Arial" pitchFamily="34" charset="0"/>
                          <a:cs typeface="Arial" pitchFamily="34" charset="0"/>
                        </a:rPr>
                        <a:t>, whichever </a:t>
                      </a:r>
                      <a:r>
                        <a:rPr lang="en-CA" sz="1100" kern="1400" dirty="0" smtClean="0">
                          <a:solidFill>
                            <a:schemeClr val="tx1"/>
                          </a:solidFill>
                          <a:latin typeface="Arial" pitchFamily="34" charset="0"/>
                          <a:cs typeface="Arial" pitchFamily="34" charset="0"/>
                        </a:rPr>
                        <a:t>occurs </a:t>
                      </a:r>
                      <a:r>
                        <a:rPr lang="en-CA" sz="1100" kern="1400" dirty="0">
                          <a:solidFill>
                            <a:schemeClr val="tx1"/>
                          </a:solidFill>
                          <a:latin typeface="Arial" pitchFamily="34" charset="0"/>
                          <a:cs typeface="Arial" pitchFamily="34" charset="0"/>
                        </a:rPr>
                        <a:t>first</a:t>
                      </a:r>
                      <a:r>
                        <a:rPr lang="en-CA" sz="1100" kern="1400" dirty="0" smtClean="0">
                          <a:solidFill>
                            <a:schemeClr val="tx1"/>
                          </a:solidFill>
                          <a:latin typeface="Arial" pitchFamily="34" charset="0"/>
                          <a:cs typeface="Arial" pitchFamily="34" charset="0"/>
                        </a:rPr>
                        <a:t>.</a:t>
                      </a:r>
                      <a:endParaRPr lang="en-CA" sz="110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87326">
                <a:tc>
                  <a:txBody>
                    <a:bodyPr/>
                    <a:lstStyle/>
                    <a:p>
                      <a:pPr marL="0" marR="0" indent="0" algn="l" rtl="0">
                        <a:spcBef>
                          <a:spcPts val="0"/>
                        </a:spcBef>
                        <a:spcAft>
                          <a:spcPts val="0"/>
                        </a:spcAft>
                      </a:pPr>
                      <a:r>
                        <a:rPr lang="en-US" sz="1100" b="1" kern="1400" dirty="0">
                          <a:solidFill>
                            <a:srgbClr val="000000"/>
                          </a:solidFill>
                          <a:latin typeface="Arial" pitchFamily="34" charset="0"/>
                          <a:cs typeface="Arial" pitchFamily="34" charset="0"/>
                        </a:rPr>
                        <a:t>Date of initial assessment</a:t>
                      </a:r>
                      <a:endParaRPr lang="en-US" sz="1100" kern="1400" dirty="0">
                        <a:solidFill>
                          <a:srgbClr val="000000"/>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0" algn="l" rtl="0">
                        <a:spcBef>
                          <a:spcPts val="0"/>
                        </a:spcBef>
                        <a:spcAft>
                          <a:spcPts val="0"/>
                        </a:spcAft>
                      </a:pPr>
                      <a:r>
                        <a:rPr lang="en-CA" sz="1100" kern="1400" dirty="0">
                          <a:solidFill>
                            <a:schemeClr val="tx1"/>
                          </a:solidFill>
                          <a:latin typeface="Arial" pitchFamily="34" charset="0"/>
                          <a:cs typeface="Arial" pitchFamily="34" charset="0"/>
                        </a:rPr>
                        <a:t>Record the date </a:t>
                      </a:r>
                      <a:r>
                        <a:rPr lang="en-CA" sz="1100" kern="1400" dirty="0" smtClean="0">
                          <a:solidFill>
                            <a:schemeClr val="tx1"/>
                          </a:solidFill>
                          <a:latin typeface="Arial" pitchFamily="34" charset="0"/>
                          <a:cs typeface="Arial" pitchFamily="34" charset="0"/>
                        </a:rPr>
                        <a:t>the </a:t>
                      </a:r>
                      <a:r>
                        <a:rPr lang="en-CA" sz="1100" kern="1400" dirty="0">
                          <a:solidFill>
                            <a:schemeClr val="tx1"/>
                          </a:solidFill>
                          <a:latin typeface="Arial" pitchFamily="34" charset="0"/>
                          <a:cs typeface="Arial" pitchFamily="34" charset="0"/>
                        </a:rPr>
                        <a:t>initial </a:t>
                      </a:r>
                      <a:r>
                        <a:rPr lang="en-CA" sz="1100" kern="1400" dirty="0" smtClean="0">
                          <a:solidFill>
                            <a:schemeClr val="tx1"/>
                          </a:solidFill>
                          <a:latin typeface="Arial" pitchFamily="34" charset="0"/>
                          <a:cs typeface="Arial" pitchFamily="34" charset="0"/>
                        </a:rPr>
                        <a:t>grafting</a:t>
                      </a:r>
                      <a:r>
                        <a:rPr lang="en-CA" sz="1100" kern="1400" baseline="0" dirty="0" smtClean="0">
                          <a:solidFill>
                            <a:schemeClr val="tx1"/>
                          </a:solidFill>
                          <a:latin typeface="Arial" pitchFamily="34" charset="0"/>
                          <a:cs typeface="Arial" pitchFamily="34" charset="0"/>
                        </a:rPr>
                        <a:t> </a:t>
                      </a:r>
                      <a:r>
                        <a:rPr lang="en-CA" sz="1100" kern="1400" dirty="0" smtClean="0">
                          <a:solidFill>
                            <a:schemeClr val="tx1"/>
                          </a:solidFill>
                          <a:latin typeface="Arial" pitchFamily="34" charset="0"/>
                          <a:cs typeface="Arial" pitchFamily="34" charset="0"/>
                        </a:rPr>
                        <a:t>assessment </a:t>
                      </a:r>
                      <a:r>
                        <a:rPr lang="en-CA" sz="1100" kern="1400" dirty="0" smtClean="0">
                          <a:solidFill>
                            <a:srgbClr val="000000"/>
                          </a:solidFill>
                          <a:latin typeface="Arial" pitchFamily="34" charset="0"/>
                          <a:cs typeface="Arial" pitchFamily="34" charset="0"/>
                        </a:rPr>
                        <a:t>was completed by </a:t>
                      </a:r>
                      <a:r>
                        <a:rPr lang="en-CA" sz="1100" kern="1400" dirty="0">
                          <a:solidFill>
                            <a:schemeClr val="tx1"/>
                          </a:solidFill>
                          <a:latin typeface="Arial" pitchFamily="34" charset="0"/>
                          <a:cs typeface="Arial" pitchFamily="34" charset="0"/>
                        </a:rPr>
                        <a:t>the attending surgeon/delegate. </a:t>
                      </a: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063609">
                <a:tc>
                  <a:txBody>
                    <a:bodyPr/>
                    <a:lstStyle/>
                    <a:p>
                      <a:pPr marR="0" indent="0" algn="l" rtl="0">
                        <a:spcBef>
                          <a:spcPts val="0"/>
                        </a:spcBef>
                        <a:spcAft>
                          <a:spcPts val="0"/>
                        </a:spcAft>
                      </a:pPr>
                      <a:r>
                        <a:rPr lang="en-US" sz="1100" b="1" kern="1400" dirty="0">
                          <a:solidFill>
                            <a:srgbClr val="000000"/>
                          </a:solidFill>
                          <a:latin typeface="Arial" pitchFamily="34" charset="0"/>
                          <a:cs typeface="Arial" pitchFamily="34" charset="0"/>
                        </a:rPr>
                        <a:t>Initial </a:t>
                      </a:r>
                      <a:r>
                        <a:rPr lang="en-US" sz="1100" b="1" kern="1400" dirty="0" smtClean="0">
                          <a:solidFill>
                            <a:srgbClr val="000000"/>
                          </a:solidFill>
                          <a:latin typeface="Arial" pitchFamily="34" charset="0"/>
                          <a:cs typeface="Arial" pitchFamily="34" charset="0"/>
                        </a:rPr>
                        <a:t>Grafting Assessment</a:t>
                      </a:r>
                      <a:endParaRPr lang="en-US" sz="1100" kern="1400" dirty="0">
                        <a:solidFill>
                          <a:srgbClr val="000000"/>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lvl="0" indent="0" algn="l" defTabSz="914400" rtl="0" eaLnBrk="1" fontAlgn="auto" latinLnBrk="0" hangingPunct="1">
                        <a:lnSpc>
                          <a:spcPct val="100000"/>
                        </a:lnSpc>
                        <a:spcBef>
                          <a:spcPts val="0"/>
                        </a:spcBef>
                        <a:spcAft>
                          <a:spcPts val="0"/>
                        </a:spcAft>
                        <a:buClrTx/>
                        <a:buSzTx/>
                        <a:buFontTx/>
                        <a:buNone/>
                        <a:tabLst/>
                        <a:defRPr/>
                      </a:pPr>
                      <a:r>
                        <a:rPr kumimoji="0" lang="en-CA" sz="1100" b="0" i="0" u="none" strike="noStrike" cap="none" normalizeH="0" baseline="0" dirty="0" smtClean="0" bmk="">
                          <a:ln>
                            <a:noFill/>
                          </a:ln>
                          <a:solidFill>
                            <a:schemeClr val="tx1"/>
                          </a:solidFill>
                          <a:effectLst/>
                          <a:latin typeface="Arial" pitchFamily="34" charset="0"/>
                          <a:cs typeface="Arial" pitchFamily="34" charset="0"/>
                        </a:rPr>
                        <a:t>The </a:t>
                      </a:r>
                      <a:r>
                        <a:rPr kumimoji="0" lang="en-US" sz="1100" b="0" i="0" u="none" strike="noStrike" cap="none" normalizeH="0" baseline="0" dirty="0" smtClean="0" bmk="">
                          <a:ln>
                            <a:noFill/>
                          </a:ln>
                          <a:solidFill>
                            <a:schemeClr val="tx1"/>
                          </a:solidFill>
                          <a:effectLst/>
                          <a:latin typeface="Arial" pitchFamily="34" charset="0"/>
                          <a:cs typeface="Arial" pitchFamily="34" charset="0"/>
                        </a:rPr>
                        <a:t>surgeon/physician  </a:t>
                      </a:r>
                      <a:r>
                        <a:rPr kumimoji="0" lang="en-CA" sz="1100" b="0" i="0" u="none" strike="noStrike" cap="none" normalizeH="0" baseline="0" dirty="0" smtClean="0" bmk="">
                          <a:ln>
                            <a:noFill/>
                          </a:ln>
                          <a:solidFill>
                            <a:schemeClr val="tx1"/>
                          </a:solidFill>
                          <a:effectLst/>
                          <a:latin typeface="Arial" pitchFamily="34" charset="0"/>
                          <a:cs typeface="Arial" pitchFamily="34" charset="0"/>
                        </a:rPr>
                        <a:t>must assess the deep 2</a:t>
                      </a:r>
                      <a:r>
                        <a:rPr kumimoji="0" lang="en-CA" sz="1100" b="0" i="0" u="none" strike="noStrike" cap="none" normalizeH="0" baseline="30000" dirty="0" smtClean="0" bmk="">
                          <a:ln>
                            <a:noFill/>
                          </a:ln>
                          <a:solidFill>
                            <a:schemeClr val="tx1"/>
                          </a:solidFill>
                          <a:effectLst/>
                          <a:latin typeface="Arial" pitchFamily="34" charset="0"/>
                          <a:cs typeface="Arial" pitchFamily="34" charset="0"/>
                        </a:rPr>
                        <a:t>nd</a:t>
                      </a:r>
                      <a:r>
                        <a:rPr kumimoji="0" lang="en-CA" sz="1100" b="0" i="0" u="none" strike="noStrike" cap="none" normalizeH="0" baseline="0" dirty="0" smtClean="0" bmk="">
                          <a:ln>
                            <a:noFill/>
                          </a:ln>
                          <a:solidFill>
                            <a:schemeClr val="tx1"/>
                          </a:solidFill>
                          <a:effectLst/>
                          <a:latin typeface="Arial" pitchFamily="34" charset="0"/>
                          <a:cs typeface="Arial" pitchFamily="34" charset="0"/>
                        </a:rPr>
                        <a:t> and/or 3</a:t>
                      </a:r>
                      <a:r>
                        <a:rPr kumimoji="0" lang="en-CA" sz="1100" b="0" i="0" u="none" strike="noStrike" cap="none" normalizeH="0" baseline="30000" dirty="0" smtClean="0" bmk="">
                          <a:ln>
                            <a:noFill/>
                          </a:ln>
                          <a:solidFill>
                            <a:schemeClr val="tx1"/>
                          </a:solidFill>
                          <a:effectLst/>
                          <a:latin typeface="Arial" pitchFamily="34" charset="0"/>
                          <a:cs typeface="Arial" pitchFamily="34" charset="0"/>
                        </a:rPr>
                        <a:t>rd</a:t>
                      </a:r>
                      <a:r>
                        <a:rPr kumimoji="0" lang="en-CA" sz="1100" b="0" i="0" u="none" strike="noStrike" cap="none" normalizeH="0" baseline="0" dirty="0" smtClean="0" bmk="">
                          <a:ln>
                            <a:noFill/>
                          </a:ln>
                          <a:solidFill>
                            <a:schemeClr val="tx1"/>
                          </a:solidFill>
                          <a:effectLst/>
                          <a:latin typeface="Arial" pitchFamily="34" charset="0"/>
                          <a:cs typeface="Arial" pitchFamily="34" charset="0"/>
                        </a:rPr>
                        <a:t> degree burn using the Lund and Browder chart </a:t>
                      </a:r>
                      <a:r>
                        <a:rPr lang="en-CA" sz="1100" kern="1400" dirty="0" smtClean="0">
                          <a:solidFill>
                            <a:schemeClr val="tx1"/>
                          </a:solidFill>
                          <a:latin typeface="Arial" pitchFamily="34" charset="0"/>
                          <a:cs typeface="Arial" pitchFamily="34" charset="0"/>
                        </a:rPr>
                        <a:t>(see Appendix 1): </a:t>
                      </a:r>
                      <a:r>
                        <a:rPr kumimoji="0" lang="en-CA" sz="1100" b="0" i="0" u="none" strike="noStrike" cap="none" normalizeH="0" baseline="0" dirty="0" smtClean="0" bmk="">
                          <a:ln>
                            <a:noFill/>
                          </a:ln>
                          <a:solidFill>
                            <a:schemeClr val="tx1"/>
                          </a:solidFill>
                          <a:effectLst/>
                          <a:latin typeface="Arial" pitchFamily="34" charset="0"/>
                          <a:cs typeface="Arial" pitchFamily="34" charset="0"/>
                        </a:rPr>
                        <a:t> to determine the percent Total </a:t>
                      </a:r>
                      <a:r>
                        <a:rPr kumimoji="0" lang="en-CA" sz="1100" b="0" i="0" u="none" strike="noStrike" cap="none" normalizeH="0" baseline="0" dirty="0" smtClean="0" bmk="">
                          <a:ln>
                            <a:noFill/>
                          </a:ln>
                          <a:solidFill>
                            <a:srgbClr val="000000"/>
                          </a:solidFill>
                          <a:effectLst/>
                          <a:latin typeface="Arial" pitchFamily="34" charset="0"/>
                          <a:cs typeface="Arial" pitchFamily="34" charset="0"/>
                        </a:rPr>
                        <a:t>Body </a:t>
                      </a:r>
                      <a:r>
                        <a:rPr kumimoji="0" lang="en-CA" sz="1100" b="0" i="0" u="none" strike="noStrike" cap="none" normalizeH="0" baseline="0" dirty="0" smtClean="0" bmk="">
                          <a:ln>
                            <a:noFill/>
                          </a:ln>
                          <a:solidFill>
                            <a:schemeClr val="tx1"/>
                          </a:solidFill>
                          <a:effectLst/>
                          <a:latin typeface="Arial" pitchFamily="34" charset="0"/>
                          <a:cs typeface="Arial" pitchFamily="34" charset="0"/>
                        </a:rPr>
                        <a:t>Surface Area (%TBSA) expected to require grafting</a:t>
                      </a:r>
                      <a:r>
                        <a:rPr kumimoji="0" lang="en-US" sz="1100" b="1" i="0" strike="noStrike" cap="none" normalizeH="0" baseline="0" dirty="0" smtClean="0">
                          <a:ln>
                            <a:noFill/>
                          </a:ln>
                          <a:solidFill>
                            <a:schemeClr val="tx1"/>
                          </a:solidFill>
                          <a:effectLst/>
                          <a:latin typeface="Arial" pitchFamily="34" charset="0"/>
                          <a:cs typeface="Arial" pitchFamily="34" charset="0"/>
                        </a:rPr>
                        <a:t>. </a:t>
                      </a:r>
                      <a:r>
                        <a:rPr kumimoji="0" lang="en-US" sz="1100" b="1" i="0" u="sng" strike="noStrike" cap="none" normalizeH="0" baseline="0" dirty="0" smtClean="0">
                          <a:ln>
                            <a:noFill/>
                          </a:ln>
                          <a:solidFill>
                            <a:schemeClr val="tx1"/>
                          </a:solidFill>
                          <a:effectLst/>
                          <a:latin typeface="Arial" pitchFamily="34" charset="0"/>
                          <a:cs typeface="Arial" pitchFamily="34" charset="0"/>
                        </a:rPr>
                        <a:t>This assessment must be confirmed by the SI or sub-I.</a:t>
                      </a:r>
                      <a:endParaRPr kumimoji="0" lang="en-CA" sz="1100" b="1" i="0" u="sng" strike="noStrike" cap="none" normalizeH="0" baseline="0" dirty="0" smtClean="0">
                        <a:ln>
                          <a:noFill/>
                        </a:ln>
                        <a:solidFill>
                          <a:schemeClr val="tx1"/>
                        </a:solidFill>
                        <a:effectLst/>
                        <a:latin typeface="Arial" pitchFamily="34" charset="0"/>
                        <a:cs typeface="Arial" pitchFamily="34" charset="0"/>
                      </a:endParaRPr>
                    </a:p>
                    <a:p>
                      <a:pPr marL="361950" marR="0" lvl="0" indent="-95250" algn="l" defTabSz="914400" rtl="0" eaLnBrk="1" fontAlgn="auto" latinLnBrk="0" hangingPunct="1">
                        <a:lnSpc>
                          <a:spcPct val="100000"/>
                        </a:lnSpc>
                        <a:spcBef>
                          <a:spcPts val="0"/>
                        </a:spcBef>
                        <a:spcAft>
                          <a:spcPts val="0"/>
                        </a:spcAft>
                        <a:buClrTx/>
                        <a:buSzTx/>
                        <a:buFont typeface="Arial" pitchFamily="34" charset="0"/>
                        <a:buChar char="•"/>
                        <a:tabLst/>
                        <a:defRPr/>
                      </a:pPr>
                      <a:r>
                        <a:rPr lang="en-CA" sz="1100" b="0" i="1" kern="1400" dirty="0" smtClean="0">
                          <a:solidFill>
                            <a:schemeClr val="tx1"/>
                          </a:solidFill>
                          <a:latin typeface="Arial" pitchFamily="34" charset="0"/>
                          <a:cs typeface="Arial" pitchFamily="34" charset="0"/>
                        </a:rPr>
                        <a:t>Reminder: </a:t>
                      </a:r>
                      <a:r>
                        <a:rPr lang="en-US" sz="1100" b="0" i="1" dirty="0" smtClean="0">
                          <a:solidFill>
                            <a:schemeClr val="tx1"/>
                          </a:solidFill>
                          <a:latin typeface="Arial" pitchFamily="34" charset="0"/>
                          <a:cs typeface="Arial" pitchFamily="34" charset="0"/>
                        </a:rPr>
                        <a:t>Deep 2</a:t>
                      </a:r>
                      <a:r>
                        <a:rPr lang="en-US" sz="1100" b="0" i="1" baseline="30000" dirty="0" smtClean="0">
                          <a:solidFill>
                            <a:schemeClr val="tx1"/>
                          </a:solidFill>
                          <a:latin typeface="Arial" pitchFamily="34" charset="0"/>
                          <a:cs typeface="Arial" pitchFamily="34" charset="0"/>
                        </a:rPr>
                        <a:t>nd</a:t>
                      </a:r>
                      <a:r>
                        <a:rPr lang="en-US" sz="1100" b="0" i="1" dirty="0" smtClean="0">
                          <a:solidFill>
                            <a:schemeClr val="tx1"/>
                          </a:solidFill>
                          <a:latin typeface="Arial" pitchFamily="34" charset="0"/>
                          <a:cs typeface="Arial" pitchFamily="34" charset="0"/>
                        </a:rPr>
                        <a:t> and/or 3</a:t>
                      </a:r>
                      <a:r>
                        <a:rPr lang="en-US" sz="1100" b="0" i="1" baseline="30000" dirty="0" smtClean="0">
                          <a:solidFill>
                            <a:schemeClr val="tx1"/>
                          </a:solidFill>
                          <a:latin typeface="Arial" pitchFamily="34" charset="0"/>
                          <a:cs typeface="Arial" pitchFamily="34" charset="0"/>
                        </a:rPr>
                        <a:t>rd</a:t>
                      </a:r>
                      <a:r>
                        <a:rPr lang="en-US" sz="1100" b="0" i="1" dirty="0" smtClean="0">
                          <a:solidFill>
                            <a:schemeClr val="tx1"/>
                          </a:solidFill>
                          <a:latin typeface="Arial" pitchFamily="34" charset="0"/>
                          <a:cs typeface="Arial" pitchFamily="34" charset="0"/>
                        </a:rPr>
                        <a:t> degree burn requiring grafting is an inclusion criteria. This should not be zero.</a:t>
                      </a:r>
                      <a:endParaRPr lang="en-CA" sz="110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180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kern="1400" dirty="0" smtClean="0">
                          <a:solidFill>
                            <a:srgbClr val="000000"/>
                          </a:solidFill>
                          <a:latin typeface="Arial" pitchFamily="34" charset="0"/>
                          <a:cs typeface="Arial" pitchFamily="34" charset="0"/>
                        </a:rPr>
                        <a:t>Last Successful  Graft</a:t>
                      </a:r>
                      <a:endParaRPr lang="en-US" sz="1100" kern="1400" dirty="0" smtClean="0">
                        <a:solidFill>
                          <a:srgbClr val="000000"/>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US" sz="1100" kern="1400" dirty="0" smtClean="0">
                          <a:solidFill>
                            <a:srgbClr val="000000"/>
                          </a:solidFill>
                          <a:latin typeface="Arial" pitchFamily="34" charset="0"/>
                          <a:cs typeface="Arial" pitchFamily="34" charset="0"/>
                        </a:rPr>
                        <a:t>Indicate whether the last successful graft was achieved by selecting</a:t>
                      </a:r>
                      <a:r>
                        <a:rPr lang="en-US" sz="1100" kern="1400" baseline="0" dirty="0" smtClean="0">
                          <a:solidFill>
                            <a:srgbClr val="000000"/>
                          </a:solidFill>
                          <a:latin typeface="Arial" pitchFamily="34" charset="0"/>
                          <a:cs typeface="Arial" pitchFamily="34" charset="0"/>
                        </a:rPr>
                        <a:t> ‘Yes’ or ‘No’</a:t>
                      </a:r>
                      <a:endParaRPr lang="en-CA" sz="1100" kern="1400" dirty="0" smtClean="0">
                        <a:solidFill>
                          <a:srgbClr val="000000"/>
                        </a:solidFill>
                        <a:latin typeface="Arial" pitchFamily="34" charset="0"/>
                        <a:cs typeface="Arial" pitchFamily="34" charset="0"/>
                      </a:endParaRPr>
                    </a:p>
                    <a:p>
                      <a:pPr marL="92075" marR="0" indent="0" algn="l" rtl="0">
                        <a:spcBef>
                          <a:spcPts val="0"/>
                        </a:spcBef>
                        <a:spcAft>
                          <a:spcPts val="0"/>
                        </a:spcAft>
                      </a:pPr>
                      <a:endParaRPr lang="en-CA" sz="1100" kern="1400" dirty="0" smtClean="0">
                        <a:solidFill>
                          <a:srgbClr val="000000"/>
                        </a:solidFill>
                        <a:latin typeface="Arial" pitchFamily="34" charset="0"/>
                        <a:cs typeface="Arial" pitchFamily="34" charset="0"/>
                      </a:endParaRPr>
                    </a:p>
                    <a:p>
                      <a:pPr marL="92075" marR="0" indent="0" algn="l" rtl="0">
                        <a:spcBef>
                          <a:spcPts val="0"/>
                        </a:spcBef>
                        <a:spcAft>
                          <a:spcPts val="0"/>
                        </a:spcAft>
                      </a:pPr>
                      <a:r>
                        <a:rPr lang="en-CA" sz="1100" kern="1400" dirty="0" smtClean="0">
                          <a:solidFill>
                            <a:srgbClr val="000000"/>
                          </a:solidFill>
                          <a:latin typeface="Arial" pitchFamily="34" charset="0"/>
                          <a:cs typeface="Arial" pitchFamily="34" charset="0"/>
                        </a:rPr>
                        <a:t>If </a:t>
                      </a:r>
                      <a:r>
                        <a:rPr lang="en-CA" sz="1100" i="1" kern="1400" dirty="0" smtClean="0">
                          <a:solidFill>
                            <a:srgbClr val="000000"/>
                          </a:solidFill>
                          <a:latin typeface="Arial" pitchFamily="34" charset="0"/>
                          <a:cs typeface="Arial" pitchFamily="34" charset="0"/>
                        </a:rPr>
                        <a:t>‘Yes</a:t>
                      </a:r>
                      <a:r>
                        <a:rPr lang="en-CA" sz="1100" kern="1400" dirty="0" smtClean="0">
                          <a:solidFill>
                            <a:srgbClr val="000000"/>
                          </a:solidFill>
                          <a:latin typeface="Arial" pitchFamily="34" charset="0"/>
                          <a:cs typeface="Arial" pitchFamily="34" charset="0"/>
                        </a:rPr>
                        <a:t>’, enter the date of the last </a:t>
                      </a:r>
                      <a:r>
                        <a:rPr lang="en-CA" sz="1100" b="1" kern="1400" dirty="0" smtClean="0">
                          <a:solidFill>
                            <a:srgbClr val="000000"/>
                          </a:solidFill>
                          <a:latin typeface="Arial" pitchFamily="34" charset="0"/>
                          <a:cs typeface="Arial" pitchFamily="34" charset="0"/>
                        </a:rPr>
                        <a:t>successful </a:t>
                      </a:r>
                      <a:r>
                        <a:rPr lang="en-CA" sz="1100" kern="1400" dirty="0" smtClean="0">
                          <a:solidFill>
                            <a:srgbClr val="000000"/>
                          </a:solidFill>
                          <a:latin typeface="Arial" pitchFamily="34" charset="0"/>
                          <a:cs typeface="Arial" pitchFamily="34" charset="0"/>
                        </a:rPr>
                        <a:t>graft in the format </a:t>
                      </a:r>
                      <a:r>
                        <a:rPr lang="en-CA" sz="1100" i="1" kern="1400" dirty="0" err="1" smtClean="0">
                          <a:solidFill>
                            <a:srgbClr val="000000"/>
                          </a:solidFill>
                          <a:latin typeface="Arial" pitchFamily="34" charset="0"/>
                          <a:cs typeface="Arial" pitchFamily="34" charset="0"/>
                        </a:rPr>
                        <a:t>yyyy</a:t>
                      </a:r>
                      <a:r>
                        <a:rPr lang="en-CA" sz="1100" i="1" kern="1400" dirty="0" smtClean="0">
                          <a:solidFill>
                            <a:srgbClr val="000000"/>
                          </a:solidFill>
                          <a:latin typeface="Arial" pitchFamily="34" charset="0"/>
                          <a:cs typeface="Arial" pitchFamily="34" charset="0"/>
                        </a:rPr>
                        <a:t>-mm-dd.</a:t>
                      </a:r>
                    </a:p>
                    <a:p>
                      <a:pPr marL="92075" marR="0" indent="0" algn="l" rtl="0">
                        <a:spcBef>
                          <a:spcPts val="0"/>
                        </a:spcBef>
                        <a:spcAft>
                          <a:spcPts val="0"/>
                        </a:spcAft>
                      </a:pPr>
                      <a:endParaRPr lang="en-US" sz="1100" i="1" kern="1400" dirty="0" smtClean="0">
                        <a:solidFill>
                          <a:srgbClr val="000000"/>
                        </a:solidFill>
                        <a:latin typeface="Arial" pitchFamily="34" charset="0"/>
                        <a:cs typeface="Arial" pitchFamily="34" charset="0"/>
                      </a:endParaRPr>
                    </a:p>
                    <a:p>
                      <a:pPr marL="92075" marR="0" indent="0" algn="l" rtl="0">
                        <a:spcBef>
                          <a:spcPts val="0"/>
                        </a:spcBef>
                        <a:spcAft>
                          <a:spcPts val="0"/>
                        </a:spcAft>
                      </a:pPr>
                      <a:r>
                        <a:rPr lang="en-US" sz="1100" i="0" kern="1400" dirty="0" smtClean="0">
                          <a:solidFill>
                            <a:srgbClr val="000000"/>
                          </a:solidFill>
                          <a:latin typeface="Arial" pitchFamily="34" charset="0"/>
                          <a:cs typeface="Arial" pitchFamily="34" charset="0"/>
                        </a:rPr>
                        <a:t>If </a:t>
                      </a:r>
                      <a:r>
                        <a:rPr lang="en-US" sz="1100" i="1" kern="1400" dirty="0" smtClean="0">
                          <a:solidFill>
                            <a:srgbClr val="000000"/>
                          </a:solidFill>
                          <a:latin typeface="Arial" pitchFamily="34" charset="0"/>
                          <a:cs typeface="Arial" pitchFamily="34" charset="0"/>
                        </a:rPr>
                        <a:t>‘No’, </a:t>
                      </a:r>
                      <a:r>
                        <a:rPr lang="en-US" sz="1100" i="0" kern="1400" dirty="0" smtClean="0">
                          <a:solidFill>
                            <a:srgbClr val="000000"/>
                          </a:solidFill>
                          <a:latin typeface="Arial" pitchFamily="34" charset="0"/>
                          <a:cs typeface="Arial" pitchFamily="34" charset="0"/>
                        </a:rPr>
                        <a:t>select</a:t>
                      </a:r>
                      <a:r>
                        <a:rPr lang="en-US" sz="1100" i="0" kern="1400" baseline="0" dirty="0" smtClean="0">
                          <a:solidFill>
                            <a:srgbClr val="000000"/>
                          </a:solidFill>
                          <a:latin typeface="Arial" pitchFamily="34" charset="0"/>
                          <a:cs typeface="Arial" pitchFamily="34" charset="0"/>
                        </a:rPr>
                        <a:t> the reason the last successful graft was never achieved:</a:t>
                      </a:r>
                    </a:p>
                    <a:p>
                      <a:pPr marL="736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400" cap="none" baseline="0" dirty="0" smtClean="0">
                          <a:solidFill>
                            <a:srgbClr val="000000"/>
                          </a:solidFill>
                          <a:latin typeface="Arial" pitchFamily="34" charset="0"/>
                          <a:cs typeface="Arial" pitchFamily="34" charset="0"/>
                        </a:rPr>
                        <a:t>Death</a:t>
                      </a:r>
                      <a:r>
                        <a:rPr lang="en-CA" sz="1100" kern="1400" cap="none" baseline="0" dirty="0" smtClean="0">
                          <a:solidFill>
                            <a:srgbClr val="000000"/>
                          </a:solidFill>
                          <a:latin typeface="Arial" pitchFamily="34" charset="0"/>
                          <a:ea typeface="MS Mincho"/>
                          <a:cs typeface="Arial" pitchFamily="34" charset="0"/>
                        </a:rPr>
                        <a:t>  </a:t>
                      </a:r>
                    </a:p>
                    <a:p>
                      <a:pPr marL="736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400" cap="none" baseline="0" dirty="0" smtClean="0">
                          <a:solidFill>
                            <a:srgbClr val="000000"/>
                          </a:solidFill>
                          <a:latin typeface="Arial" pitchFamily="34" charset="0"/>
                          <a:cs typeface="Arial" pitchFamily="34" charset="0"/>
                        </a:rPr>
                        <a:t>Withdrew Consent (including consent for data collection)</a:t>
                      </a:r>
                      <a:endParaRPr lang="en-US" sz="1100" kern="1400" dirty="0" smtClean="0">
                        <a:solidFill>
                          <a:srgbClr val="000000"/>
                        </a:solidFill>
                        <a:latin typeface="Arial" panose="020B0604020202020204" pitchFamily="34" charset="0"/>
                        <a:cs typeface="Arial" panose="020B0604020202020204" pitchFamily="34" charset="0"/>
                      </a:endParaRPr>
                    </a:p>
                    <a:p>
                      <a:pPr marL="736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400" cap="none" baseline="0" dirty="0" smtClean="0">
                          <a:solidFill>
                            <a:srgbClr val="000000"/>
                          </a:solidFill>
                          <a:latin typeface="Arial" pitchFamily="34" charset="0"/>
                          <a:cs typeface="Arial" pitchFamily="34" charset="0"/>
                        </a:rPr>
                        <a:t>Withdrew Life Sustaining Therapies</a:t>
                      </a:r>
                      <a:endParaRPr lang="en-CA" sz="1100" kern="1400" cap="none" baseline="0" dirty="0" smtClean="0">
                        <a:solidFill>
                          <a:srgbClr val="000000"/>
                        </a:solidFill>
                        <a:latin typeface="Arial" pitchFamily="34" charset="0"/>
                        <a:ea typeface="MS Mincho"/>
                        <a:cs typeface="Arial" pitchFamily="34" charset="0"/>
                      </a:endParaRPr>
                    </a:p>
                    <a:p>
                      <a:pPr marL="736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400" cap="none" baseline="0" dirty="0" smtClean="0">
                          <a:solidFill>
                            <a:srgbClr val="000000"/>
                          </a:solidFill>
                          <a:latin typeface="Arial" pitchFamily="34" charset="0"/>
                          <a:cs typeface="Arial" pitchFamily="34" charset="0"/>
                        </a:rPr>
                        <a:t>Discharged without receiving a graft</a:t>
                      </a:r>
                    </a:p>
                    <a:p>
                      <a:pPr marL="736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400" cap="none" baseline="0" dirty="0" smtClean="0">
                          <a:solidFill>
                            <a:srgbClr val="000000"/>
                          </a:solidFill>
                          <a:latin typeface="Arial" pitchFamily="34" charset="0"/>
                          <a:cs typeface="Arial" pitchFamily="34" charset="0"/>
                        </a:rPr>
                        <a:t>Receiving grafts after ACU discharge (&lt; 3 mo.)</a:t>
                      </a:r>
                    </a:p>
                    <a:p>
                      <a:pPr marL="736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400" cap="none" baseline="0" dirty="0" smtClean="0">
                          <a:solidFill>
                            <a:srgbClr val="000000"/>
                          </a:solidFill>
                          <a:latin typeface="Arial" pitchFamily="34" charset="0"/>
                          <a:cs typeface="Arial" pitchFamily="34" charset="0"/>
                        </a:rPr>
                        <a:t>Still receiving grafts in ACU at 3 months</a:t>
                      </a:r>
                    </a:p>
                    <a:p>
                      <a:pPr marL="736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400" cap="none" baseline="0" dirty="0" smtClean="0">
                          <a:solidFill>
                            <a:srgbClr val="000000"/>
                          </a:solidFill>
                          <a:latin typeface="Arial" pitchFamily="34" charset="0"/>
                          <a:cs typeface="Arial" pitchFamily="34" charset="0"/>
                        </a:rPr>
                        <a:t>Other, specify: __________________________</a:t>
                      </a:r>
                      <a:endParaRPr kumimoji="0" lang="en-CA" sz="1100" b="0" i="0" u="none" strike="noStrike" cap="none" normalizeH="0" baseline="0" dirty="0" smtClean="0">
                        <a:ln>
                          <a:noFill/>
                        </a:ln>
                        <a:solidFill>
                          <a:schemeClr val="tx1"/>
                        </a:solidFill>
                        <a:effectLst/>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970876">
                <a:tc>
                  <a:txBody>
                    <a:bodyPr/>
                    <a:lstStyle/>
                    <a:p>
                      <a:pPr marR="0" indent="0" algn="l" rtl="0">
                        <a:spcBef>
                          <a:spcPts val="0"/>
                        </a:spcBef>
                        <a:spcAft>
                          <a:spcPts val="0"/>
                        </a:spcAft>
                      </a:pPr>
                      <a:r>
                        <a:rPr lang="en-CA" sz="1100" b="1" kern="1400" dirty="0">
                          <a:solidFill>
                            <a:srgbClr val="000000"/>
                          </a:solidFill>
                          <a:latin typeface="Arial" pitchFamily="34" charset="0"/>
                          <a:cs typeface="Arial" pitchFamily="34" charset="0"/>
                        </a:rPr>
                        <a:t>Date of </a:t>
                      </a:r>
                      <a:r>
                        <a:rPr lang="en-CA" sz="1100" b="1" kern="1400" dirty="0" smtClean="0">
                          <a:solidFill>
                            <a:srgbClr val="000000"/>
                          </a:solidFill>
                          <a:latin typeface="Arial" pitchFamily="34" charset="0"/>
                          <a:cs typeface="Arial" pitchFamily="34" charset="0"/>
                        </a:rPr>
                        <a:t>final/last</a:t>
                      </a:r>
                      <a:r>
                        <a:rPr lang="en-CA" sz="1100" b="1" kern="1400" baseline="0" dirty="0" smtClean="0">
                          <a:solidFill>
                            <a:srgbClr val="000000"/>
                          </a:solidFill>
                          <a:latin typeface="Arial" pitchFamily="34" charset="0"/>
                          <a:cs typeface="Arial" pitchFamily="34" charset="0"/>
                        </a:rPr>
                        <a:t> </a:t>
                      </a:r>
                      <a:r>
                        <a:rPr lang="en-CA" sz="1100" b="1" kern="1400" dirty="0" smtClean="0">
                          <a:solidFill>
                            <a:srgbClr val="000000"/>
                          </a:solidFill>
                          <a:latin typeface="Arial" pitchFamily="34" charset="0"/>
                          <a:cs typeface="Arial" pitchFamily="34" charset="0"/>
                        </a:rPr>
                        <a:t>assessment</a:t>
                      </a:r>
                      <a:endParaRPr lang="en-CA" sz="1100" kern="1400" dirty="0">
                        <a:solidFill>
                          <a:srgbClr val="000000"/>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0" algn="l" rtl="0">
                        <a:spcBef>
                          <a:spcPts val="0"/>
                        </a:spcBef>
                        <a:spcAft>
                          <a:spcPts val="0"/>
                        </a:spcAft>
                      </a:pPr>
                      <a:r>
                        <a:rPr lang="en-CA" sz="1100" kern="1400" dirty="0">
                          <a:solidFill>
                            <a:schemeClr val="tx1"/>
                          </a:solidFill>
                          <a:latin typeface="Arial" pitchFamily="34" charset="0"/>
                          <a:cs typeface="Arial" pitchFamily="34" charset="0"/>
                        </a:rPr>
                        <a:t>Record the date </a:t>
                      </a:r>
                      <a:r>
                        <a:rPr lang="en-CA" sz="1100" kern="1400" dirty="0" smtClean="0">
                          <a:solidFill>
                            <a:schemeClr val="tx1"/>
                          </a:solidFill>
                          <a:latin typeface="Arial" pitchFamily="34" charset="0"/>
                          <a:cs typeface="Arial" pitchFamily="34" charset="0"/>
                        </a:rPr>
                        <a:t>of final/last grafting assessment </a:t>
                      </a:r>
                      <a:r>
                        <a:rPr lang="en-CA" sz="1100" kern="1400" dirty="0" smtClean="0">
                          <a:solidFill>
                            <a:srgbClr val="000000"/>
                          </a:solidFill>
                          <a:latin typeface="Arial" pitchFamily="34" charset="0"/>
                          <a:cs typeface="Arial" pitchFamily="34" charset="0"/>
                        </a:rPr>
                        <a:t>was completed </a:t>
                      </a:r>
                      <a:r>
                        <a:rPr lang="en-CA" sz="1100" kern="1400" dirty="0" smtClean="0">
                          <a:solidFill>
                            <a:schemeClr val="tx1"/>
                          </a:solidFill>
                          <a:latin typeface="Arial" pitchFamily="34" charset="0"/>
                          <a:cs typeface="Arial" pitchFamily="34" charset="0"/>
                        </a:rPr>
                        <a:t>by </a:t>
                      </a:r>
                      <a:r>
                        <a:rPr lang="en-CA" sz="1100" kern="1400" dirty="0">
                          <a:solidFill>
                            <a:schemeClr val="tx1"/>
                          </a:solidFill>
                          <a:latin typeface="Arial" pitchFamily="34" charset="0"/>
                          <a:cs typeface="Arial" pitchFamily="34" charset="0"/>
                        </a:rPr>
                        <a:t>the attending </a:t>
                      </a:r>
                      <a:r>
                        <a:rPr lang="en-CA" sz="1100" kern="1400" dirty="0" smtClean="0">
                          <a:solidFill>
                            <a:srgbClr val="000000"/>
                          </a:solidFill>
                          <a:latin typeface="Arial" pitchFamily="34" charset="0"/>
                          <a:cs typeface="Arial" pitchFamily="34" charset="0"/>
                        </a:rPr>
                        <a:t>surgeon/physician. </a:t>
                      </a:r>
                      <a:r>
                        <a:rPr kumimoji="0" lang="en-US" sz="1100" b="1" i="0" u="sng" strike="noStrike" cap="none" normalizeH="0" baseline="0" dirty="0" smtClean="0">
                          <a:ln>
                            <a:noFill/>
                          </a:ln>
                          <a:solidFill>
                            <a:schemeClr val="tx1"/>
                          </a:solidFill>
                          <a:effectLst/>
                          <a:latin typeface="Arial" pitchFamily="34" charset="0"/>
                          <a:cs typeface="Arial" pitchFamily="34" charset="0"/>
                        </a:rPr>
                        <a:t>The assessment must be confirmed by the SI/sub-I</a:t>
                      </a:r>
                      <a:r>
                        <a:rPr kumimoji="0" lang="en-US" sz="1100" b="1" i="0" u="none" strike="noStrike" cap="none" normalizeH="0" baseline="0" dirty="0" smtClean="0">
                          <a:ln>
                            <a:noFill/>
                          </a:ln>
                          <a:solidFill>
                            <a:schemeClr val="tx1"/>
                          </a:solidFill>
                          <a:effectLst/>
                          <a:latin typeface="Arial" pitchFamily="34" charset="0"/>
                          <a:cs typeface="Arial" pitchFamily="34" charset="0"/>
                        </a:rPr>
                        <a:t> </a:t>
                      </a:r>
                      <a:r>
                        <a:rPr kumimoji="0" lang="en-US" sz="1100" b="0" i="0" u="none" strike="noStrike" cap="none" normalizeH="0" baseline="0" dirty="0" smtClean="0">
                          <a:ln>
                            <a:noFill/>
                          </a:ln>
                          <a:solidFill>
                            <a:schemeClr val="tx1"/>
                          </a:solidFill>
                          <a:effectLst/>
                          <a:latin typeface="Arial" pitchFamily="34" charset="0"/>
                          <a:cs typeface="Arial" pitchFamily="34" charset="0"/>
                        </a:rPr>
                        <a:t>and</a:t>
                      </a:r>
                      <a:r>
                        <a:rPr lang="en-CA" sz="1100" b="0" i="0" u="none" kern="1400" dirty="0" smtClean="0">
                          <a:solidFill>
                            <a:schemeClr val="tx1"/>
                          </a:solidFill>
                          <a:latin typeface="Arial" pitchFamily="34" charset="0"/>
                          <a:cs typeface="Arial" pitchFamily="34" charset="0"/>
                        </a:rPr>
                        <a:t> </a:t>
                      </a:r>
                    </a:p>
                    <a:p>
                      <a:pPr marL="85725" marR="0" indent="0" algn="l" rtl="0">
                        <a:spcBef>
                          <a:spcPts val="0"/>
                        </a:spcBef>
                        <a:spcAft>
                          <a:spcPts val="0"/>
                        </a:spcAft>
                      </a:pPr>
                      <a:r>
                        <a:rPr lang="en-CA" sz="1100" b="0" i="0" u="none" kern="1400" dirty="0" smtClean="0">
                          <a:solidFill>
                            <a:schemeClr val="tx1"/>
                          </a:solidFill>
                          <a:latin typeface="Arial" pitchFamily="34" charset="0"/>
                          <a:cs typeface="Arial" pitchFamily="34" charset="0"/>
                        </a:rPr>
                        <a:t>should</a:t>
                      </a:r>
                      <a:r>
                        <a:rPr lang="en-CA" sz="1100" b="0" kern="1400" dirty="0" smtClean="0">
                          <a:solidFill>
                            <a:schemeClr val="tx1"/>
                          </a:solidFill>
                          <a:latin typeface="Arial" pitchFamily="34" charset="0"/>
                          <a:cs typeface="Arial" pitchFamily="34" charset="0"/>
                        </a:rPr>
                        <a:t> be done at the end of the study duration, defined as 10 days post last </a:t>
                      </a:r>
                      <a:r>
                        <a:rPr lang="en-CA" sz="1100" kern="1400" dirty="0" smtClean="0">
                          <a:solidFill>
                            <a:schemeClr val="tx1"/>
                          </a:solidFill>
                          <a:latin typeface="Arial" pitchFamily="34" charset="0"/>
                          <a:cs typeface="Arial" pitchFamily="34" charset="0"/>
                        </a:rPr>
                        <a:t>successful graft,</a:t>
                      </a:r>
                      <a:r>
                        <a:rPr lang="en-CA" sz="1100" kern="1400" baseline="0" dirty="0" smtClean="0">
                          <a:solidFill>
                            <a:schemeClr val="tx1"/>
                          </a:solidFill>
                          <a:latin typeface="Arial" pitchFamily="34" charset="0"/>
                          <a:cs typeface="Arial" pitchFamily="34" charset="0"/>
                        </a:rPr>
                        <a:t> or ACU discharge, or 3 months after ACU admission, whichever occurs first.</a:t>
                      </a:r>
                      <a:endParaRPr lang="en-CA" sz="110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376264">
                <a:tc>
                  <a:txBody>
                    <a:bodyPr/>
                    <a:lstStyle/>
                    <a:p>
                      <a:pPr marR="0" indent="0" algn="l" rtl="0">
                        <a:spcBef>
                          <a:spcPts val="0"/>
                        </a:spcBef>
                        <a:spcAft>
                          <a:spcPts val="0"/>
                        </a:spcAft>
                      </a:pPr>
                      <a:r>
                        <a:rPr lang="en-US" sz="1100" b="1" kern="1400" dirty="0" smtClean="0">
                          <a:solidFill>
                            <a:srgbClr val="000000"/>
                          </a:solidFill>
                          <a:latin typeface="Arial" pitchFamily="34" charset="0"/>
                          <a:cs typeface="Arial" pitchFamily="34" charset="0"/>
                        </a:rPr>
                        <a:t>Final/Last  Grafting</a:t>
                      </a:r>
                      <a:endParaRPr lang="en-US" sz="1100" kern="1400" dirty="0">
                        <a:solidFill>
                          <a:srgbClr val="000000"/>
                        </a:solidFill>
                        <a:latin typeface="Arial" pitchFamily="34" charset="0"/>
                        <a:cs typeface="Arial" pitchFamily="34" charset="0"/>
                      </a:endParaRPr>
                    </a:p>
                    <a:p>
                      <a:pPr marR="0" indent="0" algn="l" rtl="0">
                        <a:spcBef>
                          <a:spcPts val="0"/>
                        </a:spcBef>
                        <a:spcAft>
                          <a:spcPts val="0"/>
                        </a:spcAft>
                      </a:pPr>
                      <a:r>
                        <a:rPr lang="en-US" sz="1100" b="1" kern="1400" dirty="0">
                          <a:solidFill>
                            <a:srgbClr val="000000"/>
                          </a:solidFill>
                          <a:latin typeface="Arial" pitchFamily="34" charset="0"/>
                          <a:cs typeface="Arial" pitchFamily="34" charset="0"/>
                        </a:rPr>
                        <a:t>Assessment</a:t>
                      </a:r>
                      <a:endParaRPr lang="en-US" sz="1100" kern="1400" dirty="0">
                        <a:solidFill>
                          <a:srgbClr val="000000"/>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indent="0"/>
                      <a:r>
                        <a:rPr lang="en-CA" sz="1100" u="none" kern="1200" dirty="0" smtClean="0">
                          <a:solidFill>
                            <a:schemeClr val="tx1"/>
                          </a:solidFill>
                          <a:latin typeface="Arial" pitchFamily="34" charset="0"/>
                          <a:ea typeface="+mn-ea"/>
                          <a:cs typeface="Arial" pitchFamily="34" charset="0"/>
                        </a:rPr>
                        <a:t>A Final Grafting assessment must be completed on all patients, even if the patient is still receiving grafts or expected to receive additional grafts at the time of the assessment.</a:t>
                      </a:r>
                    </a:p>
                    <a:p>
                      <a:pPr marL="85725" indent="0"/>
                      <a:r>
                        <a:rPr lang="en-US" sz="1000" b="1" i="1" u="none" kern="1200" dirty="0" smtClean="0">
                          <a:solidFill>
                            <a:schemeClr val="tx1"/>
                          </a:solidFill>
                          <a:latin typeface="Arial" pitchFamily="34" charset="0"/>
                          <a:ea typeface="+mn-ea"/>
                          <a:cs typeface="Arial" pitchFamily="34" charset="0"/>
                        </a:rPr>
                        <a:t>Exception: </a:t>
                      </a:r>
                      <a:r>
                        <a:rPr lang="en-US" sz="1000" b="0" i="1" u="none" kern="1200" dirty="0" smtClean="0">
                          <a:solidFill>
                            <a:schemeClr val="tx1"/>
                          </a:solidFill>
                          <a:latin typeface="Arial" pitchFamily="34" charset="0"/>
                          <a:ea typeface="+mn-ea"/>
                          <a:cs typeface="Arial" pitchFamily="34" charset="0"/>
                        </a:rPr>
                        <a:t>Do not record final assessment if  ‘Death’ or ‘Withdrew Consent’ selected above.</a:t>
                      </a:r>
                      <a:endParaRPr lang="en-CA" sz="1000" b="0" i="1" u="none" kern="1200" dirty="0" smtClean="0">
                        <a:solidFill>
                          <a:schemeClr val="tx1"/>
                        </a:solidFill>
                        <a:latin typeface="Arial" pitchFamily="34" charset="0"/>
                        <a:ea typeface="+mn-ea"/>
                        <a:cs typeface="Arial" pitchFamily="34" charset="0"/>
                      </a:endParaRPr>
                    </a:p>
                    <a:p>
                      <a:pPr marL="85725" indent="0"/>
                      <a:endParaRPr lang="en-US" sz="800" u="none" kern="1200" dirty="0" smtClean="0">
                        <a:solidFill>
                          <a:schemeClr val="tx1"/>
                        </a:solidFill>
                        <a:latin typeface="Arial" pitchFamily="34" charset="0"/>
                        <a:ea typeface="+mn-ea"/>
                        <a:cs typeface="Arial" pitchFamily="34" charset="0"/>
                      </a:endParaRPr>
                    </a:p>
                    <a:p>
                      <a:pPr marL="85725" indent="0"/>
                      <a:r>
                        <a:rPr lang="en-US" sz="1100" u="sng" kern="1200" dirty="0" smtClean="0">
                          <a:solidFill>
                            <a:schemeClr val="tx1"/>
                          </a:solidFill>
                          <a:latin typeface="Arial" pitchFamily="34" charset="0"/>
                          <a:ea typeface="+mn-ea"/>
                          <a:cs typeface="Arial" pitchFamily="34" charset="0"/>
                        </a:rPr>
                        <a:t>Area that required grafting</a:t>
                      </a:r>
                      <a:endParaRPr lang="en-US" sz="1100" kern="1200" dirty="0" smtClean="0">
                        <a:solidFill>
                          <a:schemeClr val="tx1"/>
                        </a:solidFill>
                        <a:latin typeface="Arial" pitchFamily="34" charset="0"/>
                        <a:ea typeface="+mn-ea"/>
                        <a:cs typeface="Arial" pitchFamily="34" charset="0"/>
                      </a:endParaRPr>
                    </a:p>
                    <a:p>
                      <a:pPr marL="85725" indent="0"/>
                      <a:r>
                        <a:rPr lang="en-US" sz="1100" kern="1200" dirty="0" smtClean="0">
                          <a:solidFill>
                            <a:schemeClr val="tx1"/>
                          </a:solidFill>
                          <a:latin typeface="Arial" pitchFamily="34" charset="0"/>
                          <a:ea typeface="+mn-ea"/>
                          <a:cs typeface="Arial" pitchFamily="34" charset="0"/>
                        </a:rPr>
                        <a:t>At the end of the study period, using the Lund and Browder chart, the surgeon/physician must assess the %TBSA that required grafting during</a:t>
                      </a:r>
                      <a:r>
                        <a:rPr lang="en-US" sz="1100" kern="1200" baseline="0" dirty="0" smtClean="0">
                          <a:solidFill>
                            <a:schemeClr val="tx1"/>
                          </a:solidFill>
                          <a:latin typeface="Arial" pitchFamily="34" charset="0"/>
                          <a:ea typeface="+mn-ea"/>
                          <a:cs typeface="Arial" pitchFamily="34" charset="0"/>
                        </a:rPr>
                        <a:t> the study period</a:t>
                      </a:r>
                      <a:r>
                        <a:rPr lang="en-US" sz="1100" kern="1200" dirty="0" smtClean="0">
                          <a:solidFill>
                            <a:schemeClr val="tx1"/>
                          </a:solidFill>
                          <a:latin typeface="Arial" pitchFamily="34" charset="0"/>
                          <a:ea typeface="+mn-ea"/>
                          <a:cs typeface="Arial" pitchFamily="34" charset="0"/>
                        </a:rPr>
                        <a:t>. </a:t>
                      </a:r>
                      <a:r>
                        <a:rPr lang="en-CA" sz="1100" kern="1200" dirty="0" smtClean="0">
                          <a:solidFill>
                            <a:schemeClr val="tx1"/>
                          </a:solidFill>
                          <a:latin typeface="Arial" pitchFamily="34" charset="0"/>
                          <a:ea typeface="+mn-ea"/>
                          <a:cs typeface="Arial" pitchFamily="34" charset="0"/>
                        </a:rPr>
                        <a:t>This assessment must be confirmed by the SI or sub-I. </a:t>
                      </a:r>
                    </a:p>
                    <a:p>
                      <a:pPr marL="85725" indent="0"/>
                      <a:r>
                        <a:rPr lang="en-CA" sz="1100" kern="1200" dirty="0" smtClean="0">
                          <a:solidFill>
                            <a:schemeClr val="tx1"/>
                          </a:solidFill>
                          <a:latin typeface="Arial" pitchFamily="34" charset="0"/>
                          <a:ea typeface="+mn-ea"/>
                          <a:cs typeface="Arial" pitchFamily="34" charset="0"/>
                        </a:rPr>
                        <a:t>If the patient is still receiving grafts at the time of the assessment, indicate the %TBSA that has required grafting to date.</a:t>
                      </a:r>
                    </a:p>
                    <a:p>
                      <a:pPr marL="85725" indent="0"/>
                      <a:endParaRPr lang="en-US" sz="800" kern="1200" dirty="0" smtClean="0">
                        <a:solidFill>
                          <a:schemeClr val="tx1"/>
                        </a:solidFill>
                        <a:latin typeface="Arial" pitchFamily="34" charset="0"/>
                        <a:ea typeface="+mn-ea"/>
                        <a:cs typeface="Arial" pitchFamily="34" charset="0"/>
                      </a:endParaRPr>
                    </a:p>
                    <a:p>
                      <a:pPr marL="85725" indent="0" algn="ctr"/>
                      <a:r>
                        <a:rPr lang="en-US" sz="1100" kern="1200" dirty="0" smtClean="0">
                          <a:solidFill>
                            <a:schemeClr val="tx1"/>
                          </a:solidFill>
                          <a:latin typeface="Arial" pitchFamily="34" charset="0"/>
                          <a:ea typeface="+mn-ea"/>
                          <a:cs typeface="Arial" pitchFamily="34" charset="0"/>
                        </a:rPr>
                        <a:t>Note: Be</a:t>
                      </a:r>
                      <a:r>
                        <a:rPr lang="en-US" sz="1100" kern="1200" baseline="0" dirty="0" smtClean="0">
                          <a:solidFill>
                            <a:schemeClr val="tx1"/>
                          </a:solidFill>
                          <a:latin typeface="Arial" pitchFamily="34" charset="0"/>
                          <a:ea typeface="+mn-ea"/>
                          <a:cs typeface="Arial" pitchFamily="34" charset="0"/>
                        </a:rPr>
                        <a:t> sure to record the final assessment in percentage of total body surface area. This should not be 100% unless the patient’s entire body received grafting.</a:t>
                      </a:r>
                      <a:endParaRPr kumimoji="0" lang="en-CA" sz="800" b="0" i="0" u="none" strike="noStrike" cap="none" normalizeH="0" baseline="0" dirty="0" smtClean="0">
                        <a:ln>
                          <a:noFill/>
                        </a:ln>
                        <a:solidFill>
                          <a:schemeClr val="tx1"/>
                        </a:solidFill>
                        <a:effectLst/>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26645" name="Text Box 21"/>
          <p:cNvSpPr txBox="1">
            <a:spLocks noChangeArrowheads="1"/>
          </p:cNvSpPr>
          <p:nvPr/>
        </p:nvSpPr>
        <p:spPr bwMode="auto">
          <a:xfrm>
            <a:off x="285728" y="529133"/>
            <a:ext cx="6324581" cy="29845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Burn Grafting</a:t>
            </a:r>
            <a:r>
              <a:rPr kumimoji="0" lang="en-US" sz="1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Assessment Instructions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4"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5" name="Straight Connector 14"/>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Slide Number Placeholder 18"/>
          <p:cNvSpPr>
            <a:spLocks noGrp="1"/>
          </p:cNvSpPr>
          <p:nvPr>
            <p:ph type="sldNum" sz="quarter" idx="12"/>
          </p:nvPr>
        </p:nvSpPr>
        <p:spPr/>
        <p:txBody>
          <a:bodyPr/>
          <a:lstStyle/>
          <a:p>
            <a:fld id="{FDE86200-F1F7-4FF7-847E-D71C11135875}" type="slidenum">
              <a:rPr lang="en-CA" smtClean="0"/>
              <a:pPr/>
              <a:t>19</a:t>
            </a:fld>
            <a:endParaRPr lang="en-CA" dirty="0"/>
          </a:p>
        </p:txBody>
      </p:sp>
      <p:pic>
        <p:nvPicPr>
          <p:cNvPr id="18434" name="Picture 2" descr="Y:\06-ACTIVE STUDIES\RE-ENERGIZE Definitive\STUDY PROCEDURES\Logos\RE_Logo small.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4863" y="47420"/>
            <a:ext cx="1237913" cy="53833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1025914034"/>
              </p:ext>
            </p:extLst>
          </p:nvPr>
        </p:nvGraphicFramePr>
        <p:xfrm>
          <a:off x="214290" y="880716"/>
          <a:ext cx="6357982" cy="7867748"/>
        </p:xfrm>
        <a:graphic>
          <a:graphicData uri="http://schemas.openxmlformats.org/drawingml/2006/table">
            <a:tbl>
              <a:tblPr/>
              <a:tblGrid>
                <a:gridCol w="4857784"/>
                <a:gridCol w="1500198"/>
              </a:tblGrid>
              <a:tr h="271216">
                <a:tc>
                  <a:txBody>
                    <a:bodyPr/>
                    <a:lstStyle/>
                    <a:p>
                      <a:pPr lvl="0"/>
                      <a:r>
                        <a:rPr lang="en-US" sz="1200" kern="1400" dirty="0" smtClean="0">
                          <a:solidFill>
                            <a:schemeClr val="tx1"/>
                          </a:solidFill>
                          <a:latin typeface="Arial" pitchFamily="34" charset="0"/>
                          <a:ea typeface="Times New Roman"/>
                          <a:cs typeface="Arial" pitchFamily="34" charset="0"/>
                        </a:rPr>
                        <a:t>  General Instructions</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3</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pPr lvl="0"/>
                      <a:r>
                        <a:rPr lang="en-US" sz="1200" dirty="0" smtClean="0">
                          <a:solidFill>
                            <a:schemeClr val="tx1"/>
                          </a:solidFill>
                          <a:latin typeface="Arial" pitchFamily="34" charset="0"/>
                          <a:cs typeface="Arial" pitchFamily="34" charset="0"/>
                        </a:rPr>
                        <a:t>  Central Randomization System</a:t>
                      </a:r>
                      <a:r>
                        <a:rPr lang="en-US" sz="1200" baseline="0" dirty="0" smtClean="0">
                          <a:solidFill>
                            <a:schemeClr val="tx1"/>
                          </a:solidFill>
                          <a:latin typeface="Arial" pitchFamily="34" charset="0"/>
                          <a:cs typeface="Arial" pitchFamily="34" charset="0"/>
                        </a:rPr>
                        <a:t> (CRS) web address</a:t>
                      </a:r>
                      <a:r>
                        <a:rPr lang="en-US" sz="1200" dirty="0" smtClean="0">
                          <a:solidFill>
                            <a:schemeClr val="tx1"/>
                          </a:solidFill>
                          <a:latin typeface="Arial" pitchFamily="34" charset="0"/>
                          <a:cs typeface="Arial" pitchFamily="34" charset="0"/>
                        </a:rPr>
                        <a:t> </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4</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pPr lvl="0"/>
                      <a:r>
                        <a:rPr lang="en-US" sz="1200" kern="1400" dirty="0" smtClean="0">
                          <a:solidFill>
                            <a:schemeClr val="tx1"/>
                          </a:solidFill>
                          <a:latin typeface="Arial" pitchFamily="34" charset="0"/>
                          <a:ea typeface="Times New Roman"/>
                          <a:cs typeface="Arial" pitchFamily="34" charset="0"/>
                        </a:rPr>
                        <a:t>  Screening </a:t>
                      </a:r>
                      <a:r>
                        <a:rPr lang="en-US" sz="1200" kern="1400" dirty="0">
                          <a:solidFill>
                            <a:schemeClr val="tx1"/>
                          </a:solidFill>
                          <a:latin typeface="Arial" pitchFamily="34" charset="0"/>
                          <a:ea typeface="Times New Roman"/>
                          <a:cs typeface="Arial" pitchFamily="34" charset="0"/>
                        </a:rPr>
                        <a:t>Inclusion</a:t>
                      </a:r>
                      <a:r>
                        <a:rPr lang="en-CA" sz="1200" kern="1400" dirty="0">
                          <a:solidFill>
                            <a:schemeClr val="tx1"/>
                          </a:solidFill>
                          <a:latin typeface="Arial" pitchFamily="34" charset="0"/>
                          <a:ea typeface="Times New Roman"/>
                          <a:cs typeface="Arial" pitchFamily="34" charset="0"/>
                        </a:rPr>
                        <a:t> </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5</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pPr lvl="0"/>
                      <a:r>
                        <a:rPr lang="en-US" sz="1200" kern="1400" dirty="0" smtClean="0">
                          <a:solidFill>
                            <a:schemeClr val="tx1"/>
                          </a:solidFill>
                          <a:latin typeface="Arial" pitchFamily="34" charset="0"/>
                          <a:ea typeface="Times New Roman"/>
                          <a:cs typeface="Arial" pitchFamily="34" charset="0"/>
                        </a:rPr>
                        <a:t>  Screening Exclusion</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7</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pPr lvl="0"/>
                      <a:r>
                        <a:rPr lang="en-US" sz="1200" kern="1400" dirty="0" smtClean="0">
                          <a:solidFill>
                            <a:schemeClr val="tx1"/>
                          </a:solidFill>
                          <a:latin typeface="Arial" pitchFamily="34" charset="0"/>
                          <a:ea typeface="Times New Roman"/>
                          <a:cs typeface="Arial" pitchFamily="34" charset="0"/>
                        </a:rPr>
                        <a:t>  Pre-randomization / Randomization</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9</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pPr lvl="0"/>
                      <a:r>
                        <a:rPr lang="en-US" sz="1200" dirty="0" smtClean="0">
                          <a:solidFill>
                            <a:schemeClr val="tx1"/>
                          </a:solidFill>
                          <a:latin typeface="Arial" pitchFamily="34" charset="0"/>
                          <a:cs typeface="Arial" pitchFamily="34" charset="0"/>
                        </a:rPr>
                        <a:t>  </a:t>
                      </a:r>
                      <a:r>
                        <a:rPr lang="en-US" sz="1200" dirty="0" err="1" smtClean="0">
                          <a:solidFill>
                            <a:schemeClr val="tx1"/>
                          </a:solidFill>
                          <a:latin typeface="Arial" pitchFamily="34" charset="0"/>
                          <a:cs typeface="Arial" pitchFamily="34" charset="0"/>
                        </a:rPr>
                        <a:t>REDCap</a:t>
                      </a:r>
                      <a:r>
                        <a:rPr lang="en-US" sz="1200" dirty="0" smtClean="0">
                          <a:solidFill>
                            <a:schemeClr val="tx1"/>
                          </a:solidFill>
                          <a:latin typeface="Arial" panose="020B0604020202020204" pitchFamily="34" charset="0"/>
                          <a:ea typeface="DFKai-SB"/>
                          <a:cs typeface="Arial" panose="020B0604020202020204" pitchFamily="34" charset="0"/>
                        </a:rPr>
                        <a:t>™ (Electronic Data Capture System) web</a:t>
                      </a:r>
                      <a:r>
                        <a:rPr lang="en-US" sz="1200" baseline="0" dirty="0" smtClean="0">
                          <a:solidFill>
                            <a:schemeClr val="tx1"/>
                          </a:solidFill>
                          <a:latin typeface="Arial" panose="020B0604020202020204" pitchFamily="34" charset="0"/>
                          <a:ea typeface="DFKai-SB"/>
                          <a:cs typeface="Arial" panose="020B0604020202020204" pitchFamily="34" charset="0"/>
                        </a:rPr>
                        <a:t> address</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11</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pPr lvl="0"/>
                      <a:r>
                        <a:rPr lang="en-US" sz="1200" kern="1400" dirty="0" smtClean="0">
                          <a:solidFill>
                            <a:schemeClr val="tx1"/>
                          </a:solidFill>
                          <a:latin typeface="Arial" pitchFamily="34" charset="0"/>
                          <a:ea typeface="Times New Roman"/>
                          <a:cs typeface="Arial" pitchFamily="34" charset="0"/>
                        </a:rPr>
                        <a:t>  Baseline</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12</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pPr lvl="0"/>
                      <a:r>
                        <a:rPr lang="en-US" sz="1200" kern="1400" dirty="0" smtClean="0">
                          <a:solidFill>
                            <a:schemeClr val="tx1"/>
                          </a:solidFill>
                          <a:latin typeface="Arial" pitchFamily="34" charset="0"/>
                          <a:ea typeface="Times New Roman"/>
                          <a:cs typeface="Arial" pitchFamily="34" charset="0"/>
                        </a:rPr>
                        <a:t>  Organ Dysfunction</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15</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164">
                <a:tc>
                  <a:txBody>
                    <a:bodyPr/>
                    <a:lstStyle/>
                    <a:p>
                      <a:pPr marL="88900" lvl="0" indent="-88900"/>
                      <a:r>
                        <a:rPr lang="en-US" sz="1200" kern="1400" dirty="0" smtClean="0">
                          <a:solidFill>
                            <a:schemeClr val="tx1"/>
                          </a:solidFill>
                          <a:latin typeface="Arial" pitchFamily="34" charset="0"/>
                          <a:ea typeface="Times New Roman"/>
                          <a:cs typeface="Arial" pitchFamily="34" charset="0"/>
                        </a:rPr>
                        <a:t>  Invasive Mechanical Ventilation/</a:t>
                      </a:r>
                      <a:r>
                        <a:rPr lang="en-CA" sz="1200" kern="1400" dirty="0" smtClean="0">
                          <a:solidFill>
                            <a:schemeClr val="tx1"/>
                          </a:solidFill>
                          <a:latin typeface="Arial" pitchFamily="34" charset="0"/>
                          <a:ea typeface="Times New Roman"/>
                          <a:cs typeface="Arial" pitchFamily="34" charset="0"/>
                        </a:rPr>
                        <a:t> Renal Replacement Therapy</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17</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5752">
                <a:tc>
                  <a:txBody>
                    <a:bodyPr/>
                    <a:lstStyle/>
                    <a:p>
                      <a:pPr marL="88900" lvl="0" indent="-88900"/>
                      <a:r>
                        <a:rPr lang="en-US" sz="1200" kern="1400" dirty="0" smtClean="0">
                          <a:solidFill>
                            <a:schemeClr val="tx1"/>
                          </a:solidFill>
                          <a:latin typeface="Arial" pitchFamily="34" charset="0"/>
                          <a:ea typeface="Times New Roman"/>
                          <a:cs typeface="Arial" pitchFamily="34" charset="0"/>
                        </a:rPr>
                        <a:t>  Burn Grafting Assessment</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19</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400" baseline="0" dirty="0" smtClean="0">
                          <a:solidFill>
                            <a:schemeClr val="tx1"/>
                          </a:solidFill>
                          <a:latin typeface="Arial" pitchFamily="34" charset="0"/>
                          <a:ea typeface="Times New Roman"/>
                          <a:cs typeface="Arial" pitchFamily="34" charset="0"/>
                        </a:rPr>
                        <a:t>  </a:t>
                      </a:r>
                      <a:r>
                        <a:rPr lang="en-US" sz="1200" kern="1400" dirty="0" smtClean="0">
                          <a:solidFill>
                            <a:schemeClr val="tx1"/>
                          </a:solidFill>
                          <a:latin typeface="Arial" pitchFamily="34" charset="0"/>
                          <a:ea typeface="Times New Roman"/>
                          <a:cs typeface="Arial" pitchFamily="34" charset="0"/>
                        </a:rPr>
                        <a:t>Study Intervention</a:t>
                      </a:r>
                      <a:endParaRPr lang="en-CA" sz="1200" dirty="0" smtClean="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21</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pPr lvl="0"/>
                      <a:r>
                        <a:rPr lang="en-US" sz="1200" kern="1400" dirty="0" smtClean="0">
                          <a:solidFill>
                            <a:schemeClr val="tx1"/>
                          </a:solidFill>
                          <a:latin typeface="Arial" pitchFamily="34" charset="0"/>
                          <a:ea typeface="Times New Roman"/>
                          <a:cs typeface="Arial" pitchFamily="34" charset="0"/>
                        </a:rPr>
                        <a:t>  Daily Monitoring</a:t>
                      </a:r>
                      <a:r>
                        <a:rPr lang="en-CA" sz="1200" kern="1400" dirty="0" smtClean="0">
                          <a:solidFill>
                            <a:schemeClr val="tx1"/>
                          </a:solidFill>
                          <a:latin typeface="Arial" pitchFamily="34" charset="0"/>
                          <a:ea typeface="Times New Roman"/>
                          <a:cs typeface="Arial" pitchFamily="34" charset="0"/>
                        </a:rPr>
                        <a:t> </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23</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400" dirty="0" smtClean="0">
                          <a:solidFill>
                            <a:schemeClr val="tx1"/>
                          </a:solidFill>
                          <a:latin typeface="Arial" pitchFamily="34" charset="0"/>
                          <a:ea typeface="Times New Roman"/>
                          <a:cs typeface="Arial" pitchFamily="34" charset="0"/>
                        </a:rPr>
                        <a:t>  Laboratory </a:t>
                      </a:r>
                      <a:endParaRPr lang="en-CA" sz="1200" dirty="0" smtClean="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25</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400" dirty="0" smtClean="0">
                          <a:solidFill>
                            <a:schemeClr val="tx1"/>
                          </a:solidFill>
                          <a:latin typeface="Arial" pitchFamily="34" charset="0"/>
                          <a:ea typeface="Times New Roman"/>
                          <a:cs typeface="Arial" pitchFamily="34" charset="0"/>
                        </a:rPr>
                        <a:t>  Nutrition Assessment/Timing</a:t>
                      </a:r>
                      <a:endParaRPr lang="en-CA" sz="1200" dirty="0" smtClean="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27</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pPr lvl="0"/>
                      <a:r>
                        <a:rPr lang="en-US" sz="1200" kern="1400" dirty="0" smtClean="0">
                          <a:solidFill>
                            <a:schemeClr val="tx1"/>
                          </a:solidFill>
                          <a:latin typeface="Arial" pitchFamily="34" charset="0"/>
                          <a:ea typeface="Times New Roman"/>
                          <a:cs typeface="Arial" pitchFamily="34" charset="0"/>
                        </a:rPr>
                        <a:t>  Daily Nutrition</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29</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pPr lvl="0"/>
                      <a:r>
                        <a:rPr lang="en-US" sz="1200" kern="1400" dirty="0" smtClean="0">
                          <a:solidFill>
                            <a:schemeClr val="tx1"/>
                          </a:solidFill>
                          <a:latin typeface="Arial" pitchFamily="34" charset="0"/>
                          <a:ea typeface="Times New Roman"/>
                          <a:cs typeface="Arial" pitchFamily="34" charset="0"/>
                        </a:rPr>
                        <a:t>  Burn </a:t>
                      </a:r>
                      <a:r>
                        <a:rPr lang="en-US" sz="1200" kern="1400" dirty="0">
                          <a:solidFill>
                            <a:schemeClr val="tx1"/>
                          </a:solidFill>
                          <a:latin typeface="Arial" pitchFamily="34" charset="0"/>
                          <a:ea typeface="Times New Roman"/>
                          <a:cs typeface="Arial" pitchFamily="34" charset="0"/>
                        </a:rPr>
                        <a:t>Related Operative </a:t>
                      </a:r>
                      <a:r>
                        <a:rPr lang="en-US" sz="1200" kern="1400" dirty="0" smtClean="0">
                          <a:solidFill>
                            <a:schemeClr val="tx1"/>
                          </a:solidFill>
                          <a:latin typeface="Arial" pitchFamily="34" charset="0"/>
                          <a:ea typeface="Times New Roman"/>
                          <a:cs typeface="Arial" pitchFamily="34" charset="0"/>
                        </a:rPr>
                        <a:t>Procedures</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33</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pPr lvl="0"/>
                      <a:r>
                        <a:rPr lang="en-US" sz="1200" kern="1400" dirty="0" smtClean="0">
                          <a:solidFill>
                            <a:schemeClr val="tx1"/>
                          </a:solidFill>
                          <a:latin typeface="Arial" pitchFamily="34" charset="0"/>
                          <a:ea typeface="Times New Roman"/>
                          <a:cs typeface="Arial" pitchFamily="34" charset="0"/>
                        </a:rPr>
                        <a:t>  Concomitant Medications</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35</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pPr lvl="0"/>
                      <a:r>
                        <a:rPr lang="en-US" sz="1200" kern="1400" dirty="0" smtClean="0">
                          <a:solidFill>
                            <a:schemeClr val="tx1"/>
                          </a:solidFill>
                          <a:latin typeface="Arial" pitchFamily="34" charset="0"/>
                          <a:ea typeface="Times New Roman"/>
                          <a:cs typeface="Arial" pitchFamily="34" charset="0"/>
                        </a:rPr>
                        <a:t>  Microbiology</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37</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r>
                        <a:rPr lang="en-US" sz="1200" dirty="0" smtClean="0">
                          <a:solidFill>
                            <a:schemeClr val="tx1"/>
                          </a:solidFill>
                          <a:latin typeface="Arial" panose="020B0604020202020204" pitchFamily="34" charset="0"/>
                          <a:cs typeface="Arial" panose="020B0604020202020204" pitchFamily="34" charset="0"/>
                        </a:rPr>
                        <a:t>  Protocol Violation</a:t>
                      </a:r>
                      <a:endParaRPr lang="en-CA" sz="1200" dirty="0">
                        <a:solidFill>
                          <a:schemeClr val="tx1"/>
                        </a:solidFill>
                        <a:latin typeface="Arial" panose="020B0604020202020204" pitchFamily="34" charset="0"/>
                        <a:cs typeface="Arial" panose="020B0604020202020204"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39</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pPr lvl="0"/>
                      <a:r>
                        <a:rPr lang="en-US" sz="1200" kern="1400" dirty="0" smtClean="0">
                          <a:solidFill>
                            <a:schemeClr val="tx1"/>
                          </a:solidFill>
                          <a:latin typeface="Arial" pitchFamily="34" charset="0"/>
                          <a:ea typeface="Times New Roman"/>
                          <a:cs typeface="Arial" pitchFamily="34" charset="0"/>
                        </a:rPr>
                        <a:t>  Hospitalization Overview</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41</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r>
                        <a:rPr lang="en-US" sz="1200" dirty="0" smtClean="0">
                          <a:solidFill>
                            <a:schemeClr val="tx1"/>
                          </a:solidFill>
                          <a:latin typeface="Arial" pitchFamily="34" charset="0"/>
                          <a:cs typeface="Arial" pitchFamily="34" charset="0"/>
                        </a:rPr>
                        <a:t>  Month 6 Survival Assessment</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43</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latin typeface="Arial" pitchFamily="34" charset="0"/>
                          <a:cs typeface="Arial" pitchFamily="34" charset="0"/>
                        </a:rPr>
                        <a:t>  Month 6 Follow-up Assessments: Contact Log</a:t>
                      </a:r>
                      <a:endParaRPr lang="en-CA" sz="1200" dirty="0" smtClean="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45</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pPr lvl="0"/>
                      <a:r>
                        <a:rPr lang="en-US" sz="1200" dirty="0" smtClean="0">
                          <a:solidFill>
                            <a:schemeClr val="tx1"/>
                          </a:solidFill>
                          <a:latin typeface="Arial" pitchFamily="34" charset="0"/>
                          <a:cs typeface="Arial" pitchFamily="34" charset="0"/>
                        </a:rPr>
                        <a:t>  Month 6 Follow-up Questionnaires</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47</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pPr lvl="0"/>
                      <a:r>
                        <a:rPr lang="en-US" sz="1200" kern="1400" dirty="0" smtClean="0">
                          <a:solidFill>
                            <a:schemeClr val="tx1"/>
                          </a:solidFill>
                          <a:latin typeface="Arial" pitchFamily="34" charset="0"/>
                          <a:ea typeface="Times New Roman"/>
                          <a:cs typeface="Arial" pitchFamily="34" charset="0"/>
                        </a:rPr>
                        <a:t>  SF-36 </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48-52</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pPr lvl="0"/>
                      <a:r>
                        <a:rPr lang="en-US" sz="1200" kern="1400" dirty="0" smtClean="0">
                          <a:solidFill>
                            <a:schemeClr val="tx1"/>
                          </a:solidFill>
                          <a:latin typeface="Arial" pitchFamily="34" charset="0"/>
                          <a:ea typeface="Times New Roman"/>
                          <a:cs typeface="Arial" pitchFamily="34" charset="0"/>
                        </a:rPr>
                        <a:t>  Katz</a:t>
                      </a:r>
                      <a:r>
                        <a:rPr lang="en-US" sz="1200" kern="1400" baseline="0" dirty="0" smtClean="0">
                          <a:solidFill>
                            <a:schemeClr val="tx1"/>
                          </a:solidFill>
                          <a:latin typeface="Arial" pitchFamily="34" charset="0"/>
                          <a:ea typeface="Times New Roman"/>
                          <a:cs typeface="Arial" pitchFamily="34" charset="0"/>
                        </a:rPr>
                        <a:t> Index of Independence in Activities in Daily Living (</a:t>
                      </a:r>
                      <a:r>
                        <a:rPr lang="en-US" sz="1200" kern="1400" dirty="0" smtClean="0">
                          <a:solidFill>
                            <a:schemeClr val="tx1"/>
                          </a:solidFill>
                          <a:latin typeface="Arial" pitchFamily="34" charset="0"/>
                          <a:ea typeface="Times New Roman"/>
                          <a:cs typeface="Arial" pitchFamily="34" charset="0"/>
                        </a:rPr>
                        <a:t>ADL)</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53</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pPr lvl="0"/>
                      <a:r>
                        <a:rPr lang="en-US" sz="1200" kern="1400" dirty="0" smtClean="0">
                          <a:solidFill>
                            <a:schemeClr val="tx1"/>
                          </a:solidFill>
                          <a:latin typeface="Arial" pitchFamily="34" charset="0"/>
                          <a:ea typeface="Times New Roman"/>
                          <a:cs typeface="Arial" pitchFamily="34" charset="0"/>
                        </a:rPr>
                        <a:t>  Lawton Instrumental</a:t>
                      </a:r>
                      <a:r>
                        <a:rPr lang="en-US" sz="1200" kern="1400" baseline="0" dirty="0" smtClean="0">
                          <a:solidFill>
                            <a:schemeClr val="tx1"/>
                          </a:solidFill>
                          <a:latin typeface="Arial" pitchFamily="34" charset="0"/>
                          <a:ea typeface="Times New Roman"/>
                          <a:cs typeface="Arial" pitchFamily="34" charset="0"/>
                        </a:rPr>
                        <a:t> Activities of Daily Living (</a:t>
                      </a:r>
                      <a:r>
                        <a:rPr lang="en-US" sz="1200" kern="1400" dirty="0" smtClean="0">
                          <a:solidFill>
                            <a:schemeClr val="tx1"/>
                          </a:solidFill>
                          <a:latin typeface="Arial" pitchFamily="34" charset="0"/>
                          <a:ea typeface="Times New Roman"/>
                          <a:cs typeface="Arial" pitchFamily="34" charset="0"/>
                        </a:rPr>
                        <a:t>IADL)</a:t>
                      </a: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54</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r>
                        <a:rPr lang="en-US" sz="1200" dirty="0" smtClean="0">
                          <a:solidFill>
                            <a:schemeClr val="tx1"/>
                          </a:solidFill>
                          <a:latin typeface="Arial" pitchFamily="34" charset="0"/>
                          <a:cs typeface="Arial" pitchFamily="34" charset="0"/>
                        </a:rPr>
                        <a:t>  Employment</a:t>
                      </a:r>
                      <a:r>
                        <a:rPr lang="en-US" sz="1200" baseline="0" dirty="0" smtClean="0">
                          <a:solidFill>
                            <a:schemeClr val="tx1"/>
                          </a:solidFill>
                          <a:latin typeface="Arial" pitchFamily="34" charset="0"/>
                          <a:cs typeface="Arial" pitchFamily="34" charset="0"/>
                        </a:rPr>
                        <a:t> Status Questionnaire</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55-57</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pPr lvl="0"/>
                      <a:r>
                        <a:rPr lang="en-US" sz="1200" kern="1400" dirty="0" smtClean="0">
                          <a:solidFill>
                            <a:schemeClr val="tx1"/>
                          </a:solidFill>
                          <a:latin typeface="Arial" pitchFamily="34" charset="0"/>
                          <a:ea typeface="Times New Roman"/>
                          <a:cs typeface="Arial" pitchFamily="34" charset="0"/>
                        </a:rPr>
                        <a:t>  Investigator Confirmation</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60</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400" dirty="0" smtClean="0">
                          <a:solidFill>
                            <a:schemeClr val="tx1"/>
                          </a:solidFill>
                          <a:latin typeface="Arial" pitchFamily="34" charset="0"/>
                          <a:ea typeface="Times New Roman"/>
                          <a:cs typeface="Arial" pitchFamily="34" charset="0"/>
                        </a:rPr>
                        <a:t>  Appendix</a:t>
                      </a:r>
                      <a:r>
                        <a:rPr lang="en-US" sz="1200" kern="1400" baseline="0" dirty="0" smtClean="0">
                          <a:solidFill>
                            <a:schemeClr val="tx1"/>
                          </a:solidFill>
                          <a:latin typeface="Arial" pitchFamily="34" charset="0"/>
                          <a:ea typeface="Times New Roman"/>
                          <a:cs typeface="Arial" pitchFamily="34" charset="0"/>
                        </a:rPr>
                        <a:t> 1</a:t>
                      </a:r>
                      <a:r>
                        <a:rPr lang="en-US" sz="1200" b="0" kern="1400" baseline="0" dirty="0" smtClean="0">
                          <a:solidFill>
                            <a:schemeClr val="tx1"/>
                          </a:solidFill>
                          <a:latin typeface="Arial" pitchFamily="34" charset="0"/>
                          <a:ea typeface="Times New Roman"/>
                          <a:cs typeface="Arial" pitchFamily="34" charset="0"/>
                        </a:rPr>
                        <a:t>: </a:t>
                      </a: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Lund-Browder Diagram</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lvl="0" algn="ctr"/>
                      <a:r>
                        <a:rPr lang="en-US" sz="1200" dirty="0" smtClean="0">
                          <a:solidFill>
                            <a:schemeClr val="tx1"/>
                          </a:solidFill>
                          <a:latin typeface="Arial" pitchFamily="34" charset="0"/>
                          <a:cs typeface="Arial" pitchFamily="34" charset="0"/>
                        </a:rPr>
                        <a:t>61</a:t>
                      </a:r>
                      <a:endParaRPr lang="en-CA" sz="1200" dirty="0">
                        <a:solidFill>
                          <a:schemeClr val="tx1"/>
                        </a:solidFill>
                        <a:latin typeface="Arial" pitchFamily="34" charset="0"/>
                        <a:cs typeface="Arial" pitchFamily="34" charset="0"/>
                      </a:endParaRPr>
                    </a:p>
                  </a:txBody>
                  <a:tcPr marL="14065" marR="14065" marT="14065" marB="1406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 name="Text Box 3"/>
          <p:cNvSpPr txBox="1">
            <a:spLocks noChangeArrowheads="1"/>
          </p:cNvSpPr>
          <p:nvPr/>
        </p:nvSpPr>
        <p:spPr bwMode="auto">
          <a:xfrm>
            <a:off x="1340768" y="541833"/>
            <a:ext cx="3096345" cy="28575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Black" pitchFamily="34" charset="0"/>
                <a:ea typeface="Times New Roman" pitchFamily="18" charset="0"/>
                <a:cs typeface="Arial" pitchFamily="34" charset="0"/>
              </a:rPr>
              <a:t>Table of Contents</a:t>
            </a:r>
            <a:endParaRPr kumimoji="0" lang="en-US" sz="1800" b="0" i="0" u="none" strike="noStrike" cap="none" normalizeH="0" baseline="0" dirty="0" smtClean="0">
              <a:ln>
                <a:noFill/>
              </a:ln>
              <a:solidFill>
                <a:srgbClr val="000000"/>
              </a:solidFill>
              <a:effectLst/>
              <a:latin typeface="Arial" pitchFamily="34" charset="0"/>
              <a:cs typeface="Arial" pitchFamily="34" charset="0"/>
            </a:endParaRPr>
          </a:p>
        </p:txBody>
      </p:sp>
      <p:sp>
        <p:nvSpPr>
          <p:cNvPr id="11" name="Rectangle 2"/>
          <p:cNvSpPr>
            <a:spLocks noChangeArrowheads="1"/>
          </p:cNvSpPr>
          <p:nvPr/>
        </p:nvSpPr>
        <p:spPr bwMode="auto">
          <a:xfrm>
            <a:off x="457200" y="1409702"/>
            <a:ext cx="6858000" cy="514352"/>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6" name="Rectangle 95"/>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3"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4" name="Straight Connector 13"/>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Slide Number Placeholder 14"/>
          <p:cNvSpPr>
            <a:spLocks noGrp="1"/>
          </p:cNvSpPr>
          <p:nvPr>
            <p:ph type="sldNum" sz="quarter" idx="12"/>
          </p:nvPr>
        </p:nvSpPr>
        <p:spPr>
          <a:xfrm>
            <a:off x="4914900" y="8585761"/>
            <a:ext cx="1600200" cy="486833"/>
          </a:xfrm>
        </p:spPr>
        <p:txBody>
          <a:bodyPr/>
          <a:lstStyle/>
          <a:p>
            <a:fld id="{FDE86200-F1F7-4FF7-847E-D71C11135875}" type="slidenum">
              <a:rPr lang="en-CA" smtClean="0"/>
              <a:pPr/>
              <a:t>2</a:t>
            </a:fld>
            <a:endParaRPr lang="en-CA" dirty="0"/>
          </a:p>
        </p:txBody>
      </p:sp>
      <p:sp>
        <p:nvSpPr>
          <p:cNvPr id="2" name="TextBox 1"/>
          <p:cNvSpPr txBox="1"/>
          <p:nvPr/>
        </p:nvSpPr>
        <p:spPr>
          <a:xfrm>
            <a:off x="5085184" y="622593"/>
            <a:ext cx="1487088" cy="276999"/>
          </a:xfrm>
          <a:prstGeom prst="rect">
            <a:avLst/>
          </a:prstGeom>
          <a:noFill/>
        </p:spPr>
        <p:txBody>
          <a:bodyPr wrap="square" rtlCol="0">
            <a:spAutoFit/>
          </a:bodyPr>
          <a:lstStyle/>
          <a:p>
            <a:pPr algn="ctr"/>
            <a:r>
              <a:rPr lang="en-US" sz="1200" b="1" dirty="0" smtClean="0">
                <a:latin typeface="Arial" panose="020B0604020202020204" pitchFamily="34" charset="0"/>
                <a:cs typeface="Arial" panose="020B0604020202020204" pitchFamily="34" charset="0"/>
              </a:rPr>
              <a:t>Page #</a:t>
            </a:r>
            <a:endParaRPr lang="en-CA" sz="1200" b="1" dirty="0">
              <a:latin typeface="Arial" panose="020B0604020202020204" pitchFamily="34" charset="0"/>
              <a:cs typeface="Arial" panose="020B0604020202020204" pitchFamily="34" charset="0"/>
            </a:endParaRPr>
          </a:p>
        </p:txBody>
      </p:sp>
      <p:pic>
        <p:nvPicPr>
          <p:cNvPr id="2050"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1963" y="52630"/>
            <a:ext cx="1450853" cy="6309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Text Box 321"/>
          <p:cNvSpPr txBox="1">
            <a:spLocks noChangeArrowheads="1"/>
          </p:cNvSpPr>
          <p:nvPr/>
        </p:nvSpPr>
        <p:spPr bwMode="auto">
          <a:xfrm>
            <a:off x="61937" y="658417"/>
            <a:ext cx="6858000" cy="457199"/>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Black" pitchFamily="34" charset="0"/>
                <a:ea typeface="Times New Roman" pitchFamily="18" charset="0"/>
                <a:cs typeface="Arial" pitchFamily="34" charset="0"/>
              </a:rPr>
              <a:t>Burn Grafting Assessment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310" name="Table 309"/>
          <p:cNvGraphicFramePr>
            <a:graphicFrameLocks noGrp="1"/>
          </p:cNvGraphicFramePr>
          <p:nvPr>
            <p:extLst>
              <p:ext uri="{D42A27DB-BD31-4B8C-83A1-F6EECF244321}">
                <p14:modId xmlns:p14="http://schemas.microsoft.com/office/powerpoint/2010/main" val="4122333980"/>
              </p:ext>
            </p:extLst>
          </p:nvPr>
        </p:nvGraphicFramePr>
        <p:xfrm>
          <a:off x="857232" y="1177090"/>
          <a:ext cx="5214974" cy="1138047"/>
        </p:xfrm>
        <a:graphic>
          <a:graphicData uri="http://schemas.openxmlformats.org/drawingml/2006/table">
            <a:tbl>
              <a:tblPr/>
              <a:tblGrid>
                <a:gridCol w="2994777"/>
                <a:gridCol w="2045214"/>
                <a:gridCol w="174983"/>
              </a:tblGrid>
              <a:tr h="211455">
                <a:tc>
                  <a:txBody>
                    <a:bodyPr/>
                    <a:lstStyle/>
                    <a:p>
                      <a:pPr marL="0" marR="0" lvl="0" indent="8890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INITIAL GRAFTING ASSESSMENT</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lvl="2" indent="0" algn="l" rtl="0">
                        <a:lnSpc>
                          <a:spcPct val="100000"/>
                        </a:lnSpc>
                        <a:spcBef>
                          <a:spcPts val="0"/>
                        </a:spcBef>
                        <a:spcAft>
                          <a:spcPts val="0"/>
                        </a:spcAft>
                      </a:pPr>
                      <a:endParaRPr lang="en-US" sz="1000" kern="1400" dirty="0">
                        <a:solidFill>
                          <a:srgbClr val="000000"/>
                        </a:solidFill>
                        <a:latin typeface="Arial" pitchFamily="34" charset="0"/>
                        <a:cs typeface="Arial" pitchFamily="34" charset="0"/>
                      </a:endParaRPr>
                    </a:p>
                  </a:txBody>
                  <a:tcPr marL="18288" marR="18288" marT="18288" marB="18288">
                    <a:lnL w="9525" cap="flat" cmpd="sng" algn="ctr">
                      <a:noFill/>
                      <a:prstDash val="solid"/>
                      <a:round/>
                      <a:headEnd type="none" w="med" len="med"/>
                      <a:tailEnd type="none" w="med" len="med"/>
                    </a:lnL>
                    <a:lnR w="952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000" kern="1400" dirty="0" smtClean="0">
                        <a:solidFill>
                          <a:srgbClr val="000000"/>
                        </a:solidFill>
                        <a:latin typeface="Arial" pitchFamily="34" charset="0"/>
                        <a:cs typeface="Arial" pitchFamily="34" charset="0"/>
                      </a:endParaRPr>
                    </a:p>
                  </a:txBody>
                  <a:tcPr marL="18288" marR="18288" marT="18288" marB="18288">
                    <a:lnL w="952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1455">
                <a:tc>
                  <a:txBody>
                    <a:bodyPr/>
                    <a:lstStyle/>
                    <a:p>
                      <a:pPr marL="0" marR="0" lvl="0" indent="8890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Date of initial assessment</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R="0"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a:t>
                      </a:r>
                    </a:p>
                    <a:p>
                      <a:pPr marR="0" lvl="2"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baseline="0" dirty="0" smtClean="0">
                          <a:solidFill>
                            <a:srgbClr val="000000"/>
                          </a:solidFill>
                          <a:latin typeface="Arial" pitchFamily="34" charset="0"/>
                          <a:cs typeface="Arial" pitchFamily="34" charset="0"/>
                        </a:rPr>
                        <a:t>(</a:t>
                      </a:r>
                      <a:r>
                        <a:rPr lang="en-US" sz="1000" kern="1400" dirty="0" err="1" smtClean="0">
                          <a:solidFill>
                            <a:srgbClr val="000000"/>
                          </a:solidFill>
                          <a:latin typeface="Arial" pitchFamily="34" charset="0"/>
                          <a:cs typeface="Arial" pitchFamily="34" charset="0"/>
                        </a:rPr>
                        <a:t>yyyy</a:t>
                      </a:r>
                      <a:r>
                        <a:rPr lang="en-US" sz="1000" kern="1400" dirty="0" smtClean="0">
                          <a:solidFill>
                            <a:srgbClr val="000000"/>
                          </a:solidFill>
                          <a:latin typeface="Arial" pitchFamily="34" charset="0"/>
                          <a:cs typeface="Arial" pitchFamily="34" charset="0"/>
                        </a:rPr>
                        <a:t>-mm-</a:t>
                      </a:r>
                      <a:r>
                        <a:rPr lang="en-US" sz="1000" kern="1400" dirty="0" err="1" smtClean="0">
                          <a:solidFill>
                            <a:srgbClr val="000000"/>
                          </a:solidFill>
                          <a:latin typeface="Arial" pitchFamily="34" charset="0"/>
                          <a:cs typeface="Arial" pitchFamily="34" charset="0"/>
                        </a:rPr>
                        <a:t>dd</a:t>
                      </a:r>
                      <a:r>
                        <a:rPr lang="en-US" sz="1000" kern="1400" dirty="0" smtClean="0">
                          <a:solidFill>
                            <a:srgbClr val="000000"/>
                          </a:solidFill>
                          <a:latin typeface="Arial" pitchFamily="34" charset="0"/>
                          <a:cs typeface="Arial" pitchFamily="34" charset="0"/>
                        </a:rPr>
                        <a:t>)</a:t>
                      </a:r>
                      <a:endParaRPr lang="en-US" sz="1000" kern="1400" dirty="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000" kern="1400" dirty="0" smtClean="0">
                          <a:solidFill>
                            <a:srgbClr val="000000"/>
                          </a:solidFill>
                          <a:latin typeface="Arial" pitchFamily="34" charset="0"/>
                          <a:cs typeface="Arial" pitchFamily="34" charset="0"/>
                        </a:rPr>
                        <a:t>      </a:t>
                      </a:r>
                    </a:p>
                  </a:txBody>
                  <a:tcPr marL="18288" marR="18288" marT="18288" marB="18288">
                    <a:lnL w="952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18739">
                <a:tc>
                  <a:txBody>
                    <a:bodyPr/>
                    <a:lstStyle/>
                    <a:p>
                      <a:pPr marL="8890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Deep partial/full thickness burn (expected to require grafting)        </a:t>
                      </a:r>
                    </a:p>
                    <a:p>
                      <a:pPr marL="88900" marR="0" lvl="0" indent="0" algn="l" defTabSz="914400" rtl="0" eaLnBrk="1" fontAlgn="base" latinLnBrk="0" hangingPunct="1">
                        <a:lnSpc>
                          <a:spcPct val="100000"/>
                        </a:lnSpc>
                        <a:spcBef>
                          <a:spcPct val="0"/>
                        </a:spcBef>
                        <a:spcAft>
                          <a:spcPct val="0"/>
                        </a:spcAft>
                        <a:buClrTx/>
                        <a:buSzTx/>
                        <a:buFontTx/>
                        <a:buNone/>
                      </a:pPr>
                      <a:r>
                        <a:rPr lang="en-US" sz="800" b="0" i="1" dirty="0" smtClean="0">
                          <a:solidFill>
                            <a:srgbClr val="000000"/>
                          </a:solidFill>
                          <a:latin typeface="Arial" pitchFamily="34" charset="0"/>
                          <a:cs typeface="Arial" pitchFamily="34" charset="0"/>
                        </a:rPr>
                        <a:t>(Deep 2</a:t>
                      </a:r>
                      <a:r>
                        <a:rPr lang="en-US" sz="800" b="0" i="1" baseline="30000" dirty="0" smtClean="0">
                          <a:solidFill>
                            <a:srgbClr val="000000"/>
                          </a:solidFill>
                          <a:latin typeface="Arial" pitchFamily="34" charset="0"/>
                          <a:cs typeface="Arial" pitchFamily="34" charset="0"/>
                        </a:rPr>
                        <a:t>nd</a:t>
                      </a:r>
                      <a:r>
                        <a:rPr lang="en-US" sz="800" b="0" i="1" dirty="0" smtClean="0">
                          <a:solidFill>
                            <a:srgbClr val="000000"/>
                          </a:solidFill>
                          <a:latin typeface="Arial" pitchFamily="34" charset="0"/>
                          <a:cs typeface="Arial" pitchFamily="34" charset="0"/>
                        </a:rPr>
                        <a:t> and/or 3</a:t>
                      </a:r>
                      <a:r>
                        <a:rPr lang="en-US" sz="800" b="0" i="1" baseline="30000" dirty="0" smtClean="0">
                          <a:solidFill>
                            <a:srgbClr val="000000"/>
                          </a:solidFill>
                          <a:latin typeface="Arial" pitchFamily="34" charset="0"/>
                          <a:cs typeface="Arial" pitchFamily="34" charset="0"/>
                        </a:rPr>
                        <a:t>rd</a:t>
                      </a:r>
                      <a:r>
                        <a:rPr lang="en-US" sz="800" b="0" i="1" dirty="0" smtClean="0">
                          <a:solidFill>
                            <a:srgbClr val="000000"/>
                          </a:solidFill>
                          <a:latin typeface="Arial" pitchFamily="34" charset="0"/>
                          <a:cs typeface="Arial" pitchFamily="34" charset="0"/>
                        </a:rPr>
                        <a:t> degree burn requiring grafting is an inclusion criteria. This should not be zero.)</a:t>
                      </a:r>
                      <a:endParaRPr kumimoji="0" lang="en-US" sz="800" b="0" i="1" u="none" strike="noStrike" cap="none" normalizeH="0" baseline="0" dirty="0" smtClean="0">
                        <a:ln>
                          <a:noFill/>
                        </a:ln>
                        <a:solidFill>
                          <a:schemeClr val="tx1"/>
                        </a:solidFill>
                        <a:effectLst/>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R="0" indent="0" algn="l" rtl="0">
                        <a:lnSpc>
                          <a:spcPct val="100000"/>
                        </a:lnSpc>
                        <a:spcBef>
                          <a:spcPts val="0"/>
                        </a:spcBef>
                        <a:spcAft>
                          <a:spcPts val="0"/>
                        </a:spcAft>
                      </a:pPr>
                      <a:endParaRPr lang="en-US" sz="1000" kern="1400" dirty="0" smtClean="0">
                        <a:solidFill>
                          <a:srgbClr val="000000"/>
                        </a:solidFill>
                        <a:latin typeface="Arial" pitchFamily="34" charset="0"/>
                        <a:cs typeface="Arial" pitchFamily="34" charset="0"/>
                      </a:endParaRPr>
                    </a:p>
                    <a:p>
                      <a:pPr marR="0" indent="0" algn="l" rtl="0">
                        <a:lnSpc>
                          <a:spcPct val="100000"/>
                        </a:lnSpc>
                        <a:spcBef>
                          <a:spcPts val="0"/>
                        </a:spcBef>
                        <a:spcAft>
                          <a:spcPts val="0"/>
                        </a:spcAft>
                      </a:pPr>
                      <a:endParaRPr lang="en-US" sz="1000" kern="1400" dirty="0" smtClean="0">
                        <a:solidFill>
                          <a:srgbClr val="000000"/>
                        </a:solidFill>
                        <a:latin typeface="Arial" pitchFamily="34" charset="0"/>
                        <a:cs typeface="Arial" pitchFamily="34" charset="0"/>
                      </a:endParaRPr>
                    </a:p>
                    <a:p>
                      <a:pPr marR="0"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baseline="0" dirty="0" smtClean="0">
                          <a:solidFill>
                            <a:srgbClr val="000000"/>
                          </a:solidFill>
                          <a:latin typeface="Arial" pitchFamily="34" charset="0"/>
                          <a:cs typeface="Arial" pitchFamily="34" charset="0"/>
                        </a:rPr>
                        <a:t> TBSA</a:t>
                      </a:r>
                      <a:endParaRPr lang="en-US" sz="1000" kern="1400" dirty="0" smtClean="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CA" sz="1000" dirty="0">
                        <a:latin typeface="Arial" pitchFamily="34" charset="0"/>
                        <a:cs typeface="Arial" pitchFamily="34" charset="0"/>
                      </a:endParaRPr>
                    </a:p>
                  </a:txBody>
                  <a:tcPr marL="18288" marR="18288" marT="18288" marB="18288">
                    <a:lnL w="952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50"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51" name="Straight Connector 50"/>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lide Number Placeholder 11"/>
          <p:cNvSpPr>
            <a:spLocks noGrp="1"/>
          </p:cNvSpPr>
          <p:nvPr>
            <p:ph type="sldNum" sz="quarter" idx="12"/>
          </p:nvPr>
        </p:nvSpPr>
        <p:spPr/>
        <p:txBody>
          <a:bodyPr/>
          <a:lstStyle/>
          <a:p>
            <a:fld id="{FDE86200-F1F7-4FF7-847E-D71C11135875}" type="slidenum">
              <a:rPr lang="en-CA" smtClean="0"/>
              <a:pPr/>
              <a:t>20</a:t>
            </a:fld>
            <a:endParaRPr lang="en-CA"/>
          </a:p>
        </p:txBody>
      </p:sp>
      <p:graphicFrame>
        <p:nvGraphicFramePr>
          <p:cNvPr id="9" name="Table 8"/>
          <p:cNvGraphicFramePr>
            <a:graphicFrameLocks noGrp="1"/>
          </p:cNvGraphicFramePr>
          <p:nvPr>
            <p:extLst>
              <p:ext uri="{D42A27DB-BD31-4B8C-83A1-F6EECF244321}">
                <p14:modId xmlns:p14="http://schemas.microsoft.com/office/powerpoint/2010/main" val="2852496518"/>
              </p:ext>
            </p:extLst>
          </p:nvPr>
        </p:nvGraphicFramePr>
        <p:xfrm>
          <a:off x="883450" y="5868144"/>
          <a:ext cx="5214974" cy="1328928"/>
        </p:xfrm>
        <a:graphic>
          <a:graphicData uri="http://schemas.openxmlformats.org/drawingml/2006/table">
            <a:tbl>
              <a:tblPr/>
              <a:tblGrid>
                <a:gridCol w="2994777"/>
                <a:gridCol w="2045214"/>
                <a:gridCol w="174983"/>
              </a:tblGrid>
              <a:tr h="77353">
                <a:tc gridSpan="3">
                  <a:txBody>
                    <a:bodyPr/>
                    <a:lstStyle/>
                    <a:p>
                      <a:pPr marL="0" marR="0" lvl="0" indent="8890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FINAL GRAFTING ASSESSMENT</a:t>
                      </a:r>
                    </a:p>
                    <a:p>
                      <a:pPr marL="457200" marR="0" lvl="1" indent="8890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to be done at or after 10 days post last successful grafting, or ACU</a:t>
                      </a:r>
                    </a:p>
                    <a:p>
                      <a:pPr marL="457200" marR="0" lvl="1" indent="8890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discharge, or 3 months after admission to the ACU</a:t>
                      </a:r>
                      <a:endParaRPr lang="en-US" sz="1000" kern="1400" dirty="0" smtClean="0">
                        <a:solidFill>
                          <a:srgbClr val="000000"/>
                        </a:solidFill>
                        <a:latin typeface="Arial" pitchFamily="34" charset="0"/>
                        <a:cs typeface="Arial" pitchFamily="34" charset="0"/>
                      </a:endParaRPr>
                    </a:p>
                  </a:txBody>
                  <a:tcPr marL="18288" marR="18288" marT="18288" marB="1828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R="0" lvl="2" indent="0" algn="l" rtl="0">
                        <a:lnSpc>
                          <a:spcPct val="100000"/>
                        </a:lnSpc>
                        <a:spcBef>
                          <a:spcPts val="0"/>
                        </a:spcBef>
                        <a:spcAft>
                          <a:spcPts val="0"/>
                        </a:spcAft>
                      </a:pPr>
                      <a:endParaRPr lang="en-US" sz="1000" kern="1400" dirty="0">
                        <a:solidFill>
                          <a:srgbClr val="000000"/>
                        </a:solidFill>
                        <a:latin typeface="Arial" pitchFamily="34" charset="0"/>
                        <a:cs typeface="Arial" pitchFamily="34" charset="0"/>
                      </a:endParaRPr>
                    </a:p>
                  </a:txBody>
                  <a:tcPr marL="18288" marR="18288" marT="18288" marB="1828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en-CA" sz="1000" dirty="0">
                        <a:latin typeface="Arial" pitchFamily="34" charset="0"/>
                        <a:cs typeface="Arial" pitchFamily="34" charset="0"/>
                      </a:endParaRPr>
                    </a:p>
                  </a:txBody>
                  <a:tcPr marL="18288" marR="18288" marT="18288" marB="1828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11455">
                <a:tc>
                  <a:txBody>
                    <a:bodyPr/>
                    <a:lstStyle/>
                    <a:p>
                      <a:pPr marL="180000" marR="0" lvl="0" indent="-9525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Date of final assessment</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R="0" indent="0" algn="l" rtl="0">
                        <a:lnSpc>
                          <a:spcPct val="100000"/>
                        </a:lnSpc>
                        <a:spcBef>
                          <a:spcPts val="0"/>
                        </a:spcBef>
                        <a:spcAft>
                          <a:spcPts val="0"/>
                        </a:spcAft>
                      </a:pPr>
                      <a:r>
                        <a:rPr lang="en-US" sz="1000" kern="1400" dirty="0" smtClean="0">
                          <a:solidFill>
                            <a:schemeClr val="tx1"/>
                          </a:solidFill>
                          <a:latin typeface="Arial" pitchFamily="34" charset="0"/>
                          <a:cs typeface="Arial" pitchFamily="34" charset="0"/>
                        </a:rPr>
                        <a:t> </a:t>
                      </a:r>
                    </a:p>
                    <a:p>
                      <a:pPr marR="0" lvl="2" indent="0" algn="l" rtl="0">
                        <a:lnSpc>
                          <a:spcPct val="100000"/>
                        </a:lnSpc>
                        <a:spcBef>
                          <a:spcPts val="0"/>
                        </a:spcBef>
                        <a:spcAft>
                          <a:spcPts val="0"/>
                        </a:spcAft>
                      </a:pPr>
                      <a:r>
                        <a:rPr lang="en-US" sz="1000" kern="1400" dirty="0" smtClean="0">
                          <a:solidFill>
                            <a:schemeClr val="tx1"/>
                          </a:solidFill>
                          <a:latin typeface="Arial" pitchFamily="34" charset="0"/>
                          <a:cs typeface="Arial" pitchFamily="34" charset="0"/>
                        </a:rPr>
                        <a:t>      </a:t>
                      </a:r>
                      <a:r>
                        <a:rPr lang="en-US" sz="1000" kern="1400" baseline="0" dirty="0" smtClean="0">
                          <a:solidFill>
                            <a:schemeClr val="tx1"/>
                          </a:solidFill>
                          <a:latin typeface="Arial" pitchFamily="34" charset="0"/>
                          <a:cs typeface="Arial" pitchFamily="34" charset="0"/>
                        </a:rPr>
                        <a:t>(</a:t>
                      </a:r>
                      <a:r>
                        <a:rPr lang="en-US" sz="1000" kern="1400" dirty="0" err="1" smtClean="0">
                          <a:solidFill>
                            <a:schemeClr val="tx1"/>
                          </a:solidFill>
                          <a:latin typeface="Arial" pitchFamily="34" charset="0"/>
                          <a:cs typeface="Arial" pitchFamily="34" charset="0"/>
                        </a:rPr>
                        <a:t>yyyy</a:t>
                      </a:r>
                      <a:r>
                        <a:rPr lang="en-US" sz="1000" kern="1400" dirty="0" smtClean="0">
                          <a:solidFill>
                            <a:schemeClr val="tx1"/>
                          </a:solidFill>
                          <a:latin typeface="Arial" pitchFamily="34" charset="0"/>
                          <a:cs typeface="Arial" pitchFamily="34" charset="0"/>
                        </a:rPr>
                        <a:t>-mm-</a:t>
                      </a:r>
                      <a:r>
                        <a:rPr lang="en-US" sz="1000" kern="1400" dirty="0" err="1" smtClean="0">
                          <a:solidFill>
                            <a:schemeClr val="tx1"/>
                          </a:solidFill>
                          <a:latin typeface="Arial" pitchFamily="34" charset="0"/>
                          <a:cs typeface="Arial" pitchFamily="34" charset="0"/>
                        </a:rPr>
                        <a:t>dd</a:t>
                      </a:r>
                      <a:r>
                        <a:rPr lang="en-US" sz="1000" kern="1400" dirty="0" smtClean="0">
                          <a:solidFill>
                            <a:schemeClr val="tx1"/>
                          </a:solidFill>
                          <a:latin typeface="Arial" pitchFamily="34" charset="0"/>
                          <a:cs typeface="Arial" pitchFamily="34" charset="0"/>
                        </a:rPr>
                        <a:t>)</a:t>
                      </a:r>
                      <a:endParaRPr lang="en-US" sz="1000" kern="1400" dirty="0">
                        <a:solidFill>
                          <a:schemeClr val="tx1"/>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000" kern="1400" dirty="0" smtClean="0">
                          <a:solidFill>
                            <a:srgbClr val="000000"/>
                          </a:solidFill>
                          <a:latin typeface="Arial" pitchFamily="34" charset="0"/>
                          <a:cs typeface="Arial" pitchFamily="34" charset="0"/>
                        </a:rPr>
                        <a:t>      </a:t>
                      </a:r>
                    </a:p>
                  </a:txBody>
                  <a:tcPr marL="18288" marR="18288" marT="18288" marB="18288">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1455">
                <a:tc>
                  <a:txBody>
                    <a:bodyPr/>
                    <a:lstStyle/>
                    <a:p>
                      <a:pPr marL="180000" marR="0" lvl="0" indent="-9525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Area that required grafting</a:t>
                      </a:r>
                    </a:p>
                    <a:p>
                      <a:pPr marL="0" marR="0" lvl="0" indent="-9525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tx1"/>
                          </a:solidFill>
                          <a:effectLst/>
                          <a:latin typeface="Arial" pitchFamily="34" charset="0"/>
                          <a:cs typeface="Arial" pitchFamily="34" charset="0"/>
                        </a:rPr>
                        <a:t>      (actual or total at the time of assessment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indent="92075" algn="l" rtl="0">
                        <a:lnSpc>
                          <a:spcPct val="100000"/>
                        </a:lnSpc>
                        <a:spcBef>
                          <a:spcPts val="0"/>
                        </a:spcBef>
                        <a:spcAft>
                          <a:spcPts val="0"/>
                        </a:spcAft>
                      </a:pPr>
                      <a:endParaRPr lang="en-US" sz="1000" b="0" kern="1400" dirty="0" smtClean="0">
                        <a:solidFill>
                          <a:schemeClr val="tx1"/>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R="0" indent="0" algn="l" rtl="0">
                        <a:lnSpc>
                          <a:spcPct val="100000"/>
                        </a:lnSpc>
                        <a:spcBef>
                          <a:spcPts val="0"/>
                        </a:spcBef>
                        <a:spcAft>
                          <a:spcPts val="0"/>
                        </a:spcAft>
                      </a:pPr>
                      <a:endParaRPr lang="en-US" sz="1000" kern="1400" dirty="0" smtClean="0">
                        <a:solidFill>
                          <a:schemeClr val="tx1"/>
                        </a:solidFill>
                        <a:latin typeface="Arial" pitchFamily="34" charset="0"/>
                        <a:cs typeface="Arial" pitchFamily="34" charset="0"/>
                      </a:endParaRPr>
                    </a:p>
                    <a:p>
                      <a:pPr marR="0" indent="0" algn="l" rtl="0">
                        <a:lnSpc>
                          <a:spcPct val="100000"/>
                        </a:lnSpc>
                        <a:spcBef>
                          <a:spcPts val="0"/>
                        </a:spcBef>
                        <a:spcAft>
                          <a:spcPts val="0"/>
                        </a:spcAft>
                      </a:pPr>
                      <a:r>
                        <a:rPr lang="en-US" sz="1000" kern="1400" dirty="0" smtClean="0">
                          <a:solidFill>
                            <a:schemeClr val="tx1"/>
                          </a:solidFill>
                          <a:latin typeface="Arial" pitchFamily="34" charset="0"/>
                          <a:cs typeface="Arial" pitchFamily="34" charset="0"/>
                        </a:rPr>
                        <a:t>                                          %</a:t>
                      </a:r>
                      <a:r>
                        <a:rPr lang="en-US" sz="1000" kern="1400" baseline="0" dirty="0" smtClean="0">
                          <a:solidFill>
                            <a:schemeClr val="tx1"/>
                          </a:solidFill>
                          <a:latin typeface="Arial" pitchFamily="34" charset="0"/>
                          <a:cs typeface="Arial" pitchFamily="34" charset="0"/>
                        </a:rPr>
                        <a:t> TBSA</a:t>
                      </a:r>
                      <a:endParaRPr lang="en-US" sz="1000" kern="1400" dirty="0" smtClean="0">
                        <a:solidFill>
                          <a:schemeClr val="tx1"/>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CA" sz="1000" dirty="0">
                        <a:latin typeface="Arial" pitchFamily="34" charset="0"/>
                        <a:cs typeface="Arial" pitchFamily="34" charset="0"/>
                      </a:endParaRPr>
                    </a:p>
                  </a:txBody>
                  <a:tcPr marL="18288" marR="18288" marT="18288" marB="18288">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1095200222"/>
              </p:ext>
            </p:extLst>
          </p:nvPr>
        </p:nvGraphicFramePr>
        <p:xfrm>
          <a:off x="883450" y="2627784"/>
          <a:ext cx="5214974" cy="2911983"/>
        </p:xfrm>
        <a:graphic>
          <a:graphicData uri="http://schemas.openxmlformats.org/drawingml/2006/table">
            <a:tbl>
              <a:tblPr/>
              <a:tblGrid>
                <a:gridCol w="2994777"/>
                <a:gridCol w="2045214"/>
                <a:gridCol w="174983"/>
              </a:tblGrid>
              <a:tr h="77353">
                <a:tc gridSpan="3">
                  <a:txBody>
                    <a:bodyPr/>
                    <a:lstStyle/>
                    <a:p>
                      <a:pPr marL="0" marR="0" lvl="0" indent="8890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LAST SUCCESSFUL GRAFT </a:t>
                      </a:r>
                    </a:p>
                  </a:txBody>
                  <a:tcPr marL="18288" marR="18288" marT="18288" marB="1828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R="0" lvl="2" indent="0" algn="l" rtl="0">
                        <a:lnSpc>
                          <a:spcPct val="100000"/>
                        </a:lnSpc>
                        <a:spcBef>
                          <a:spcPts val="0"/>
                        </a:spcBef>
                        <a:spcAft>
                          <a:spcPts val="0"/>
                        </a:spcAft>
                      </a:pPr>
                      <a:endParaRPr lang="en-US" sz="1000" kern="1400" dirty="0">
                        <a:solidFill>
                          <a:srgbClr val="000000"/>
                        </a:solidFill>
                        <a:latin typeface="Arial" pitchFamily="34" charset="0"/>
                        <a:cs typeface="Arial" pitchFamily="34" charset="0"/>
                      </a:endParaRPr>
                    </a:p>
                  </a:txBody>
                  <a:tcPr marL="18288" marR="18288" marT="18288" marB="1828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en-CA" sz="1000" dirty="0">
                        <a:latin typeface="Arial" pitchFamily="34" charset="0"/>
                        <a:cs typeface="Arial" pitchFamily="34" charset="0"/>
                      </a:endParaRPr>
                    </a:p>
                  </a:txBody>
                  <a:tcPr marL="18288" marR="18288" marT="18288" marB="1828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11455">
                <a:tc>
                  <a:txBody>
                    <a:bodyPr/>
                    <a:lstStyle/>
                    <a:p>
                      <a:pPr marL="85725" marR="0" lvl="0" indent="3175"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Arial" pitchFamily="34" charset="0"/>
                          <a:cs typeface="Arial" pitchFamily="34" charset="0"/>
                        </a:rPr>
                        <a:t>Was the last successful graft achieved?</a:t>
                      </a: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914400" marR="0" lvl="2" indent="-828675" algn="l" rtl="0">
                        <a:lnSpc>
                          <a:spcPct val="100000"/>
                        </a:lnSpc>
                        <a:spcBef>
                          <a:spcPts val="0"/>
                        </a:spcBef>
                        <a:spcAft>
                          <a:spcPts val="0"/>
                        </a:spcAft>
                      </a:pP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1000" cap="none" baseline="0" dirty="0" smtClean="0">
                          <a:solidFill>
                            <a:schemeClr val="tx1"/>
                          </a:solidFill>
                          <a:latin typeface="Arial" pitchFamily="34" charset="0"/>
                          <a:ea typeface="MS Mincho"/>
                          <a:cs typeface="Arial" pitchFamily="34" charset="0"/>
                        </a:rPr>
                        <a:t>Yes  </a:t>
                      </a:r>
                      <a:r>
                        <a:rPr lang="en-CA" sz="1000" kern="1400" cap="none" baseline="0" dirty="0" smtClean="0">
                          <a:solidFill>
                            <a:schemeClr val="tx1"/>
                          </a:solidFill>
                          <a:latin typeface="Arial" pitchFamily="34" charset="0"/>
                          <a:ea typeface="MS Mincho"/>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1000" cap="none" baseline="0" dirty="0" smtClean="0">
                          <a:solidFill>
                            <a:schemeClr val="tx1"/>
                          </a:solidFill>
                          <a:latin typeface="Arial" pitchFamily="34" charset="0"/>
                          <a:ea typeface="MS Mincho"/>
                          <a:cs typeface="Arial" pitchFamily="34" charset="0"/>
                        </a:rPr>
                        <a:t>No</a:t>
                      </a:r>
                      <a:endParaRPr lang="en-US" sz="1000" kern="1400" dirty="0">
                        <a:solidFill>
                          <a:schemeClr val="tx1"/>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000" kern="1400" dirty="0" smtClean="0">
                        <a:solidFill>
                          <a:srgbClr val="000000"/>
                        </a:solidFill>
                        <a:latin typeface="Arial" pitchFamily="34" charset="0"/>
                        <a:cs typeface="Arial" pitchFamily="34" charset="0"/>
                      </a:endParaRPr>
                    </a:p>
                  </a:txBody>
                  <a:tcPr marL="18288" marR="18288" marT="18288" marB="18288">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1455">
                <a:tc>
                  <a:txBody>
                    <a:bodyPr/>
                    <a:lstStyle/>
                    <a:p>
                      <a:pPr marL="457200" marR="0" lvl="1" indent="-9525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If Yes,</a:t>
                      </a:r>
                    </a:p>
                    <a:p>
                      <a:pPr marL="457200" marR="0" lvl="1" indent="-9525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Date of last successful graft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R="0" indent="0" algn="l" rtl="0">
                        <a:lnSpc>
                          <a:spcPct val="100000"/>
                        </a:lnSpc>
                        <a:spcBef>
                          <a:spcPts val="0"/>
                        </a:spcBef>
                        <a:spcAft>
                          <a:spcPts val="0"/>
                        </a:spcAft>
                      </a:pPr>
                      <a:r>
                        <a:rPr lang="en-US" sz="1000" kern="1400" dirty="0" smtClean="0">
                          <a:solidFill>
                            <a:schemeClr val="tx1"/>
                          </a:solidFill>
                          <a:latin typeface="Arial" pitchFamily="34" charset="0"/>
                          <a:cs typeface="Arial" pitchFamily="34" charset="0"/>
                        </a:rPr>
                        <a:t> </a:t>
                      </a:r>
                    </a:p>
                    <a:p>
                      <a:pPr marR="0" lvl="2" indent="0" algn="l" rtl="0">
                        <a:lnSpc>
                          <a:spcPct val="100000"/>
                        </a:lnSpc>
                        <a:spcBef>
                          <a:spcPts val="0"/>
                        </a:spcBef>
                        <a:spcAft>
                          <a:spcPts val="0"/>
                        </a:spcAft>
                      </a:pPr>
                      <a:r>
                        <a:rPr lang="en-US" sz="1000" kern="1400" dirty="0" smtClean="0">
                          <a:solidFill>
                            <a:schemeClr val="tx1"/>
                          </a:solidFill>
                          <a:latin typeface="Arial" pitchFamily="34" charset="0"/>
                          <a:cs typeface="Arial" pitchFamily="34" charset="0"/>
                        </a:rPr>
                        <a:t>      </a:t>
                      </a:r>
                      <a:r>
                        <a:rPr lang="en-US" sz="1000" kern="1400" baseline="0" dirty="0" smtClean="0">
                          <a:solidFill>
                            <a:schemeClr val="tx1"/>
                          </a:solidFill>
                          <a:latin typeface="Arial" pitchFamily="34" charset="0"/>
                          <a:cs typeface="Arial" pitchFamily="34" charset="0"/>
                        </a:rPr>
                        <a:t>(</a:t>
                      </a:r>
                      <a:r>
                        <a:rPr lang="en-US" sz="1000" kern="1400" dirty="0" err="1" smtClean="0">
                          <a:solidFill>
                            <a:schemeClr val="tx1"/>
                          </a:solidFill>
                          <a:latin typeface="Arial" pitchFamily="34" charset="0"/>
                          <a:cs typeface="Arial" pitchFamily="34" charset="0"/>
                        </a:rPr>
                        <a:t>yyyy</a:t>
                      </a:r>
                      <a:r>
                        <a:rPr lang="en-US" sz="1000" kern="1400" dirty="0" smtClean="0">
                          <a:solidFill>
                            <a:schemeClr val="tx1"/>
                          </a:solidFill>
                          <a:latin typeface="Arial" pitchFamily="34" charset="0"/>
                          <a:cs typeface="Arial" pitchFamily="34" charset="0"/>
                        </a:rPr>
                        <a:t>-mm-</a:t>
                      </a:r>
                      <a:r>
                        <a:rPr lang="en-US" sz="1000" kern="1400" dirty="0" err="1" smtClean="0">
                          <a:solidFill>
                            <a:schemeClr val="tx1"/>
                          </a:solidFill>
                          <a:latin typeface="Arial" pitchFamily="34" charset="0"/>
                          <a:cs typeface="Arial" pitchFamily="34" charset="0"/>
                        </a:rPr>
                        <a:t>dd</a:t>
                      </a:r>
                      <a:r>
                        <a:rPr lang="en-US" sz="1000" kern="1400" dirty="0" smtClean="0">
                          <a:solidFill>
                            <a:schemeClr val="tx1"/>
                          </a:solidFill>
                          <a:latin typeface="Arial" pitchFamily="34" charset="0"/>
                          <a:cs typeface="Arial" pitchFamily="34" charset="0"/>
                        </a:rPr>
                        <a:t>)</a:t>
                      </a:r>
                      <a:endParaRPr lang="en-US" sz="1000" kern="1400" dirty="0">
                        <a:solidFill>
                          <a:schemeClr val="tx1"/>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000" kern="1400" dirty="0" smtClean="0">
                          <a:solidFill>
                            <a:srgbClr val="000000"/>
                          </a:solidFill>
                          <a:latin typeface="Arial" pitchFamily="34" charset="0"/>
                          <a:cs typeface="Arial" pitchFamily="34" charset="0"/>
                        </a:rPr>
                        <a:t>      </a:t>
                      </a:r>
                    </a:p>
                  </a:txBody>
                  <a:tcPr marL="18288" marR="18288" marT="18288" marB="18288">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1455">
                <a:tc>
                  <a:txBody>
                    <a:bodyPr/>
                    <a:lstStyle/>
                    <a:p>
                      <a:pPr marL="457200" marR="0" lvl="1" indent="-9525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If No, </a:t>
                      </a:r>
                    </a:p>
                    <a:p>
                      <a:pPr marL="457200" marR="0" lvl="1" indent="-9525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reason last successful graft never achieved:</a:t>
                      </a:r>
                    </a:p>
                    <a:p>
                      <a:pPr marL="457200" marR="0" lvl="1" indent="-9525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457200" marR="0" lvl="1" indent="-9525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457200" marR="0" lvl="1" indent="-9525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457200" marR="0" lvl="1" indent="-9525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457200" marR="0" lvl="1" indent="-9525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indent="92075" algn="l" rtl="0">
                        <a:lnSpc>
                          <a:spcPct val="100000"/>
                        </a:lnSpc>
                        <a:spcBef>
                          <a:spcPts val="0"/>
                        </a:spcBef>
                        <a:spcAft>
                          <a:spcPts val="0"/>
                        </a:spcAft>
                      </a:pPr>
                      <a:endParaRPr lang="en-US" sz="1000" b="0" kern="1400" dirty="0" smtClean="0">
                        <a:solidFill>
                          <a:schemeClr val="tx1"/>
                        </a:solidFill>
                        <a:latin typeface="Arial" pitchFamily="34" charset="0"/>
                        <a:cs typeface="Arial" pitchFamily="34" charset="0"/>
                      </a:endParaRPr>
                    </a:p>
                    <a:p>
                      <a:pPr marL="0" marR="0" indent="92075" algn="l" rtl="0">
                        <a:lnSpc>
                          <a:spcPct val="100000"/>
                        </a:lnSpc>
                        <a:spcBef>
                          <a:spcPts val="0"/>
                        </a:spcBef>
                        <a:spcAft>
                          <a:spcPts val="0"/>
                        </a:spcAft>
                      </a:pPr>
                      <a:endParaRPr lang="en-US" sz="1000" b="0" kern="1400" dirty="0" smtClean="0">
                        <a:solidFill>
                          <a:schemeClr val="tx1"/>
                        </a:solidFill>
                        <a:latin typeface="Arial" pitchFamily="34" charset="0"/>
                        <a:cs typeface="Arial" pitchFamily="34" charset="0"/>
                      </a:endParaRPr>
                    </a:p>
                    <a:p>
                      <a:pPr marL="0" marR="0" indent="92075" algn="l" rtl="0">
                        <a:lnSpc>
                          <a:spcPct val="100000"/>
                        </a:lnSpc>
                        <a:spcBef>
                          <a:spcPts val="0"/>
                        </a:spcBef>
                        <a:spcAft>
                          <a:spcPts val="0"/>
                        </a:spcAft>
                      </a:pPr>
                      <a:endParaRPr lang="en-US" sz="1000" b="0" kern="1400" dirty="0" smtClean="0">
                        <a:solidFill>
                          <a:schemeClr val="tx1"/>
                        </a:solidFill>
                        <a:latin typeface="Arial" pitchFamily="34" charset="0"/>
                        <a:cs typeface="Arial" pitchFamily="34" charset="0"/>
                      </a:endParaRPr>
                    </a:p>
                    <a:p>
                      <a:pPr marL="0" marR="0" indent="92075" algn="l" rtl="0">
                        <a:lnSpc>
                          <a:spcPct val="100000"/>
                        </a:lnSpc>
                        <a:spcBef>
                          <a:spcPts val="0"/>
                        </a:spcBef>
                        <a:spcAft>
                          <a:spcPts val="0"/>
                        </a:spcAft>
                      </a:pPr>
                      <a:r>
                        <a:rPr lang="en-US" sz="1000" b="0" kern="1400" dirty="0" smtClean="0">
                          <a:solidFill>
                            <a:schemeClr val="tx1"/>
                          </a:solidFill>
                          <a:latin typeface="Arial" pitchFamily="34" charset="0"/>
                          <a:cs typeface="Arial" pitchFamily="34" charset="0"/>
                        </a:rPr>
                        <a:t>If ‘death’ or ‘withdrew consent’ </a:t>
                      </a:r>
                      <a:r>
                        <a:rPr lang="en-US" sz="1000" b="0" kern="1400" baseline="0" dirty="0" smtClean="0">
                          <a:solidFill>
                            <a:schemeClr val="tx1"/>
                          </a:solidFill>
                          <a:latin typeface="Arial" pitchFamily="34" charset="0"/>
                          <a:cs typeface="Arial" pitchFamily="34" charset="0"/>
                        </a:rPr>
                        <a:t>is indicated, do not</a:t>
                      </a:r>
                    </a:p>
                    <a:p>
                      <a:pPr marL="0" marR="0" indent="92075" algn="l" rtl="0">
                        <a:lnSpc>
                          <a:spcPct val="100000"/>
                        </a:lnSpc>
                        <a:spcBef>
                          <a:spcPts val="0"/>
                        </a:spcBef>
                        <a:spcAft>
                          <a:spcPts val="0"/>
                        </a:spcAft>
                      </a:pPr>
                      <a:r>
                        <a:rPr lang="en-US" sz="1000" b="0" kern="1400" baseline="0" dirty="0" smtClean="0">
                          <a:solidFill>
                            <a:schemeClr val="tx1"/>
                          </a:solidFill>
                          <a:latin typeface="Arial" pitchFamily="34" charset="0"/>
                          <a:cs typeface="Arial" pitchFamily="34" charset="0"/>
                        </a:rPr>
                        <a:t>record the Final Assessment.</a:t>
                      </a:r>
                      <a:endParaRPr lang="en-US" sz="1000" b="0" kern="1400" dirty="0" smtClean="0">
                        <a:solidFill>
                          <a:schemeClr val="tx1"/>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108000" marR="0" lvl="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Death</a:t>
                      </a:r>
                      <a:r>
                        <a:rPr lang="en-CA" sz="1000" kern="1400" cap="none" baseline="0"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Withdrew Consent (including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consent for data collection)</a:t>
                      </a:r>
                      <a:endParaRPr lang="en-US" sz="1000" kern="1400" dirty="0" smtClean="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Withdrew Life Sustaining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Therapies</a:t>
                      </a:r>
                      <a:endParaRPr lang="en-CA" sz="1000" kern="1400" cap="none" baseline="0" dirty="0" smtClean="0">
                        <a:solidFill>
                          <a:srgbClr val="000000"/>
                        </a:solidFill>
                        <a:latin typeface="Arial" pitchFamily="34" charset="0"/>
                        <a:ea typeface="MS Mincho"/>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Discharged without receiving a</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graft</a:t>
                      </a:r>
                    </a:p>
                    <a:p>
                      <a:pPr marL="279450" marR="0" indent="-171450" algn="l" defTabSz="914400" rtl="0" eaLnBrk="1" fontAlgn="auto" latinLnBrk="0" hangingPunct="1">
                        <a:lnSpc>
                          <a:spcPct val="100000"/>
                        </a:lnSpc>
                        <a:spcBef>
                          <a:spcPts val="0"/>
                        </a:spcBef>
                        <a:spcAft>
                          <a:spcPts val="0"/>
                        </a:spcAft>
                        <a:buClrTx/>
                        <a:buSzTx/>
                        <a:buFont typeface="Wingdings"/>
                        <a:buChar char="o"/>
                        <a:tabLst/>
                        <a:defRPr/>
                      </a:pPr>
                      <a:r>
                        <a:rPr lang="en-US" sz="1000" kern="1400" cap="none" baseline="0" dirty="0" smtClean="0">
                          <a:solidFill>
                            <a:srgbClr val="000000"/>
                          </a:solidFill>
                          <a:latin typeface="Arial" pitchFamily="34" charset="0"/>
                          <a:cs typeface="Arial" pitchFamily="34" charset="0"/>
                        </a:rPr>
                        <a:t>Receiving grafts after ACU </a:t>
                      </a:r>
                    </a:p>
                    <a:p>
                      <a:pPr marL="108000" marR="0" indent="0" algn="l" defTabSz="914400" rtl="0" eaLnBrk="1" fontAlgn="auto" latinLnBrk="0" hangingPunct="1">
                        <a:lnSpc>
                          <a:spcPct val="100000"/>
                        </a:lnSpc>
                        <a:spcBef>
                          <a:spcPts val="0"/>
                        </a:spcBef>
                        <a:spcAft>
                          <a:spcPts val="0"/>
                        </a:spcAft>
                        <a:buClrTx/>
                        <a:buSzTx/>
                        <a:buFont typeface="Wingdings"/>
                        <a:buNone/>
                        <a:tabLst/>
                        <a:defRPr/>
                      </a:pPr>
                      <a:r>
                        <a:rPr lang="en-US" sz="1000" kern="1400" cap="none" baseline="0" dirty="0" smtClean="0">
                          <a:solidFill>
                            <a:srgbClr val="000000"/>
                          </a:solidFill>
                          <a:latin typeface="Arial" pitchFamily="34" charset="0"/>
                          <a:cs typeface="Arial" pitchFamily="34" charset="0"/>
                        </a:rPr>
                        <a:t>      discharge (&lt; 3 mo.)</a:t>
                      </a:r>
                    </a:p>
                    <a:p>
                      <a:pPr marL="279450" marR="0" indent="-171450" algn="l" defTabSz="914400" rtl="0" eaLnBrk="1" fontAlgn="auto" latinLnBrk="0" hangingPunct="1">
                        <a:lnSpc>
                          <a:spcPct val="100000"/>
                        </a:lnSpc>
                        <a:spcBef>
                          <a:spcPts val="0"/>
                        </a:spcBef>
                        <a:spcAft>
                          <a:spcPts val="0"/>
                        </a:spcAft>
                        <a:buClrTx/>
                        <a:buSzTx/>
                        <a:buFont typeface="Wingdings"/>
                        <a:buChar char="o"/>
                        <a:tabLst/>
                        <a:defRPr/>
                      </a:pPr>
                      <a:r>
                        <a:rPr lang="en-US" sz="1000" kern="1400" cap="none" baseline="0" dirty="0" smtClean="0">
                          <a:solidFill>
                            <a:srgbClr val="000000"/>
                          </a:solidFill>
                          <a:latin typeface="Arial" pitchFamily="34" charset="0"/>
                          <a:cs typeface="Arial" pitchFamily="34" charset="0"/>
                        </a:rPr>
                        <a:t>Still receiving grafts in ACU at</a:t>
                      </a:r>
                    </a:p>
                    <a:p>
                      <a:pPr marL="108000" marR="0" indent="0" algn="l" defTabSz="914400" rtl="0" eaLnBrk="1" fontAlgn="auto" latinLnBrk="0" hangingPunct="1">
                        <a:lnSpc>
                          <a:spcPct val="100000"/>
                        </a:lnSpc>
                        <a:spcBef>
                          <a:spcPts val="0"/>
                        </a:spcBef>
                        <a:spcAft>
                          <a:spcPts val="0"/>
                        </a:spcAft>
                        <a:buClrTx/>
                        <a:buSzTx/>
                        <a:buFont typeface="Wingdings"/>
                        <a:buNone/>
                        <a:tabLst/>
                        <a:defRPr/>
                      </a:pPr>
                      <a:r>
                        <a:rPr lang="en-US" sz="1000" kern="1400" cap="none" baseline="0" dirty="0" smtClean="0">
                          <a:solidFill>
                            <a:srgbClr val="000000"/>
                          </a:solidFill>
                          <a:latin typeface="Arial" pitchFamily="34" charset="0"/>
                          <a:cs typeface="Arial" pitchFamily="34" charset="0"/>
                        </a:rPr>
                        <a:t>     3 months</a:t>
                      </a:r>
                    </a:p>
                    <a:p>
                      <a:pPr marL="279450" marR="0" indent="-171450" algn="l" defTabSz="914400" rtl="0" eaLnBrk="1" fontAlgn="auto" latinLnBrk="0" hangingPunct="1">
                        <a:lnSpc>
                          <a:spcPct val="100000"/>
                        </a:lnSpc>
                        <a:spcBef>
                          <a:spcPts val="0"/>
                        </a:spcBef>
                        <a:spcAft>
                          <a:spcPts val="0"/>
                        </a:spcAft>
                        <a:buClrTx/>
                        <a:buSzTx/>
                        <a:buFont typeface="Wingdings"/>
                        <a:buChar char="o"/>
                        <a:tabLst/>
                        <a:defRPr/>
                      </a:pPr>
                      <a:r>
                        <a:rPr lang="en-US" sz="1000" kern="1400" cap="none" baseline="0" dirty="0" smtClean="0">
                          <a:solidFill>
                            <a:srgbClr val="000000"/>
                          </a:solidFill>
                          <a:latin typeface="Arial" pitchFamily="34" charset="0"/>
                          <a:cs typeface="Arial" pitchFamily="34" charset="0"/>
                        </a:rPr>
                        <a:t>Other, specify: ____________</a:t>
                      </a:r>
                    </a:p>
                    <a:p>
                      <a:pPr marL="108000" marR="0" indent="0" algn="l" defTabSz="914400" rtl="0" eaLnBrk="1" fontAlgn="auto" latinLnBrk="0" hangingPunct="1">
                        <a:lnSpc>
                          <a:spcPct val="100000"/>
                        </a:lnSpc>
                        <a:spcBef>
                          <a:spcPts val="0"/>
                        </a:spcBef>
                        <a:spcAft>
                          <a:spcPts val="0"/>
                        </a:spcAft>
                        <a:buClrTx/>
                        <a:buSzTx/>
                        <a:buFont typeface="Wingdings"/>
                        <a:buNone/>
                        <a:tabLst/>
                        <a:defRPr/>
                      </a:pPr>
                      <a:r>
                        <a:rPr lang="en-US" sz="1000" kern="1400" cap="none" baseline="0" dirty="0" smtClean="0">
                          <a:solidFill>
                            <a:srgbClr val="000000"/>
                          </a:solidFill>
                          <a:latin typeface="Arial" pitchFamily="34" charset="0"/>
                          <a:cs typeface="Arial" pitchFamily="34" charset="0"/>
                        </a:rPr>
                        <a:t>      ________________________</a:t>
                      </a:r>
                      <a:endParaRPr lang="en-US" sz="1000" kern="1400" dirty="0" smtClean="0">
                        <a:solidFill>
                          <a:schemeClr val="tx1"/>
                        </a:solidFill>
                        <a:latin typeface="Arial" pitchFamily="34" charset="0"/>
                        <a:cs typeface="Arial" pitchFamily="34" charset="0"/>
                      </a:endParaRPr>
                    </a:p>
                    <a:p>
                      <a:pPr marR="0" indent="0" algn="l" rtl="0">
                        <a:lnSpc>
                          <a:spcPct val="100000"/>
                        </a:lnSpc>
                        <a:spcBef>
                          <a:spcPts val="0"/>
                        </a:spcBef>
                        <a:spcAft>
                          <a:spcPts val="0"/>
                        </a:spcAft>
                      </a:pPr>
                      <a:r>
                        <a:rPr lang="en-US" sz="1000" kern="1400" dirty="0" smtClean="0">
                          <a:solidFill>
                            <a:schemeClr val="tx1"/>
                          </a:solidFill>
                          <a:latin typeface="Arial" pitchFamily="34" charset="0"/>
                          <a:cs typeface="Arial" pitchFamily="34" charset="0"/>
                        </a:rPr>
                        <a:t>                                         </a:t>
                      </a:r>
                    </a:p>
                  </a:txBody>
                  <a:tcPr marL="18288" marR="18288" marT="18288" marB="18288">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CA" sz="1000" dirty="0">
                        <a:latin typeface="Arial" pitchFamily="34" charset="0"/>
                        <a:cs typeface="Arial" pitchFamily="34" charset="0"/>
                      </a:endParaRPr>
                    </a:p>
                  </a:txBody>
                  <a:tcPr marL="18288" marR="18288" marT="18288" marB="18288">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pic>
        <p:nvPicPr>
          <p:cNvPr id="19458"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0648" y="155986"/>
            <a:ext cx="1681014" cy="73102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Table 16"/>
          <p:cNvGraphicFramePr>
            <a:graphicFrameLocks noGrp="1"/>
          </p:cNvGraphicFramePr>
          <p:nvPr>
            <p:extLst>
              <p:ext uri="{D42A27DB-BD31-4B8C-83A1-F6EECF244321}">
                <p14:modId xmlns:p14="http://schemas.microsoft.com/office/powerpoint/2010/main" val="1883127057"/>
              </p:ext>
            </p:extLst>
          </p:nvPr>
        </p:nvGraphicFramePr>
        <p:xfrm>
          <a:off x="285728" y="985811"/>
          <a:ext cx="6357982" cy="6754541"/>
        </p:xfrm>
        <a:graphic>
          <a:graphicData uri="http://schemas.openxmlformats.org/drawingml/2006/table">
            <a:tbl>
              <a:tblPr/>
              <a:tblGrid>
                <a:gridCol w="1357322"/>
                <a:gridCol w="5000660"/>
              </a:tblGrid>
              <a:tr h="0">
                <a:tc>
                  <a:txBody>
                    <a:bodyPr/>
                    <a:lstStyle/>
                    <a:p>
                      <a:pPr marR="0" indent="0" algn="l" rtl="0">
                        <a:spcBef>
                          <a:spcPts val="0"/>
                        </a:spcBef>
                        <a:spcAft>
                          <a:spcPts val="0"/>
                        </a:spcAft>
                      </a:pPr>
                      <a:r>
                        <a:rPr lang="en-CA" sz="1100" b="1" kern="1400" dirty="0">
                          <a:solidFill>
                            <a:srgbClr val="000000"/>
                          </a:solidFill>
                          <a:latin typeface="Arial" pitchFamily="34" charset="0"/>
                          <a:cs typeface="Arial" pitchFamily="34" charset="0"/>
                        </a:rPr>
                        <a:t>General </a:t>
                      </a:r>
                      <a:r>
                        <a:rPr lang="en-CA" sz="1100" b="1" kern="1400" dirty="0" smtClean="0">
                          <a:solidFill>
                            <a:srgbClr val="000000"/>
                          </a:solidFill>
                          <a:latin typeface="Arial" pitchFamily="34" charset="0"/>
                          <a:cs typeface="Arial" pitchFamily="34" charset="0"/>
                        </a:rPr>
                        <a:t>Instructions</a:t>
                      </a:r>
                      <a:endParaRPr lang="en-CA" sz="1100" kern="1400" dirty="0">
                        <a:solidFill>
                          <a:srgbClr val="000000"/>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0" algn="l" rtl="0">
                        <a:spcBef>
                          <a:spcPts val="0"/>
                        </a:spcBef>
                        <a:spcAft>
                          <a:spcPts val="0"/>
                        </a:spcAft>
                      </a:pPr>
                      <a:r>
                        <a:rPr lang="en-CA" sz="1100" kern="1400" dirty="0">
                          <a:solidFill>
                            <a:srgbClr val="000000"/>
                          </a:solidFill>
                          <a:latin typeface="Arial" pitchFamily="34" charset="0"/>
                          <a:cs typeface="Arial" pitchFamily="34" charset="0"/>
                        </a:rPr>
                        <a:t>Study intervention is to be started within 2 hours of randomization</a:t>
                      </a:r>
                      <a:r>
                        <a:rPr lang="en-CA" sz="1100" kern="1400" dirty="0" smtClean="0">
                          <a:solidFill>
                            <a:srgbClr val="000000"/>
                          </a:solidFill>
                          <a:latin typeface="Arial" pitchFamily="34" charset="0"/>
                          <a:cs typeface="Arial" pitchFamily="34" charset="0"/>
                        </a:rPr>
                        <a:t>.</a:t>
                      </a:r>
                      <a:endParaRPr lang="en-CA" sz="1100" kern="1400" dirty="0">
                        <a:solidFill>
                          <a:srgbClr val="000000"/>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53869">
                <a:tc>
                  <a:txBody>
                    <a:bodyPr/>
                    <a:lstStyle/>
                    <a:p>
                      <a:pPr marR="0" indent="0" algn="l" rtl="0">
                        <a:spcBef>
                          <a:spcPts val="0"/>
                        </a:spcBef>
                        <a:spcAft>
                          <a:spcPts val="0"/>
                        </a:spcAft>
                      </a:pPr>
                      <a:r>
                        <a:rPr lang="en-CA" sz="1100" b="1" kern="1400" dirty="0" smtClean="0">
                          <a:solidFill>
                            <a:srgbClr val="000000"/>
                          </a:solidFill>
                          <a:latin typeface="Arial" pitchFamily="34" charset="0"/>
                          <a:cs typeface="Arial" pitchFamily="34" charset="0"/>
                        </a:rPr>
                        <a:t>Duration of </a:t>
                      </a:r>
                      <a:endParaRPr lang="en-CA" sz="1100" kern="1400" dirty="0" smtClean="0">
                        <a:solidFill>
                          <a:srgbClr val="000000"/>
                        </a:solidFill>
                        <a:latin typeface="Arial" pitchFamily="34" charset="0"/>
                        <a:cs typeface="Arial" pitchFamily="34" charset="0"/>
                      </a:endParaRPr>
                    </a:p>
                    <a:p>
                      <a:pPr marR="0" indent="0" algn="l" rtl="0">
                        <a:spcBef>
                          <a:spcPts val="0"/>
                        </a:spcBef>
                        <a:spcAft>
                          <a:spcPts val="0"/>
                        </a:spcAft>
                      </a:pPr>
                      <a:r>
                        <a:rPr lang="en-CA" sz="1100" b="1" kern="1400" dirty="0" smtClean="0">
                          <a:solidFill>
                            <a:srgbClr val="000000"/>
                          </a:solidFill>
                          <a:latin typeface="Arial" pitchFamily="34" charset="0"/>
                          <a:cs typeface="Arial" pitchFamily="34" charset="0"/>
                        </a:rPr>
                        <a:t>Data Collection</a:t>
                      </a:r>
                      <a:endParaRPr lang="en-CA" sz="1100" kern="1400" dirty="0">
                        <a:solidFill>
                          <a:srgbClr val="000000"/>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0" algn="l" rtl="0">
                        <a:spcBef>
                          <a:spcPts val="0"/>
                        </a:spcBef>
                        <a:spcAft>
                          <a:spcPts val="0"/>
                        </a:spcAft>
                      </a:pPr>
                      <a:r>
                        <a:rPr lang="en-CA" sz="1100" kern="1400" dirty="0" smtClean="0">
                          <a:solidFill>
                            <a:srgbClr val="000000"/>
                          </a:solidFill>
                          <a:latin typeface="Arial" pitchFamily="34" charset="0"/>
                          <a:cs typeface="Arial" pitchFamily="34" charset="0"/>
                        </a:rPr>
                        <a:t>These data are to be collected when study supplements are first started and when study supplements are finally stopped. </a:t>
                      </a:r>
                    </a:p>
                    <a:p>
                      <a:pPr marL="85725" marR="0" indent="0" algn="l" rtl="0">
                        <a:spcBef>
                          <a:spcPts val="0"/>
                        </a:spcBef>
                        <a:spcAft>
                          <a:spcPts val="0"/>
                        </a:spcAft>
                      </a:pPr>
                      <a:endParaRPr lang="en-CA" sz="1100" kern="1400" dirty="0" smtClean="0">
                        <a:solidFill>
                          <a:srgbClr val="000000"/>
                        </a:solidFill>
                        <a:latin typeface="Arial" pitchFamily="34" charset="0"/>
                        <a:cs typeface="Arial" pitchFamily="34" charset="0"/>
                      </a:endParaRPr>
                    </a:p>
                    <a:p>
                      <a:pPr marL="85725" marR="0" indent="0" algn="l" rtl="0">
                        <a:spcBef>
                          <a:spcPts val="0"/>
                        </a:spcBef>
                        <a:spcAft>
                          <a:spcPts val="0"/>
                        </a:spcAft>
                      </a:pPr>
                      <a:r>
                        <a:rPr lang="en-CA" sz="1100" kern="1400" dirty="0" smtClean="0">
                          <a:solidFill>
                            <a:srgbClr val="000000"/>
                          </a:solidFill>
                          <a:latin typeface="Arial" pitchFamily="34" charset="0"/>
                          <a:cs typeface="Arial" pitchFamily="34" charset="0"/>
                        </a:rPr>
                        <a:t>In</a:t>
                      </a:r>
                      <a:r>
                        <a:rPr lang="en-CA" sz="1100" kern="1400" baseline="0" dirty="0" smtClean="0">
                          <a:solidFill>
                            <a:srgbClr val="000000"/>
                          </a:solidFill>
                          <a:latin typeface="Arial" pitchFamily="34" charset="0"/>
                          <a:cs typeface="Arial" pitchFamily="34" charset="0"/>
                        </a:rPr>
                        <a:t> addition, any prescription changes will be recorded on this form. </a:t>
                      </a:r>
                      <a:endParaRPr lang="en-CA" sz="1100" kern="1400" dirty="0">
                        <a:solidFill>
                          <a:srgbClr val="000000"/>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32048">
                <a:tc>
                  <a:txBody>
                    <a:bodyPr/>
                    <a:lstStyle/>
                    <a:p>
                      <a:pPr marR="0" indent="0" algn="l" rtl="0">
                        <a:spcBef>
                          <a:spcPts val="0"/>
                        </a:spcBef>
                        <a:spcAft>
                          <a:spcPts val="0"/>
                        </a:spcAft>
                      </a:pPr>
                      <a:r>
                        <a:rPr lang="en-CA" sz="1100" b="1" kern="1400" dirty="0">
                          <a:solidFill>
                            <a:srgbClr val="000000"/>
                          </a:solidFill>
                          <a:latin typeface="Arial" pitchFamily="34" charset="0"/>
                          <a:cs typeface="Arial" pitchFamily="34" charset="0"/>
                        </a:rPr>
                        <a:t>Study </a:t>
                      </a:r>
                      <a:r>
                        <a:rPr lang="en-CA" sz="1100" b="1" kern="1400" dirty="0" smtClean="0">
                          <a:solidFill>
                            <a:srgbClr val="000000"/>
                          </a:solidFill>
                          <a:latin typeface="Arial" pitchFamily="34" charset="0"/>
                          <a:cs typeface="Arial" pitchFamily="34" charset="0"/>
                        </a:rPr>
                        <a:t>Intervention</a:t>
                      </a:r>
                      <a:endParaRPr lang="en-CA" sz="1100" kern="1400" dirty="0">
                        <a:solidFill>
                          <a:srgbClr val="000000"/>
                        </a:solidFill>
                        <a:latin typeface="Arial" pitchFamily="34" charset="0"/>
                        <a:cs typeface="Arial" pitchFamily="34" charset="0"/>
                      </a:endParaRPr>
                    </a:p>
                    <a:p>
                      <a:pPr marR="0" indent="0" algn="l" rtl="0">
                        <a:spcBef>
                          <a:spcPts val="0"/>
                        </a:spcBef>
                        <a:spcAft>
                          <a:spcPts val="0"/>
                        </a:spcAft>
                      </a:pPr>
                      <a:r>
                        <a:rPr lang="en-CA" sz="1100" b="1" kern="1400" dirty="0">
                          <a:solidFill>
                            <a:srgbClr val="000000"/>
                          </a:solidFill>
                          <a:latin typeface="Arial" pitchFamily="34" charset="0"/>
                          <a:cs typeface="Arial" pitchFamily="34" charset="0"/>
                        </a:rPr>
                        <a:t>Start Date and </a:t>
                      </a:r>
                      <a:r>
                        <a:rPr lang="en-CA" sz="1100" b="1" kern="1400" dirty="0" smtClean="0">
                          <a:solidFill>
                            <a:srgbClr val="000000"/>
                          </a:solidFill>
                          <a:latin typeface="Arial" pitchFamily="34" charset="0"/>
                          <a:cs typeface="Arial" pitchFamily="34" charset="0"/>
                        </a:rPr>
                        <a:t>time</a:t>
                      </a:r>
                      <a:endParaRPr lang="en-CA" sz="1100" kern="1400" dirty="0">
                        <a:solidFill>
                          <a:srgbClr val="000000"/>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0" algn="l" rtl="0">
                        <a:spcBef>
                          <a:spcPts val="0"/>
                        </a:spcBef>
                        <a:spcAft>
                          <a:spcPts val="0"/>
                        </a:spcAft>
                      </a:pPr>
                      <a:r>
                        <a:rPr lang="en-CA" sz="1100" kern="1400" dirty="0">
                          <a:solidFill>
                            <a:schemeClr val="tx1"/>
                          </a:solidFill>
                          <a:latin typeface="Arial" pitchFamily="34" charset="0"/>
                          <a:cs typeface="Arial" pitchFamily="34" charset="0"/>
                        </a:rPr>
                        <a:t>Enter the date and time study supplements were first started in the format </a:t>
                      </a:r>
                      <a:r>
                        <a:rPr lang="en-CA" sz="1100" kern="1400" dirty="0" err="1" smtClean="0">
                          <a:solidFill>
                            <a:schemeClr val="tx1"/>
                          </a:solidFill>
                          <a:latin typeface="Arial" pitchFamily="34" charset="0"/>
                          <a:cs typeface="Arial" pitchFamily="34" charset="0"/>
                        </a:rPr>
                        <a:t>yyyy</a:t>
                      </a:r>
                      <a:r>
                        <a:rPr lang="en-CA" sz="1100" kern="1400" dirty="0" smtClean="0">
                          <a:solidFill>
                            <a:schemeClr val="tx1"/>
                          </a:solidFill>
                          <a:latin typeface="Arial" pitchFamily="34" charset="0"/>
                          <a:cs typeface="Arial" pitchFamily="34" charset="0"/>
                        </a:rPr>
                        <a:t>-mm-</a:t>
                      </a:r>
                      <a:r>
                        <a:rPr lang="en-CA" sz="1100" kern="1400" dirty="0" err="1" smtClean="0">
                          <a:solidFill>
                            <a:schemeClr val="tx1"/>
                          </a:solidFill>
                          <a:latin typeface="Arial" pitchFamily="34" charset="0"/>
                          <a:cs typeface="Arial" pitchFamily="34" charset="0"/>
                        </a:rPr>
                        <a:t>dd</a:t>
                      </a:r>
                      <a:r>
                        <a:rPr lang="en-CA" sz="1100" kern="1400" dirty="0" smtClean="0">
                          <a:solidFill>
                            <a:schemeClr val="tx1"/>
                          </a:solidFill>
                          <a:latin typeface="Arial" pitchFamily="34" charset="0"/>
                          <a:cs typeface="Arial" pitchFamily="34" charset="0"/>
                        </a:rPr>
                        <a:t> and </a:t>
                      </a:r>
                      <a:r>
                        <a:rPr lang="en-CA" sz="1100" kern="1400" dirty="0" err="1" smtClean="0">
                          <a:solidFill>
                            <a:schemeClr val="tx1"/>
                          </a:solidFill>
                          <a:latin typeface="Arial" pitchFamily="34" charset="0"/>
                          <a:cs typeface="Arial" pitchFamily="34" charset="0"/>
                        </a:rPr>
                        <a:t>hh:mm</a:t>
                      </a:r>
                      <a:endParaRPr lang="en-CA" sz="110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944216">
                <a:tc>
                  <a:txBody>
                    <a:bodyPr/>
                    <a:lstStyle/>
                    <a:p>
                      <a:pPr marR="0" indent="0" algn="l" rtl="0">
                        <a:spcBef>
                          <a:spcPts val="0"/>
                        </a:spcBef>
                        <a:spcAft>
                          <a:spcPts val="0"/>
                        </a:spcAft>
                      </a:pPr>
                      <a:r>
                        <a:rPr lang="en-CA" sz="1100" b="1" kern="1400" dirty="0">
                          <a:solidFill>
                            <a:srgbClr val="000000"/>
                          </a:solidFill>
                          <a:latin typeface="Arial" pitchFamily="34" charset="0"/>
                          <a:cs typeface="Arial" pitchFamily="34" charset="0"/>
                        </a:rPr>
                        <a:t>Study Intervention started more than 2 hours from </a:t>
                      </a:r>
                      <a:endParaRPr lang="en-CA" sz="1100" kern="1400" dirty="0">
                        <a:solidFill>
                          <a:srgbClr val="000000"/>
                        </a:solidFill>
                        <a:latin typeface="Arial" pitchFamily="34" charset="0"/>
                        <a:cs typeface="Arial" pitchFamily="34" charset="0"/>
                      </a:endParaRPr>
                    </a:p>
                    <a:p>
                      <a:pPr marR="0" indent="0" algn="l" rtl="0">
                        <a:spcBef>
                          <a:spcPts val="0"/>
                        </a:spcBef>
                        <a:spcAft>
                          <a:spcPts val="0"/>
                        </a:spcAft>
                      </a:pPr>
                      <a:r>
                        <a:rPr lang="en-CA" sz="1100" b="1" kern="1400" dirty="0">
                          <a:solidFill>
                            <a:srgbClr val="000000"/>
                          </a:solidFill>
                          <a:latin typeface="Arial" pitchFamily="34" charset="0"/>
                          <a:cs typeface="Arial" pitchFamily="34" charset="0"/>
                        </a:rPr>
                        <a:t>Randomization</a:t>
                      </a:r>
                      <a:endParaRPr lang="en-CA" sz="1100" kern="1400" dirty="0">
                        <a:solidFill>
                          <a:srgbClr val="000000"/>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0" algn="l" rtl="0">
                        <a:spcBef>
                          <a:spcPts val="0"/>
                        </a:spcBef>
                        <a:spcAft>
                          <a:spcPts val="0"/>
                        </a:spcAft>
                      </a:pPr>
                      <a:r>
                        <a:rPr lang="en-CA" sz="1100" kern="1400" dirty="0" smtClean="0">
                          <a:solidFill>
                            <a:schemeClr val="tx1"/>
                          </a:solidFill>
                          <a:latin typeface="Arial" pitchFamily="34" charset="0"/>
                          <a:cs typeface="Arial" pitchFamily="34" charset="0"/>
                        </a:rPr>
                        <a:t>If the study intervention is started more than 2 hours after randomization, select</a:t>
                      </a:r>
                      <a:r>
                        <a:rPr lang="en-CA" sz="1100" kern="1400" baseline="0" dirty="0" smtClean="0">
                          <a:solidFill>
                            <a:schemeClr val="tx1"/>
                          </a:solidFill>
                          <a:latin typeface="Arial" pitchFamily="34" charset="0"/>
                          <a:cs typeface="Arial" pitchFamily="34" charset="0"/>
                        </a:rPr>
                        <a:t> </a:t>
                      </a:r>
                      <a:r>
                        <a:rPr lang="en-CA" sz="1100" kern="1400" dirty="0" smtClean="0">
                          <a:solidFill>
                            <a:schemeClr val="tx1"/>
                          </a:solidFill>
                          <a:latin typeface="Arial" pitchFamily="34" charset="0"/>
                          <a:cs typeface="Arial" pitchFamily="34" charset="0"/>
                        </a:rPr>
                        <a:t>‘Yes’ and choose the reason from the list provided:</a:t>
                      </a:r>
                    </a:p>
                    <a:p>
                      <a:pPr marL="85725" marR="0" indent="0" algn="l" rtl="0">
                        <a:spcBef>
                          <a:spcPts val="0"/>
                        </a:spcBef>
                        <a:spcAft>
                          <a:spcPts val="0"/>
                        </a:spcAft>
                      </a:pPr>
                      <a:endParaRPr lang="en-US" sz="1100" kern="1400" dirty="0" smtClean="0">
                        <a:solidFill>
                          <a:schemeClr val="tx1"/>
                        </a:solidFill>
                        <a:latin typeface="Arial" pitchFamily="34" charset="0"/>
                        <a:cs typeface="Arial" pitchFamily="34" charset="0"/>
                      </a:endParaRPr>
                    </a:p>
                    <a:p>
                      <a:pPr marL="714375" marR="0" lvl="1" indent="-171450" algn="l" rtl="0">
                        <a:spcBef>
                          <a:spcPts val="0"/>
                        </a:spcBef>
                        <a:spcAft>
                          <a:spcPts val="0"/>
                        </a:spcAft>
                        <a:buFont typeface="Arial" panose="020B0604020202020204" pitchFamily="34" charset="0"/>
                        <a:buChar char="•"/>
                      </a:pPr>
                      <a:r>
                        <a:rPr lang="en-US" sz="1100" kern="1400" dirty="0" smtClean="0">
                          <a:solidFill>
                            <a:schemeClr val="tx1"/>
                          </a:solidFill>
                          <a:latin typeface="Arial" pitchFamily="34" charset="0"/>
                          <a:cs typeface="Arial" pitchFamily="34" charset="0"/>
                        </a:rPr>
                        <a:t>Pharmacy delay</a:t>
                      </a:r>
                    </a:p>
                    <a:p>
                      <a:pPr marL="714375" marR="0" lvl="1" indent="-171450" algn="l" rtl="0">
                        <a:spcBef>
                          <a:spcPts val="0"/>
                        </a:spcBef>
                        <a:spcAft>
                          <a:spcPts val="0"/>
                        </a:spcAft>
                        <a:buFont typeface="Arial" panose="020B0604020202020204" pitchFamily="34" charset="0"/>
                        <a:buChar char="•"/>
                      </a:pPr>
                      <a:r>
                        <a:rPr lang="en-US" sz="1100" kern="1400" dirty="0" smtClean="0">
                          <a:solidFill>
                            <a:schemeClr val="tx1"/>
                          </a:solidFill>
                          <a:latin typeface="Arial" pitchFamily="34" charset="0"/>
                          <a:cs typeface="Arial" pitchFamily="34" charset="0"/>
                        </a:rPr>
                        <a:t>Patient</a:t>
                      </a:r>
                      <a:r>
                        <a:rPr lang="en-US" sz="1100" kern="1400" baseline="0" dirty="0" smtClean="0">
                          <a:solidFill>
                            <a:schemeClr val="tx1"/>
                          </a:solidFill>
                          <a:latin typeface="Arial" pitchFamily="34" charset="0"/>
                          <a:cs typeface="Arial" pitchFamily="34" charset="0"/>
                        </a:rPr>
                        <a:t> NPO for surgery</a:t>
                      </a:r>
                    </a:p>
                    <a:p>
                      <a:pPr marL="714375" marR="0" lvl="1" indent="-171450" algn="l" rtl="0">
                        <a:spcBef>
                          <a:spcPts val="0"/>
                        </a:spcBef>
                        <a:spcAft>
                          <a:spcPts val="0"/>
                        </a:spcAft>
                        <a:buFont typeface="Arial" panose="020B0604020202020204" pitchFamily="34" charset="0"/>
                        <a:buChar char="•"/>
                      </a:pPr>
                      <a:r>
                        <a:rPr lang="en-US" sz="1100" kern="1400" baseline="0" dirty="0" smtClean="0">
                          <a:solidFill>
                            <a:schemeClr val="tx1"/>
                          </a:solidFill>
                          <a:latin typeface="Arial" pitchFamily="34" charset="0"/>
                          <a:cs typeface="Arial" pitchFamily="34" charset="0"/>
                        </a:rPr>
                        <a:t>Awaiting tube placement and/or verification</a:t>
                      </a:r>
                    </a:p>
                    <a:p>
                      <a:pPr marL="714375" marR="0" lvl="1" indent="-171450" algn="l" rtl="0">
                        <a:spcBef>
                          <a:spcPts val="0"/>
                        </a:spcBef>
                        <a:spcAft>
                          <a:spcPts val="0"/>
                        </a:spcAft>
                        <a:buFont typeface="Arial" panose="020B0604020202020204" pitchFamily="34" charset="0"/>
                        <a:buChar char="•"/>
                      </a:pPr>
                      <a:r>
                        <a:rPr lang="en-US" sz="1100" kern="1400" baseline="0" dirty="0" smtClean="0">
                          <a:solidFill>
                            <a:schemeClr val="tx1"/>
                          </a:solidFill>
                          <a:latin typeface="Arial" pitchFamily="34" charset="0"/>
                          <a:cs typeface="Arial" pitchFamily="34" charset="0"/>
                        </a:rPr>
                        <a:t>Patient not available (procedure)</a:t>
                      </a:r>
                    </a:p>
                    <a:p>
                      <a:pPr marL="714375" marR="0" lvl="1" indent="-171450" algn="l" rtl="0">
                        <a:spcBef>
                          <a:spcPts val="0"/>
                        </a:spcBef>
                        <a:spcAft>
                          <a:spcPts val="0"/>
                        </a:spcAft>
                        <a:buFont typeface="Arial" panose="020B0604020202020204" pitchFamily="34" charset="0"/>
                        <a:buChar char="•"/>
                      </a:pPr>
                      <a:r>
                        <a:rPr lang="en-US" sz="1100" kern="1400" baseline="0" dirty="0" smtClean="0">
                          <a:solidFill>
                            <a:schemeClr val="tx1"/>
                          </a:solidFill>
                          <a:latin typeface="Arial" pitchFamily="34" charset="0"/>
                          <a:cs typeface="Arial" pitchFamily="34" charset="0"/>
                        </a:rPr>
                        <a:t>Nurse not available</a:t>
                      </a:r>
                    </a:p>
                    <a:p>
                      <a:pPr marL="714375" marR="0" lvl="1" indent="-171450" algn="l" rtl="0">
                        <a:spcBef>
                          <a:spcPts val="0"/>
                        </a:spcBef>
                        <a:spcAft>
                          <a:spcPts val="0"/>
                        </a:spcAft>
                        <a:buFont typeface="Arial" panose="020B0604020202020204" pitchFamily="34" charset="0"/>
                        <a:buChar char="•"/>
                      </a:pPr>
                      <a:r>
                        <a:rPr lang="en-US" sz="1100" kern="1400" baseline="0" dirty="0" smtClean="0">
                          <a:solidFill>
                            <a:schemeClr val="tx1"/>
                          </a:solidFill>
                          <a:latin typeface="Arial" pitchFamily="34" charset="0"/>
                          <a:cs typeface="Arial" pitchFamily="34" charset="0"/>
                        </a:rPr>
                        <a:t>Other (specify): _______________________</a:t>
                      </a:r>
                      <a:endParaRPr lang="en-CA" sz="1100" kern="1400" dirty="0" smtClean="0">
                        <a:solidFill>
                          <a:schemeClr val="tx1"/>
                        </a:solidFill>
                        <a:latin typeface="Arial" pitchFamily="34" charset="0"/>
                        <a:cs typeface="Arial" pitchFamily="34" charset="0"/>
                      </a:endParaRPr>
                    </a:p>
                    <a:p>
                      <a:pPr marL="85725" marR="0" indent="0" algn="l" rtl="0">
                        <a:spcBef>
                          <a:spcPts val="0"/>
                        </a:spcBef>
                        <a:spcAft>
                          <a:spcPts val="0"/>
                        </a:spcAft>
                      </a:pPr>
                      <a:endParaRPr lang="en-CA" sz="1100" kern="1400" dirty="0" smtClean="0">
                        <a:solidFill>
                          <a:schemeClr val="tx1"/>
                        </a:solidFill>
                        <a:latin typeface="Arial" pitchFamily="34" charset="0"/>
                        <a:cs typeface="Arial" pitchFamily="34" charset="0"/>
                      </a:endParaRPr>
                    </a:p>
                    <a:p>
                      <a:pPr marL="85725" marR="0" indent="0" algn="l" rtl="0">
                        <a:spcBef>
                          <a:spcPts val="0"/>
                        </a:spcBef>
                        <a:spcAft>
                          <a:spcPts val="0"/>
                        </a:spcAft>
                      </a:pPr>
                      <a:r>
                        <a:rPr lang="en-CA" sz="1100" kern="1400" dirty="0" smtClean="0">
                          <a:solidFill>
                            <a:schemeClr val="tx1"/>
                          </a:solidFill>
                          <a:latin typeface="Arial" pitchFamily="34" charset="0"/>
                          <a:cs typeface="Arial" pitchFamily="34" charset="0"/>
                        </a:rPr>
                        <a:t>If you select ‘Other’, you must provide and explanation in the space provided. </a:t>
                      </a:r>
                      <a:endParaRPr lang="en-CA" sz="110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936856">
                <a:tc>
                  <a:txBody>
                    <a:bodyPr/>
                    <a:lstStyle/>
                    <a:p>
                      <a:pPr marR="0" indent="0" algn="l" rtl="0">
                        <a:spcBef>
                          <a:spcPts val="0"/>
                        </a:spcBef>
                        <a:spcAft>
                          <a:spcPts val="0"/>
                        </a:spcAft>
                      </a:pPr>
                      <a:r>
                        <a:rPr lang="en-CA" sz="1100" b="1" kern="1400" dirty="0">
                          <a:solidFill>
                            <a:srgbClr val="000000"/>
                          </a:solidFill>
                          <a:latin typeface="Arial" pitchFamily="34" charset="0"/>
                          <a:cs typeface="Arial" pitchFamily="34" charset="0"/>
                        </a:rPr>
                        <a:t>Study </a:t>
                      </a:r>
                      <a:r>
                        <a:rPr lang="en-CA" sz="1100" b="1" kern="1400" dirty="0" smtClean="0">
                          <a:solidFill>
                            <a:srgbClr val="000000"/>
                          </a:solidFill>
                          <a:latin typeface="Arial" pitchFamily="34" charset="0"/>
                          <a:cs typeface="Arial" pitchFamily="34" charset="0"/>
                        </a:rPr>
                        <a:t>Intervention</a:t>
                      </a:r>
                      <a:endParaRPr lang="en-CA" sz="1100" kern="1400" dirty="0">
                        <a:solidFill>
                          <a:srgbClr val="000000"/>
                        </a:solidFill>
                        <a:latin typeface="Arial" pitchFamily="34" charset="0"/>
                        <a:cs typeface="Arial" pitchFamily="34" charset="0"/>
                      </a:endParaRPr>
                    </a:p>
                    <a:p>
                      <a:pPr marR="0" indent="0" algn="l" rtl="0">
                        <a:spcBef>
                          <a:spcPts val="0"/>
                        </a:spcBef>
                        <a:spcAft>
                          <a:spcPts val="0"/>
                        </a:spcAft>
                      </a:pPr>
                      <a:r>
                        <a:rPr lang="en-CA" sz="1100" b="1" kern="1400" dirty="0">
                          <a:solidFill>
                            <a:srgbClr val="000000"/>
                          </a:solidFill>
                          <a:latin typeface="Arial" pitchFamily="34" charset="0"/>
                          <a:cs typeface="Arial" pitchFamily="34" charset="0"/>
                        </a:rPr>
                        <a:t>Stop Date and time</a:t>
                      </a:r>
                      <a:endParaRPr lang="en-CA" sz="1100" kern="1400" dirty="0">
                        <a:solidFill>
                          <a:srgbClr val="000000"/>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0" algn="l" rtl="0">
                        <a:spcBef>
                          <a:spcPts val="0"/>
                        </a:spcBef>
                        <a:spcAft>
                          <a:spcPts val="0"/>
                        </a:spcAft>
                      </a:pPr>
                      <a:r>
                        <a:rPr lang="en-CA" sz="1100" kern="1400" dirty="0">
                          <a:solidFill>
                            <a:schemeClr val="tx1"/>
                          </a:solidFill>
                          <a:latin typeface="Arial" pitchFamily="34" charset="0"/>
                          <a:cs typeface="Arial" pitchFamily="34" charset="0"/>
                        </a:rPr>
                        <a:t>Enter the date and time study supplements were finally stopped in the format </a:t>
                      </a:r>
                      <a:r>
                        <a:rPr lang="en-CA" sz="1100" kern="1400" dirty="0" err="1" smtClean="0">
                          <a:solidFill>
                            <a:schemeClr val="tx1"/>
                          </a:solidFill>
                          <a:latin typeface="Arial" pitchFamily="34" charset="0"/>
                          <a:cs typeface="Arial" pitchFamily="34" charset="0"/>
                        </a:rPr>
                        <a:t>yyyy</a:t>
                      </a:r>
                      <a:r>
                        <a:rPr lang="en-CA" sz="1100" kern="1400" dirty="0" smtClean="0">
                          <a:solidFill>
                            <a:schemeClr val="tx1"/>
                          </a:solidFill>
                          <a:latin typeface="Arial" pitchFamily="34" charset="0"/>
                          <a:cs typeface="Arial" pitchFamily="34" charset="0"/>
                        </a:rPr>
                        <a:t>-mm-</a:t>
                      </a:r>
                      <a:r>
                        <a:rPr lang="en-CA" sz="1100" kern="1400" dirty="0" err="1" smtClean="0">
                          <a:solidFill>
                            <a:schemeClr val="tx1"/>
                          </a:solidFill>
                          <a:latin typeface="Arial" pitchFamily="34" charset="0"/>
                          <a:cs typeface="Arial" pitchFamily="34" charset="0"/>
                        </a:rPr>
                        <a:t>dd</a:t>
                      </a:r>
                      <a:r>
                        <a:rPr lang="en-CA" sz="1100" kern="1400" dirty="0" smtClean="0">
                          <a:solidFill>
                            <a:schemeClr val="tx1"/>
                          </a:solidFill>
                          <a:latin typeface="Arial" pitchFamily="34" charset="0"/>
                          <a:cs typeface="Arial" pitchFamily="34" charset="0"/>
                        </a:rPr>
                        <a:t> and </a:t>
                      </a:r>
                      <a:r>
                        <a:rPr lang="en-CA" sz="1100" kern="1400" dirty="0" err="1" smtClean="0">
                          <a:solidFill>
                            <a:schemeClr val="tx1"/>
                          </a:solidFill>
                          <a:latin typeface="Arial" pitchFamily="34" charset="0"/>
                          <a:cs typeface="Arial" pitchFamily="34" charset="0"/>
                        </a:rPr>
                        <a:t>hh:mm</a:t>
                      </a:r>
                      <a:endParaRPr lang="en-CA" sz="1100" kern="1400" dirty="0" smtClean="0">
                        <a:solidFill>
                          <a:schemeClr val="tx1"/>
                        </a:solidFill>
                        <a:latin typeface="Arial" pitchFamily="34" charset="0"/>
                        <a:cs typeface="Arial" pitchFamily="34" charset="0"/>
                      </a:endParaRPr>
                    </a:p>
                    <a:p>
                      <a:pPr marL="85725" marR="0" indent="0" algn="l" rtl="0">
                        <a:spcBef>
                          <a:spcPts val="0"/>
                        </a:spcBef>
                        <a:spcAft>
                          <a:spcPts val="0"/>
                        </a:spcAft>
                      </a:pPr>
                      <a:r>
                        <a:rPr lang="en-CA" sz="1100" kern="1400" dirty="0">
                          <a:solidFill>
                            <a:schemeClr val="tx1"/>
                          </a:solidFill>
                          <a:latin typeface="Arial" pitchFamily="34" charset="0"/>
                          <a:cs typeface="Arial" pitchFamily="34" charset="0"/>
                        </a:rPr>
                        <a:t> </a:t>
                      </a:r>
                      <a:r>
                        <a:rPr lang="en-CA" sz="1100" kern="1400" dirty="0" smtClean="0">
                          <a:solidFill>
                            <a:schemeClr val="tx1"/>
                          </a:solidFill>
                          <a:latin typeface="Arial" pitchFamily="34" charset="0"/>
                          <a:cs typeface="Arial" pitchFamily="34" charset="0"/>
                        </a:rPr>
                        <a:t>The </a:t>
                      </a:r>
                      <a:r>
                        <a:rPr lang="en-CA" sz="1100" kern="1400" dirty="0">
                          <a:solidFill>
                            <a:schemeClr val="tx1"/>
                          </a:solidFill>
                          <a:latin typeface="Arial" pitchFamily="34" charset="0"/>
                          <a:cs typeface="Arial" pitchFamily="34" charset="0"/>
                        </a:rPr>
                        <a:t>stop date should be at the end of the study </a:t>
                      </a:r>
                      <a:r>
                        <a:rPr lang="en-CA" sz="1100" kern="1400" dirty="0" smtClean="0">
                          <a:solidFill>
                            <a:schemeClr val="tx1"/>
                          </a:solidFill>
                          <a:latin typeface="Arial" pitchFamily="34" charset="0"/>
                          <a:cs typeface="Arial" pitchFamily="34" charset="0"/>
                        </a:rPr>
                        <a:t>period, </a:t>
                      </a:r>
                      <a:r>
                        <a:rPr lang="en-CA" sz="1100" kern="1400" dirty="0">
                          <a:solidFill>
                            <a:schemeClr val="tx1"/>
                          </a:solidFill>
                          <a:latin typeface="Arial" pitchFamily="34" charset="0"/>
                          <a:cs typeface="Arial" pitchFamily="34" charset="0"/>
                        </a:rPr>
                        <a:t>i.e. 7 days after the last successful </a:t>
                      </a:r>
                      <a:r>
                        <a:rPr lang="en-CA" sz="1100" kern="1400" dirty="0" smtClean="0">
                          <a:solidFill>
                            <a:schemeClr val="tx1"/>
                          </a:solidFill>
                          <a:latin typeface="Arial" pitchFamily="34" charset="0"/>
                          <a:cs typeface="Arial" pitchFamily="34" charset="0"/>
                        </a:rPr>
                        <a:t> grafting </a:t>
                      </a:r>
                      <a:r>
                        <a:rPr lang="en-CA" sz="1100" kern="1400" dirty="0">
                          <a:solidFill>
                            <a:schemeClr val="tx1"/>
                          </a:solidFill>
                          <a:latin typeface="Arial" pitchFamily="34" charset="0"/>
                          <a:cs typeface="Arial" pitchFamily="34" charset="0"/>
                        </a:rPr>
                        <a:t>operation or at discharge from </a:t>
                      </a:r>
                      <a:r>
                        <a:rPr lang="en-CA" sz="1100" kern="1400" dirty="0" smtClean="0">
                          <a:solidFill>
                            <a:schemeClr val="tx1"/>
                          </a:solidFill>
                          <a:latin typeface="Arial" pitchFamily="34" charset="0"/>
                          <a:cs typeface="Arial" pitchFamily="34" charset="0"/>
                        </a:rPr>
                        <a:t>ACU </a:t>
                      </a:r>
                      <a:r>
                        <a:rPr lang="en-CA" sz="1100" kern="1400" dirty="0">
                          <a:solidFill>
                            <a:schemeClr val="tx1"/>
                          </a:solidFill>
                          <a:latin typeface="Arial" pitchFamily="34" charset="0"/>
                          <a:cs typeface="Arial" pitchFamily="34" charset="0"/>
                        </a:rPr>
                        <a:t>or 3 months from </a:t>
                      </a:r>
                      <a:r>
                        <a:rPr lang="en-CA" sz="1100" kern="1400" dirty="0" smtClean="0">
                          <a:solidFill>
                            <a:schemeClr val="tx1"/>
                          </a:solidFill>
                          <a:latin typeface="Arial" pitchFamily="34" charset="0"/>
                          <a:cs typeface="Arial" pitchFamily="34" charset="0"/>
                        </a:rPr>
                        <a:t>ACU </a:t>
                      </a:r>
                      <a:r>
                        <a:rPr lang="en-CA" sz="1100" kern="1400" dirty="0">
                          <a:solidFill>
                            <a:schemeClr val="tx1"/>
                          </a:solidFill>
                          <a:latin typeface="Arial" pitchFamily="34" charset="0"/>
                          <a:cs typeface="Arial" pitchFamily="34" charset="0"/>
                        </a:rPr>
                        <a:t>admission, </a:t>
                      </a:r>
                      <a:r>
                        <a:rPr lang="en-CA" sz="1100" strike="noStrike" kern="1400" dirty="0" smtClean="0">
                          <a:solidFill>
                            <a:schemeClr val="tx1"/>
                          </a:solidFill>
                          <a:latin typeface="Arial" pitchFamily="34" charset="0"/>
                          <a:cs typeface="Arial" pitchFamily="34" charset="0"/>
                        </a:rPr>
                        <a:t>wh</a:t>
                      </a:r>
                      <a:r>
                        <a:rPr lang="en-CA" sz="1100" kern="1400" dirty="0" smtClean="0">
                          <a:solidFill>
                            <a:schemeClr val="tx1"/>
                          </a:solidFill>
                          <a:latin typeface="Arial" pitchFamily="34" charset="0"/>
                          <a:cs typeface="Arial" pitchFamily="34" charset="0"/>
                        </a:rPr>
                        <a:t>ichever </a:t>
                      </a:r>
                      <a:r>
                        <a:rPr lang="en-CA" sz="1100" kern="1400" dirty="0">
                          <a:solidFill>
                            <a:schemeClr val="tx1"/>
                          </a:solidFill>
                          <a:latin typeface="Arial" pitchFamily="34" charset="0"/>
                          <a:cs typeface="Arial" pitchFamily="34" charset="0"/>
                        </a:rPr>
                        <a:t>occurs first. </a:t>
                      </a: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303504">
                <a:tc>
                  <a:txBody>
                    <a:bodyPr/>
                    <a:lstStyle/>
                    <a:p>
                      <a:pPr marR="0" indent="0" algn="l" rtl="0">
                        <a:spcBef>
                          <a:spcPts val="0"/>
                        </a:spcBef>
                        <a:spcAft>
                          <a:spcPts val="0"/>
                        </a:spcAft>
                      </a:pPr>
                      <a:r>
                        <a:rPr lang="en-CA" sz="1100" b="1" kern="1400" dirty="0" smtClean="0">
                          <a:solidFill>
                            <a:srgbClr val="000000"/>
                          </a:solidFill>
                          <a:latin typeface="Arial" pitchFamily="34" charset="0"/>
                          <a:cs typeface="Arial" pitchFamily="34" charset="0"/>
                        </a:rPr>
                        <a:t>Study Intervention Prescription</a:t>
                      </a:r>
                      <a:endParaRPr lang="en-CA" sz="1100" kern="1400" dirty="0">
                        <a:solidFill>
                          <a:srgbClr val="000000"/>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0" algn="l" defTabSz="914400" rtl="0" eaLnBrk="1" fontAlgn="auto" latinLnBrk="0" hangingPunct="1">
                        <a:lnSpc>
                          <a:spcPct val="100000"/>
                        </a:lnSpc>
                        <a:spcBef>
                          <a:spcPts val="0"/>
                        </a:spcBef>
                        <a:spcAft>
                          <a:spcPts val="0"/>
                        </a:spcAft>
                        <a:buClrTx/>
                        <a:buSzTx/>
                        <a:buFontTx/>
                        <a:buNone/>
                        <a:tabLst/>
                        <a:defRPr/>
                      </a:pPr>
                      <a:r>
                        <a:rPr lang="en-US" sz="1100" kern="1400" dirty="0" smtClean="0">
                          <a:solidFill>
                            <a:schemeClr val="tx1"/>
                          </a:solidFill>
                          <a:latin typeface="Arial" pitchFamily="34" charset="0"/>
                          <a:cs typeface="Arial" pitchFamily="34" charset="0"/>
                        </a:rPr>
                        <a:t>Record</a:t>
                      </a:r>
                      <a:r>
                        <a:rPr lang="en-US" sz="1100" kern="1400" baseline="0" dirty="0" smtClean="0">
                          <a:solidFill>
                            <a:schemeClr val="tx1"/>
                          </a:solidFill>
                          <a:latin typeface="Arial" pitchFamily="34" charset="0"/>
                          <a:cs typeface="Arial" pitchFamily="34" charset="0"/>
                        </a:rPr>
                        <a:t> the initial study intervention prescription in grams/day. </a:t>
                      </a:r>
                    </a:p>
                    <a:p>
                      <a:pPr marL="85725" marR="0" indent="0" algn="l" defTabSz="914400" rtl="0" eaLnBrk="1" fontAlgn="auto" latinLnBrk="0" hangingPunct="1">
                        <a:lnSpc>
                          <a:spcPct val="100000"/>
                        </a:lnSpc>
                        <a:spcBef>
                          <a:spcPts val="0"/>
                        </a:spcBef>
                        <a:spcAft>
                          <a:spcPts val="0"/>
                        </a:spcAft>
                        <a:buClrTx/>
                        <a:buSzTx/>
                        <a:buFontTx/>
                        <a:buNone/>
                        <a:tabLst/>
                        <a:defRPr/>
                      </a:pPr>
                      <a:endParaRPr lang="en-US" sz="1100" kern="1400" baseline="0" dirty="0" smtClean="0">
                        <a:solidFill>
                          <a:schemeClr val="tx1"/>
                        </a:solidFill>
                        <a:latin typeface="Arial" pitchFamily="34" charset="0"/>
                        <a:ea typeface="+mn-ea"/>
                        <a:cs typeface="Arial" pitchFamily="34" charset="0"/>
                      </a:endParaRPr>
                    </a:p>
                    <a:p>
                      <a:pPr marL="85725" marR="0" indent="0" algn="l" defTabSz="914400" rtl="0" eaLnBrk="1" fontAlgn="auto" latinLnBrk="0" hangingPunct="1">
                        <a:lnSpc>
                          <a:spcPct val="100000"/>
                        </a:lnSpc>
                        <a:spcBef>
                          <a:spcPts val="0"/>
                        </a:spcBef>
                        <a:spcAft>
                          <a:spcPts val="0"/>
                        </a:spcAft>
                        <a:buClrTx/>
                        <a:buSzTx/>
                        <a:buFontTx/>
                        <a:buNone/>
                        <a:tabLst/>
                        <a:defRPr/>
                      </a:pPr>
                      <a:r>
                        <a:rPr lang="en-US" sz="1100" kern="1200" dirty="0" smtClean="0">
                          <a:solidFill>
                            <a:schemeClr val="tx1"/>
                          </a:solidFill>
                          <a:latin typeface="Arial" pitchFamily="34" charset="0"/>
                          <a:ea typeface="+mn-ea"/>
                          <a:cs typeface="Arial" pitchFamily="34" charset="0"/>
                        </a:rPr>
                        <a:t>Each packet contains 5 grams of study intervention. If 10 packets per day are to be given, enter 50 in the prescription box.</a:t>
                      </a:r>
                      <a:r>
                        <a:rPr lang="en-CA" sz="1100" kern="1200" dirty="0" smtClean="0">
                          <a:solidFill>
                            <a:schemeClr val="tx1"/>
                          </a:solidFill>
                          <a:latin typeface="Arial" pitchFamily="34" charset="0"/>
                          <a:ea typeface="+mn-ea"/>
                          <a:cs typeface="Arial" pitchFamily="34" charset="0"/>
                        </a:rPr>
                        <a:t> </a:t>
                      </a:r>
                    </a:p>
                    <a:p>
                      <a:pPr marL="85725" marR="0" indent="0" algn="l" defTabSz="914400" rtl="0" eaLnBrk="1" fontAlgn="auto" latinLnBrk="0" hangingPunct="1">
                        <a:lnSpc>
                          <a:spcPct val="100000"/>
                        </a:lnSpc>
                        <a:spcBef>
                          <a:spcPts val="0"/>
                        </a:spcBef>
                        <a:spcAft>
                          <a:spcPts val="0"/>
                        </a:spcAft>
                        <a:buClrTx/>
                        <a:buSzTx/>
                        <a:buFontTx/>
                        <a:buNone/>
                        <a:tabLst/>
                        <a:defRPr/>
                      </a:pPr>
                      <a:endParaRPr lang="en-CA" sz="1100" kern="1200" baseline="0" dirty="0" smtClean="0">
                        <a:solidFill>
                          <a:schemeClr val="tx1"/>
                        </a:solidFill>
                        <a:latin typeface="Arial" pitchFamily="34" charset="0"/>
                        <a:ea typeface="+mn-ea"/>
                        <a:cs typeface="Arial" pitchFamily="34" charset="0"/>
                      </a:endParaRPr>
                    </a:p>
                    <a:p>
                      <a:pPr marL="85725" marR="0" indent="0" algn="l" defTabSz="914400" rtl="0" eaLnBrk="1" fontAlgn="auto" latinLnBrk="0" hangingPunct="1">
                        <a:lnSpc>
                          <a:spcPct val="100000"/>
                        </a:lnSpc>
                        <a:spcBef>
                          <a:spcPts val="0"/>
                        </a:spcBef>
                        <a:spcAft>
                          <a:spcPts val="0"/>
                        </a:spcAft>
                        <a:buClrTx/>
                        <a:buSzTx/>
                        <a:buFontTx/>
                        <a:buNone/>
                        <a:tabLst/>
                        <a:defRPr/>
                      </a:pPr>
                      <a:r>
                        <a:rPr lang="en-US" sz="1100" kern="1400" baseline="0" dirty="0" smtClean="0">
                          <a:solidFill>
                            <a:schemeClr val="tx1"/>
                          </a:solidFill>
                          <a:latin typeface="Arial" pitchFamily="34" charset="0"/>
                          <a:cs typeface="Arial" pitchFamily="34" charset="0"/>
                        </a:rPr>
                        <a:t>If the study intervention prescription changes, record the new prescription and date/time the change occurred.  </a:t>
                      </a:r>
                    </a:p>
                    <a:p>
                      <a:pPr marL="85725" marR="0" indent="0" algn="l" rtl="0">
                        <a:spcBef>
                          <a:spcPts val="0"/>
                        </a:spcBef>
                        <a:spcAft>
                          <a:spcPts val="0"/>
                        </a:spcAft>
                      </a:pPr>
                      <a:endParaRPr lang="en-US" sz="1100" kern="1400" baseline="0" dirty="0" smtClean="0">
                        <a:solidFill>
                          <a:schemeClr val="tx1"/>
                        </a:solidFill>
                        <a:latin typeface="Arial" pitchFamily="34" charset="0"/>
                        <a:cs typeface="Arial" pitchFamily="34" charset="0"/>
                      </a:endParaRPr>
                    </a:p>
                    <a:p>
                      <a:pPr marL="85725" marR="0" indent="0" algn="l" rtl="0">
                        <a:spcBef>
                          <a:spcPts val="0"/>
                        </a:spcBef>
                        <a:spcAft>
                          <a:spcPts val="0"/>
                        </a:spcAft>
                      </a:pPr>
                      <a:r>
                        <a:rPr lang="en-US" sz="1100" kern="1400" baseline="0" dirty="0" smtClean="0">
                          <a:solidFill>
                            <a:schemeClr val="tx1"/>
                          </a:solidFill>
                          <a:latin typeface="Arial" pitchFamily="34" charset="0"/>
                          <a:cs typeface="Arial" pitchFamily="34" charset="0"/>
                        </a:rPr>
                        <a:t>NOTE: IP prescription should not change. </a:t>
                      </a:r>
                    </a:p>
                    <a:p>
                      <a:pPr marL="85725" marR="0" indent="0" algn="l" rtl="0">
                        <a:spcBef>
                          <a:spcPts val="0"/>
                        </a:spcBef>
                        <a:spcAft>
                          <a:spcPts val="0"/>
                        </a:spcAft>
                      </a:pPr>
                      <a:endParaRPr lang="en-US" sz="1100" kern="1400" baseline="0" dirty="0" smtClean="0">
                        <a:solidFill>
                          <a:schemeClr val="tx1"/>
                        </a:solidFill>
                        <a:latin typeface="Arial" pitchFamily="34" charset="0"/>
                        <a:cs typeface="Arial" pitchFamily="34" charset="0"/>
                      </a:endParaRPr>
                    </a:p>
                    <a:p>
                      <a:pPr marL="85725" marR="0" indent="0" algn="l" rtl="0">
                        <a:spcBef>
                          <a:spcPts val="0"/>
                        </a:spcBef>
                        <a:spcAft>
                          <a:spcPts val="0"/>
                        </a:spcAft>
                      </a:pPr>
                      <a:r>
                        <a:rPr lang="en-US" sz="1100" b="1" kern="1400" baseline="0" dirty="0" smtClean="0">
                          <a:solidFill>
                            <a:schemeClr val="tx1"/>
                          </a:solidFill>
                          <a:latin typeface="Arial" pitchFamily="34" charset="0"/>
                          <a:cs typeface="Arial" pitchFamily="34" charset="0"/>
                        </a:rPr>
                        <a:t>EXCEPTION: If the patient has a change in body weight sufficient for the clinical team to alter dosage of clinical treatments, the study treatment should also be adjusted.</a:t>
                      </a:r>
                      <a:endParaRPr lang="en-CA" sz="1100" b="1"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26643" name="Text Box 19"/>
          <p:cNvSpPr txBox="1">
            <a:spLocks noChangeArrowheads="1"/>
          </p:cNvSpPr>
          <p:nvPr/>
        </p:nvSpPr>
        <p:spPr bwMode="auto">
          <a:xfrm>
            <a:off x="285728" y="714348"/>
            <a:ext cx="6455640" cy="34290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Study Intervention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4"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5" name="Straight Connector 14"/>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Slide Number Placeholder 12"/>
          <p:cNvSpPr>
            <a:spLocks noGrp="1"/>
          </p:cNvSpPr>
          <p:nvPr>
            <p:ph type="sldNum" sz="quarter" idx="12"/>
          </p:nvPr>
        </p:nvSpPr>
        <p:spPr/>
        <p:txBody>
          <a:bodyPr/>
          <a:lstStyle/>
          <a:p>
            <a:fld id="{FDE86200-F1F7-4FF7-847E-D71C11135875}" type="slidenum">
              <a:rPr lang="en-CA" smtClean="0"/>
              <a:pPr/>
              <a:t>21</a:t>
            </a:fld>
            <a:endParaRPr lang="en-CA"/>
          </a:p>
        </p:txBody>
      </p:sp>
      <p:pic>
        <p:nvPicPr>
          <p:cNvPr id="20482" name="Picture 2" descr="Y:\06-ACTIVE STUDIES\RE-ENERGIZE Definitive\STUDY PROCEDURES\Logos\RE_Logo small.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8640" y="83410"/>
            <a:ext cx="1450853" cy="6309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Text Box 294"/>
          <p:cNvSpPr txBox="1">
            <a:spLocks noChangeArrowheads="1"/>
          </p:cNvSpPr>
          <p:nvPr/>
        </p:nvSpPr>
        <p:spPr bwMode="auto">
          <a:xfrm>
            <a:off x="24" y="785786"/>
            <a:ext cx="6858000" cy="457199"/>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Black" pitchFamily="34" charset="0"/>
                <a:ea typeface="Times New Roman" pitchFamily="18" charset="0"/>
                <a:cs typeface="Arial" pitchFamily="34" charset="0"/>
              </a:rPr>
              <a:t>Study Intervention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311" name="Table 310"/>
          <p:cNvGraphicFramePr>
            <a:graphicFrameLocks noGrp="1"/>
          </p:cNvGraphicFramePr>
          <p:nvPr>
            <p:extLst>
              <p:ext uri="{D42A27DB-BD31-4B8C-83A1-F6EECF244321}">
                <p14:modId xmlns:p14="http://schemas.microsoft.com/office/powerpoint/2010/main" val="1609971868"/>
              </p:ext>
            </p:extLst>
          </p:nvPr>
        </p:nvGraphicFramePr>
        <p:xfrm>
          <a:off x="142852" y="1100109"/>
          <a:ext cx="6500860" cy="4175760"/>
        </p:xfrm>
        <a:graphic>
          <a:graphicData uri="http://schemas.openxmlformats.org/drawingml/2006/table">
            <a:tbl>
              <a:tblPr/>
              <a:tblGrid>
                <a:gridCol w="2994777"/>
                <a:gridCol w="2045214"/>
                <a:gridCol w="1460869"/>
              </a:tblGrid>
              <a:tr h="211455">
                <a:tc>
                  <a:txBody>
                    <a:bodyPr/>
                    <a:lstStyle/>
                    <a:p>
                      <a:pPr marL="85725" marR="0" lvl="0" indent="3175"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Date and Time </a:t>
                      </a:r>
                      <a:r>
                        <a:rPr lang="en-US" sz="1000" b="1" dirty="0" smtClean="0">
                          <a:solidFill>
                            <a:srgbClr val="000000"/>
                          </a:solidFill>
                          <a:latin typeface="Arial" pitchFamily="34" charset="0"/>
                          <a:ea typeface="Times New Roman" pitchFamily="18" charset="0"/>
                          <a:cs typeface="Arial" pitchFamily="34" charset="0"/>
                        </a:rPr>
                        <a:t>first </a:t>
                      </a:r>
                      <a:r>
                        <a:rPr kumimoji="0" lang="en-US" sz="1000" b="1" i="0" u="none" strike="noStrike" cap="none" normalizeH="0" dirty="0" smtClean="0">
                          <a:ln>
                            <a:noFill/>
                          </a:ln>
                          <a:solidFill>
                            <a:srgbClr val="000000"/>
                          </a:solidFill>
                          <a:effectLst/>
                          <a:latin typeface="Arial" pitchFamily="34" charset="0"/>
                          <a:ea typeface="Times New Roman" pitchFamily="18" charset="0"/>
                          <a:cs typeface="Arial" pitchFamily="34" charset="0"/>
                        </a:rPr>
                        <a:t>dose of </a:t>
                      </a:r>
                      <a:r>
                        <a:rPr lang="en-US" sz="1000" b="1" dirty="0" smtClean="0">
                          <a:solidFill>
                            <a:srgbClr val="000000"/>
                          </a:solidFill>
                          <a:latin typeface="Arial" pitchFamily="34" charset="0"/>
                          <a:ea typeface="Times New Roman" pitchFamily="18" charset="0"/>
                          <a:cs typeface="Arial" pitchFamily="34" charset="0"/>
                        </a:rPr>
                        <a:t>s</a:t>
                      </a:r>
                      <a:r>
                        <a:rPr kumimoji="0" lang="en-US" sz="1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tudy </a:t>
                      </a:r>
                      <a:r>
                        <a:rPr lang="en-US" sz="1000" b="1" dirty="0" smtClean="0">
                          <a:solidFill>
                            <a:srgbClr val="000000"/>
                          </a:solidFill>
                          <a:latin typeface="Arial" pitchFamily="34" charset="0"/>
                          <a:ea typeface="Times New Roman" pitchFamily="18" charset="0"/>
                          <a:cs typeface="Arial" pitchFamily="34" charset="0"/>
                        </a:rPr>
                        <a:t>i</a:t>
                      </a:r>
                      <a:r>
                        <a:rPr kumimoji="0" lang="en-US" sz="1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ntervention </a:t>
                      </a:r>
                      <a:r>
                        <a:rPr lang="en-US" sz="1000" b="1" dirty="0" smtClean="0">
                          <a:solidFill>
                            <a:srgbClr val="000000"/>
                          </a:solidFill>
                          <a:latin typeface="Arial" pitchFamily="34" charset="0"/>
                          <a:ea typeface="Times New Roman" pitchFamily="18" charset="0"/>
                          <a:cs typeface="Arial" pitchFamily="34" charset="0"/>
                        </a:rPr>
                        <a:t>a</a:t>
                      </a:r>
                      <a:r>
                        <a:rPr kumimoji="0" lang="en-US" sz="1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dministered</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R="0"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a:t>
                      </a:r>
                    </a:p>
                    <a:p>
                      <a:pPr marR="0" lvl="2"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baseline="0" dirty="0" smtClean="0">
                          <a:solidFill>
                            <a:srgbClr val="000000"/>
                          </a:solidFill>
                          <a:latin typeface="Arial" pitchFamily="34" charset="0"/>
                          <a:cs typeface="Arial" pitchFamily="34" charset="0"/>
                        </a:rPr>
                        <a:t>  (</a:t>
                      </a:r>
                      <a:r>
                        <a:rPr lang="en-US" sz="1000" kern="1400" dirty="0" err="1" smtClean="0">
                          <a:solidFill>
                            <a:srgbClr val="000000"/>
                          </a:solidFill>
                          <a:latin typeface="Arial" pitchFamily="34" charset="0"/>
                          <a:cs typeface="Arial" pitchFamily="34" charset="0"/>
                        </a:rPr>
                        <a:t>yyyy</a:t>
                      </a:r>
                      <a:r>
                        <a:rPr lang="en-US" sz="1000" kern="1400" dirty="0" smtClean="0">
                          <a:solidFill>
                            <a:srgbClr val="000000"/>
                          </a:solidFill>
                          <a:latin typeface="Arial" pitchFamily="34" charset="0"/>
                          <a:cs typeface="Arial" pitchFamily="34" charset="0"/>
                        </a:rPr>
                        <a:t>-mm-</a:t>
                      </a:r>
                      <a:r>
                        <a:rPr lang="en-US" sz="1000" kern="1400" dirty="0" err="1" smtClean="0">
                          <a:solidFill>
                            <a:srgbClr val="000000"/>
                          </a:solidFill>
                          <a:latin typeface="Arial" pitchFamily="34" charset="0"/>
                          <a:cs typeface="Arial" pitchFamily="34" charset="0"/>
                        </a:rPr>
                        <a:t>dd</a:t>
                      </a:r>
                      <a:r>
                        <a:rPr lang="en-US" sz="1000" kern="1400" dirty="0" smtClean="0">
                          <a:solidFill>
                            <a:srgbClr val="000000"/>
                          </a:solidFill>
                          <a:latin typeface="Arial" pitchFamily="34" charset="0"/>
                          <a:cs typeface="Arial" pitchFamily="34" charset="0"/>
                        </a:rPr>
                        <a:t>)</a:t>
                      </a:r>
                      <a:endParaRPr lang="en-US" sz="1000" kern="1400" dirty="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000" kern="1400" dirty="0" smtClean="0">
                          <a:solidFill>
                            <a:srgbClr val="000000"/>
                          </a:solidFill>
                          <a:latin typeface="Arial" pitchFamily="34" charset="0"/>
                          <a:cs typeface="Arial" pitchFamily="34" charset="0"/>
                        </a:rPr>
                        <a:t>                          (</a:t>
                      </a:r>
                      <a:r>
                        <a:rPr lang="en-US" sz="1000" kern="1400" dirty="0" err="1" smtClean="0">
                          <a:solidFill>
                            <a:srgbClr val="000000"/>
                          </a:solidFill>
                          <a:latin typeface="Arial" pitchFamily="34" charset="0"/>
                          <a:cs typeface="Arial" pitchFamily="34" charset="0"/>
                        </a:rPr>
                        <a:t>hh:mm</a:t>
                      </a:r>
                      <a:r>
                        <a:rPr lang="en-US" sz="1000" kern="1400" dirty="0" smtClean="0">
                          <a:solidFill>
                            <a:srgbClr val="000000"/>
                          </a:solidFill>
                          <a:latin typeface="Arial" pitchFamily="34" charset="0"/>
                          <a:cs typeface="Arial" pitchFamily="34" charset="0"/>
                        </a:rPr>
                        <a:t>) </a:t>
                      </a:r>
                    </a:p>
                    <a:p>
                      <a:r>
                        <a:rPr lang="en-US" sz="1000" kern="1400" dirty="0" smtClean="0">
                          <a:solidFill>
                            <a:srgbClr val="000000"/>
                          </a:solidFill>
                          <a:latin typeface="Arial" pitchFamily="34" charset="0"/>
                          <a:cs typeface="Arial" pitchFamily="34" charset="0"/>
                        </a:rPr>
                        <a:t>                (24</a:t>
                      </a:r>
                      <a:r>
                        <a:rPr lang="en-US" sz="1000" kern="1400" baseline="0" dirty="0" smtClean="0">
                          <a:solidFill>
                            <a:srgbClr val="000000"/>
                          </a:solidFill>
                          <a:latin typeface="Arial" pitchFamily="34" charset="0"/>
                          <a:cs typeface="Arial" pitchFamily="34" charset="0"/>
                        </a:rPr>
                        <a:t> hour clock)</a:t>
                      </a:r>
                      <a:endParaRPr lang="en-CA" sz="1000" dirty="0">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211455">
                <a:tc>
                  <a:txBody>
                    <a:bodyPr/>
                    <a:lstStyle/>
                    <a:p>
                      <a:pPr marL="88900" marR="0" lvl="0" indent="3175"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Was Study Intervention started &gt; 2 hours from Randomization?</a:t>
                      </a:r>
                      <a:endParaRPr lang="en-US" sz="1000" b="1" kern="1400" dirty="0" smtClean="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indent="85725" algn="l" rtl="0">
                        <a:lnSpc>
                          <a:spcPct val="100000"/>
                        </a:lnSpc>
                        <a:spcBef>
                          <a:spcPts val="0"/>
                        </a:spcBef>
                        <a:spcAft>
                          <a:spcPts val="0"/>
                        </a:spcAft>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Yes  </a:t>
                      </a: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No</a:t>
                      </a:r>
                      <a:endParaRPr lang="en-US" sz="1000" kern="1400" dirty="0" smtClean="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CA" sz="1000" dirty="0">
                        <a:latin typeface="Arial" pitchFamily="34" charset="0"/>
                        <a:cs typeface="Arial" pitchFamily="34" charset="0"/>
                      </a:endParaRPr>
                    </a:p>
                  </a:txBody>
                  <a:tcPr marL="18288" marR="18288" marT="18288" marB="18288">
                    <a:lnL w="952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1455">
                <a:tc>
                  <a:txBody>
                    <a:bodyPr/>
                    <a:lstStyle/>
                    <a:p>
                      <a:pPr marL="0" marR="0" lvl="0" indent="36195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If Yes, indicate the reason: </a:t>
                      </a:r>
                      <a:endParaRPr lang="en-US" sz="1000" b="0" kern="1400" dirty="0" smtClean="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Pharmacy delay</a:t>
                      </a:r>
                      <a:endParaRPr lang="en-US" sz="1000" kern="1400" dirty="0" smtClean="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Patient NPO for surgery</a:t>
                      </a:r>
                      <a:endParaRPr lang="en-CA" sz="1000" kern="1400" cap="none" baseline="0" dirty="0" smtClean="0">
                        <a:solidFill>
                          <a:srgbClr val="000000"/>
                        </a:solidFill>
                        <a:latin typeface="Arial" pitchFamily="34" charset="0"/>
                        <a:ea typeface="MS Mincho"/>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Awaiting tube placement and/or verification</a:t>
                      </a:r>
                    </a:p>
                    <a:p>
                      <a:pPr marL="108000" marR="0" indent="0" algn="l" defTabSz="914400" rtl="0" eaLnBrk="1" fontAlgn="auto" latinLnBrk="0" hangingPunct="1">
                        <a:lnSpc>
                          <a:spcPct val="100000"/>
                        </a:lnSpc>
                        <a:spcBef>
                          <a:spcPts val="0"/>
                        </a:spcBef>
                        <a:spcAft>
                          <a:spcPts val="0"/>
                        </a:spcAft>
                        <a:buClrTx/>
                        <a:buSzTx/>
                        <a:buFont typeface="Wingdings"/>
                        <a:buChar char="o"/>
                        <a:tabLst/>
                        <a:defRPr/>
                      </a:pPr>
                      <a:r>
                        <a:rPr lang="en-US" sz="1000" kern="1400" cap="none" baseline="0" dirty="0" smtClean="0">
                          <a:solidFill>
                            <a:srgbClr val="000000"/>
                          </a:solidFill>
                          <a:latin typeface="Arial" pitchFamily="34" charset="0"/>
                          <a:cs typeface="Arial" pitchFamily="34" charset="0"/>
                        </a:rPr>
                        <a:t> Patient not available (procedure)</a:t>
                      </a:r>
                    </a:p>
                    <a:p>
                      <a:pPr marL="108000" marR="0" indent="0" algn="l" defTabSz="914400" rtl="0" eaLnBrk="1" fontAlgn="auto" latinLnBrk="0" hangingPunct="1">
                        <a:lnSpc>
                          <a:spcPct val="100000"/>
                        </a:lnSpc>
                        <a:spcBef>
                          <a:spcPts val="0"/>
                        </a:spcBef>
                        <a:spcAft>
                          <a:spcPts val="0"/>
                        </a:spcAft>
                        <a:buClrTx/>
                        <a:buSzTx/>
                        <a:buFont typeface="Wingdings"/>
                        <a:buChar char="o"/>
                        <a:tabLst/>
                        <a:defRPr/>
                      </a:pPr>
                      <a:r>
                        <a:rPr lang="en-US" sz="1000" kern="1400" cap="none" baseline="0" dirty="0" smtClean="0">
                          <a:solidFill>
                            <a:srgbClr val="000000"/>
                          </a:solidFill>
                          <a:latin typeface="Arial" pitchFamily="34" charset="0"/>
                          <a:cs typeface="Arial" pitchFamily="34" charset="0"/>
                        </a:rPr>
                        <a:t> Nurse not available</a:t>
                      </a:r>
                    </a:p>
                    <a:p>
                      <a:pPr marL="108000" marR="0" indent="0" algn="l" defTabSz="914400" rtl="0" eaLnBrk="1" fontAlgn="auto" latinLnBrk="0" hangingPunct="1">
                        <a:lnSpc>
                          <a:spcPct val="100000"/>
                        </a:lnSpc>
                        <a:spcBef>
                          <a:spcPts val="0"/>
                        </a:spcBef>
                        <a:spcAft>
                          <a:spcPts val="0"/>
                        </a:spcAft>
                        <a:buClrTx/>
                        <a:buSzTx/>
                        <a:buFont typeface="Wingdings"/>
                        <a:buChar char="o"/>
                        <a:tabLst/>
                        <a:defRPr/>
                      </a:pPr>
                      <a:r>
                        <a:rPr lang="en-US" sz="1000" kern="1400" cap="none" baseline="0" dirty="0" smtClean="0">
                          <a:solidFill>
                            <a:srgbClr val="000000"/>
                          </a:solidFill>
                          <a:latin typeface="Arial" pitchFamily="34" charset="0"/>
                          <a:cs typeface="Arial" pitchFamily="34" charset="0"/>
                        </a:rPr>
                        <a:t> Other (specify): ______________________________</a:t>
                      </a:r>
                      <a:endParaRPr lang="en-US" sz="1000" kern="1400" dirty="0" smtClean="0">
                        <a:solidFill>
                          <a:srgbClr val="000000"/>
                        </a:solidFill>
                        <a:latin typeface="Arial" pitchFamily="34" charset="0"/>
                        <a:cs typeface="Arial" pitchFamily="34" charset="0"/>
                      </a:endParaRPr>
                    </a:p>
                    <a:p>
                      <a:pPr marR="0" indent="0" algn="l" rtl="0">
                        <a:lnSpc>
                          <a:spcPct val="100000"/>
                        </a:lnSpc>
                        <a:spcBef>
                          <a:spcPts val="0"/>
                        </a:spcBef>
                        <a:spcAft>
                          <a:spcPts val="0"/>
                        </a:spcAft>
                      </a:pPr>
                      <a:endParaRPr lang="en-US" sz="1000" kern="1400" dirty="0" smtClean="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CA" sz="1000" dirty="0">
                        <a:latin typeface="Arial" pitchFamily="34" charset="0"/>
                        <a:cs typeface="Arial" pitchFamily="34" charset="0"/>
                      </a:endParaRPr>
                    </a:p>
                  </a:txBody>
                  <a:tcPr marL="18288" marR="18288" marT="18288" marB="18288">
                    <a:lnL w="952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1455">
                <a:tc>
                  <a:txBody>
                    <a:bodyPr/>
                    <a:lstStyle/>
                    <a:p>
                      <a:pPr marL="85725"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Date and Time the</a:t>
                      </a:r>
                      <a:r>
                        <a:rPr kumimoji="0" lang="en-US" sz="1000" b="1" i="0" u="none" strike="noStrike" cap="none" normalizeH="0" dirty="0" smtClean="0">
                          <a:ln>
                            <a:noFill/>
                          </a:ln>
                          <a:solidFill>
                            <a:srgbClr val="000000"/>
                          </a:solidFill>
                          <a:effectLst/>
                          <a:latin typeface="Arial" pitchFamily="34" charset="0"/>
                          <a:ea typeface="Times New Roman" pitchFamily="18" charset="0"/>
                          <a:cs typeface="Arial" pitchFamily="34" charset="0"/>
                        </a:rPr>
                        <a:t> last dose of s</a:t>
                      </a:r>
                      <a:r>
                        <a:rPr kumimoji="0" lang="en-US" sz="1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tudy intervention administered</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R="0"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a:t>
                      </a:r>
                    </a:p>
                    <a:p>
                      <a:pPr marR="0" lvl="2"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baseline="0" dirty="0" smtClean="0">
                          <a:solidFill>
                            <a:srgbClr val="000000"/>
                          </a:solidFill>
                          <a:latin typeface="Arial" pitchFamily="34" charset="0"/>
                          <a:cs typeface="Arial" pitchFamily="34" charset="0"/>
                        </a:rPr>
                        <a:t>  (</a:t>
                      </a:r>
                      <a:r>
                        <a:rPr lang="en-US" sz="1000" kern="1400" dirty="0" err="1" smtClean="0">
                          <a:solidFill>
                            <a:srgbClr val="000000"/>
                          </a:solidFill>
                          <a:latin typeface="Arial" pitchFamily="34" charset="0"/>
                          <a:cs typeface="Arial" pitchFamily="34" charset="0"/>
                        </a:rPr>
                        <a:t>yyyy</a:t>
                      </a:r>
                      <a:r>
                        <a:rPr lang="en-US" sz="1000" kern="1400" dirty="0" smtClean="0">
                          <a:solidFill>
                            <a:srgbClr val="000000"/>
                          </a:solidFill>
                          <a:latin typeface="Arial" pitchFamily="34" charset="0"/>
                          <a:cs typeface="Arial" pitchFamily="34" charset="0"/>
                        </a:rPr>
                        <a:t>-mm-</a:t>
                      </a:r>
                      <a:r>
                        <a:rPr lang="en-US" sz="1000" kern="1400" dirty="0" err="1" smtClean="0">
                          <a:solidFill>
                            <a:srgbClr val="000000"/>
                          </a:solidFill>
                          <a:latin typeface="Arial" pitchFamily="34" charset="0"/>
                          <a:cs typeface="Arial" pitchFamily="34" charset="0"/>
                        </a:rPr>
                        <a:t>dd</a:t>
                      </a:r>
                      <a:r>
                        <a:rPr lang="en-US" sz="1000" kern="1400" dirty="0" smtClean="0">
                          <a:solidFill>
                            <a:srgbClr val="000000"/>
                          </a:solidFill>
                          <a:latin typeface="Arial" pitchFamily="34" charset="0"/>
                          <a:cs typeface="Arial" pitchFamily="34" charset="0"/>
                        </a:rPr>
                        <a:t>)</a:t>
                      </a:r>
                      <a:endParaRPr lang="en-US" sz="1000" kern="1400" dirty="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000" kern="1400" dirty="0" smtClean="0">
                          <a:solidFill>
                            <a:srgbClr val="000000"/>
                          </a:solidFill>
                          <a:latin typeface="Arial" pitchFamily="34" charset="0"/>
                          <a:cs typeface="Arial" pitchFamily="34" charset="0"/>
                        </a:rPr>
                        <a:t>                          (</a:t>
                      </a:r>
                      <a:r>
                        <a:rPr lang="en-US" sz="1000" kern="1400" dirty="0" err="1" smtClean="0">
                          <a:solidFill>
                            <a:srgbClr val="000000"/>
                          </a:solidFill>
                          <a:latin typeface="Arial" pitchFamily="34" charset="0"/>
                          <a:cs typeface="Arial" pitchFamily="34" charset="0"/>
                        </a:rPr>
                        <a:t>hh:mm</a:t>
                      </a:r>
                      <a:r>
                        <a:rPr lang="en-US" sz="1000" kern="1400" dirty="0" smtClean="0">
                          <a:solidFill>
                            <a:srgbClr val="000000"/>
                          </a:solidFill>
                          <a:latin typeface="Arial" pitchFamily="34" charset="0"/>
                          <a:cs typeface="Arial" pitchFamily="34" charset="0"/>
                        </a:rPr>
                        <a:t>) </a:t>
                      </a:r>
                    </a:p>
                    <a:p>
                      <a:r>
                        <a:rPr lang="en-US" sz="1000" kern="1400" dirty="0" smtClean="0">
                          <a:solidFill>
                            <a:srgbClr val="000000"/>
                          </a:solidFill>
                          <a:latin typeface="Arial" pitchFamily="34" charset="0"/>
                          <a:cs typeface="Arial" pitchFamily="34" charset="0"/>
                        </a:rPr>
                        <a:t>                (24</a:t>
                      </a:r>
                      <a:r>
                        <a:rPr lang="en-US" sz="1000" kern="1400" baseline="0" dirty="0" smtClean="0">
                          <a:solidFill>
                            <a:srgbClr val="000000"/>
                          </a:solidFill>
                          <a:latin typeface="Arial" pitchFamily="34" charset="0"/>
                          <a:cs typeface="Arial" pitchFamily="34" charset="0"/>
                        </a:rPr>
                        <a:t> hour clock)</a:t>
                      </a:r>
                      <a:endParaRPr lang="en-CA" sz="1000" dirty="0">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211455">
                <a:tc>
                  <a:txBody>
                    <a:bodyPr/>
                    <a:lstStyle/>
                    <a:p>
                      <a:pPr marL="0" marR="0" lvl="0" indent="85725"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000000"/>
                          </a:solidFill>
                          <a:latin typeface="Arial" pitchFamily="34" charset="0"/>
                          <a:cs typeface="Arial" pitchFamily="34" charset="0"/>
                        </a:rPr>
                        <a:t>Initial Study Intervention Prescription</a:t>
                      </a:r>
                    </a:p>
                    <a:p>
                      <a:pPr marL="0" marR="0" lvl="0" indent="361950" algn="l" defTabSz="914400" rtl="0" eaLnBrk="1" fontAlgn="auto" latinLnBrk="0" hangingPunct="1">
                        <a:lnSpc>
                          <a:spcPct val="100000"/>
                        </a:lnSpc>
                        <a:spcBef>
                          <a:spcPts val="0"/>
                        </a:spcBef>
                        <a:spcAft>
                          <a:spcPts val="0"/>
                        </a:spcAft>
                        <a:buClrTx/>
                        <a:buSzTx/>
                        <a:buFontTx/>
                        <a:buNone/>
                        <a:tabLst/>
                        <a:defRPr/>
                      </a:pPr>
                      <a:endParaRPr lang="en-US" sz="1000" b="1" kern="1400" dirty="0" smtClean="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R="0"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a:t>
                      </a:r>
                    </a:p>
                    <a:p>
                      <a:pPr marR="0" lvl="2"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baseline="0" dirty="0" smtClean="0">
                          <a:solidFill>
                            <a:srgbClr val="000000"/>
                          </a:solidFill>
                          <a:latin typeface="Arial" pitchFamily="34" charset="0"/>
                          <a:cs typeface="Arial" pitchFamily="34" charset="0"/>
                        </a:rPr>
                        <a:t>         grams/day</a:t>
                      </a:r>
                      <a:endParaRPr lang="en-US" sz="1000" kern="1400" dirty="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CA" sz="1000" dirty="0">
                        <a:latin typeface="Arial" pitchFamily="34" charset="0"/>
                        <a:cs typeface="Arial" pitchFamily="34" charset="0"/>
                      </a:endParaRPr>
                    </a:p>
                  </a:txBody>
                  <a:tcPr marL="18288" marR="18288" marT="18288" marB="18288">
                    <a:lnL w="952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1455">
                <a:tc>
                  <a:txBody>
                    <a:bodyPr/>
                    <a:lstStyle/>
                    <a:p>
                      <a:pPr marL="0" marR="0" lvl="0" indent="361950" algn="l" defTabSz="914400" rtl="0" eaLnBrk="1" fontAlgn="auto" latinLnBrk="0" hangingPunct="1">
                        <a:lnSpc>
                          <a:spcPct val="100000"/>
                        </a:lnSpc>
                        <a:spcBef>
                          <a:spcPts val="0"/>
                        </a:spcBef>
                        <a:spcAft>
                          <a:spcPts val="0"/>
                        </a:spcAft>
                        <a:buClrTx/>
                        <a:buSzTx/>
                        <a:buFontTx/>
                        <a:buNone/>
                        <a:tabLst/>
                        <a:defRPr/>
                      </a:pPr>
                      <a:r>
                        <a:rPr lang="en-US" sz="1000" b="0" kern="1400" dirty="0" smtClean="0">
                          <a:solidFill>
                            <a:schemeClr val="tx1"/>
                          </a:solidFill>
                          <a:latin typeface="Arial" pitchFamily="34" charset="0"/>
                          <a:cs typeface="Arial" pitchFamily="34" charset="0"/>
                        </a:rPr>
                        <a:t>Did</a:t>
                      </a:r>
                      <a:r>
                        <a:rPr lang="en-US" sz="1000" b="0" kern="1400" baseline="0" dirty="0" smtClean="0">
                          <a:solidFill>
                            <a:schemeClr val="tx1"/>
                          </a:solidFill>
                          <a:latin typeface="Arial" pitchFamily="34" charset="0"/>
                          <a:cs typeface="Arial" pitchFamily="34" charset="0"/>
                        </a:rPr>
                        <a:t> the prescription change during the study?</a:t>
                      </a:r>
                      <a:endParaRPr lang="en-US" sz="1000" b="0" kern="1400" dirty="0" smtClean="0">
                        <a:solidFill>
                          <a:schemeClr val="tx1"/>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chemeClr val="tx1"/>
                          </a:solidFill>
                          <a:latin typeface="Arial" pitchFamily="34" charset="0"/>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1000" cap="none" baseline="0" dirty="0" smtClean="0">
                          <a:solidFill>
                            <a:schemeClr val="tx1"/>
                          </a:solidFill>
                          <a:latin typeface="Arial" pitchFamily="34" charset="0"/>
                          <a:ea typeface="MS Mincho"/>
                          <a:cs typeface="Arial" pitchFamily="34" charset="0"/>
                        </a:rPr>
                        <a:t>Yes  </a:t>
                      </a:r>
                      <a:r>
                        <a:rPr lang="en-CA" sz="1000" kern="1400" cap="none" baseline="0" dirty="0" smtClean="0">
                          <a:solidFill>
                            <a:schemeClr val="tx1"/>
                          </a:solidFill>
                          <a:latin typeface="Arial" pitchFamily="34" charset="0"/>
                          <a:ea typeface="MS Mincho"/>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1000" cap="none" baseline="0" dirty="0" smtClean="0">
                          <a:solidFill>
                            <a:schemeClr val="tx1"/>
                          </a:solidFill>
                          <a:latin typeface="Arial" pitchFamily="34" charset="0"/>
                          <a:ea typeface="MS Mincho"/>
                          <a:cs typeface="Arial" pitchFamily="34" charset="0"/>
                        </a:rPr>
                        <a:t>No</a:t>
                      </a:r>
                      <a:endParaRPr lang="en-US" sz="1000" kern="1400" dirty="0" smtClean="0">
                        <a:solidFill>
                          <a:schemeClr val="tx1"/>
                        </a:solidFill>
                        <a:latin typeface="Arial" pitchFamily="34" charset="0"/>
                        <a:cs typeface="Arial" pitchFamily="34" charset="0"/>
                      </a:endParaRPr>
                    </a:p>
                    <a:p>
                      <a:pPr marR="0" indent="0" algn="l" rtl="0">
                        <a:lnSpc>
                          <a:spcPct val="100000"/>
                        </a:lnSpc>
                        <a:spcBef>
                          <a:spcPts val="0"/>
                        </a:spcBef>
                        <a:spcAft>
                          <a:spcPts val="0"/>
                        </a:spcAft>
                      </a:pPr>
                      <a:endParaRPr lang="en-US" sz="1000" kern="1400" dirty="0" smtClean="0">
                        <a:solidFill>
                          <a:schemeClr val="tx1"/>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CA" sz="1000" dirty="0">
                        <a:latin typeface="Arial" pitchFamily="34" charset="0"/>
                        <a:cs typeface="Arial" pitchFamily="34" charset="0"/>
                      </a:endParaRPr>
                    </a:p>
                  </a:txBody>
                  <a:tcPr marL="18288" marR="18288" marT="18288" marB="18288">
                    <a:lnL w="952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1455">
                <a:tc>
                  <a:txBody>
                    <a:bodyPr/>
                    <a:lstStyle/>
                    <a:p>
                      <a:pPr marL="542925" marR="0" lvl="0" indent="0" algn="l" defTabSz="914400" rtl="0" eaLnBrk="1" fontAlgn="auto" latinLnBrk="0" hangingPunct="1">
                        <a:lnSpc>
                          <a:spcPct val="100000"/>
                        </a:lnSpc>
                        <a:spcBef>
                          <a:spcPts val="0"/>
                        </a:spcBef>
                        <a:spcAft>
                          <a:spcPts val="0"/>
                        </a:spcAft>
                        <a:buClrTx/>
                        <a:buSzTx/>
                        <a:buFontTx/>
                        <a:buNone/>
                        <a:tabLst/>
                        <a:defRPr/>
                      </a:pPr>
                      <a:r>
                        <a:rPr lang="en-US" sz="1000" b="0" kern="1400" dirty="0" smtClean="0">
                          <a:solidFill>
                            <a:srgbClr val="000000"/>
                          </a:solidFill>
                          <a:latin typeface="Arial" pitchFamily="34" charset="0"/>
                          <a:cs typeface="Arial" pitchFamily="34" charset="0"/>
                        </a:rPr>
                        <a:t>If Yes, record the new prescription</a:t>
                      </a:r>
                      <a:r>
                        <a:rPr lang="en-US" sz="1000" b="0" kern="1400" baseline="0" dirty="0" smtClean="0">
                          <a:solidFill>
                            <a:srgbClr val="000000"/>
                          </a:solidFill>
                          <a:latin typeface="Arial" pitchFamily="34" charset="0"/>
                          <a:cs typeface="Arial" pitchFamily="34" charset="0"/>
                        </a:rPr>
                        <a:t> and the date/time of the change</a:t>
                      </a:r>
                      <a:endParaRPr lang="en-US" sz="1000" b="0" kern="1400" dirty="0" smtClean="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a:t>
                      </a:r>
                    </a:p>
                    <a:p>
                      <a:pPr marR="0" lvl="2"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baseline="0" dirty="0" smtClean="0">
                          <a:solidFill>
                            <a:srgbClr val="000000"/>
                          </a:solidFill>
                          <a:latin typeface="Arial" pitchFamily="34" charset="0"/>
                          <a:cs typeface="Arial" pitchFamily="34" charset="0"/>
                        </a:rPr>
                        <a:t>         grams/day</a:t>
                      </a:r>
                      <a:endParaRPr lang="en-US" sz="1000" kern="1400" dirty="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CA" sz="1000" dirty="0">
                        <a:latin typeface="Arial" pitchFamily="34" charset="0"/>
                        <a:cs typeface="Arial" pitchFamily="34" charset="0"/>
                      </a:endParaRPr>
                    </a:p>
                  </a:txBody>
                  <a:tcPr marL="18288" marR="18288" marT="18288" marB="18288">
                    <a:lnL w="952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1455">
                <a:tc>
                  <a:txBody>
                    <a:bodyPr/>
                    <a:lstStyle/>
                    <a:p>
                      <a:pPr marL="0" marR="0" lvl="0" indent="361950" algn="l" defTabSz="914400" rtl="0" eaLnBrk="1" fontAlgn="auto" latinLnBrk="0" hangingPunct="1">
                        <a:lnSpc>
                          <a:spcPct val="100000"/>
                        </a:lnSpc>
                        <a:spcBef>
                          <a:spcPts val="0"/>
                        </a:spcBef>
                        <a:spcAft>
                          <a:spcPts val="0"/>
                        </a:spcAft>
                        <a:buClrTx/>
                        <a:buSzTx/>
                        <a:buFontTx/>
                        <a:buNone/>
                        <a:tabLst/>
                        <a:defRPr/>
                      </a:pPr>
                      <a:endParaRPr lang="en-US" sz="1000" b="0" kern="1400" dirty="0" smtClean="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a:t>
                      </a:r>
                    </a:p>
                    <a:p>
                      <a:pPr marR="0" lvl="2"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baseline="0" dirty="0" smtClean="0">
                          <a:solidFill>
                            <a:srgbClr val="000000"/>
                          </a:solidFill>
                          <a:latin typeface="Arial" pitchFamily="34" charset="0"/>
                          <a:cs typeface="Arial" pitchFamily="34" charset="0"/>
                        </a:rPr>
                        <a:t>  (</a:t>
                      </a:r>
                      <a:r>
                        <a:rPr lang="en-US" sz="1000" kern="1400" dirty="0" err="1" smtClean="0">
                          <a:solidFill>
                            <a:srgbClr val="000000"/>
                          </a:solidFill>
                          <a:latin typeface="Arial" pitchFamily="34" charset="0"/>
                          <a:cs typeface="Arial" pitchFamily="34" charset="0"/>
                        </a:rPr>
                        <a:t>yyyy</a:t>
                      </a:r>
                      <a:r>
                        <a:rPr lang="en-US" sz="1000" kern="1400" dirty="0" smtClean="0">
                          <a:solidFill>
                            <a:srgbClr val="000000"/>
                          </a:solidFill>
                          <a:latin typeface="Arial" pitchFamily="34" charset="0"/>
                          <a:cs typeface="Arial" pitchFamily="34" charset="0"/>
                        </a:rPr>
                        <a:t>-mm-</a:t>
                      </a:r>
                      <a:r>
                        <a:rPr lang="en-US" sz="1000" kern="1400" dirty="0" err="1" smtClean="0">
                          <a:solidFill>
                            <a:srgbClr val="000000"/>
                          </a:solidFill>
                          <a:latin typeface="Arial" pitchFamily="34" charset="0"/>
                          <a:cs typeface="Arial" pitchFamily="34" charset="0"/>
                        </a:rPr>
                        <a:t>dd</a:t>
                      </a:r>
                      <a:r>
                        <a:rPr lang="en-US" sz="1000" kern="1400" dirty="0" smtClean="0">
                          <a:solidFill>
                            <a:srgbClr val="000000"/>
                          </a:solidFill>
                          <a:latin typeface="Arial" pitchFamily="34" charset="0"/>
                          <a:cs typeface="Arial" pitchFamily="34" charset="0"/>
                        </a:rPr>
                        <a:t>)</a:t>
                      </a:r>
                      <a:endParaRPr lang="en-US" sz="1000" kern="1400" dirty="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000" kern="1400" dirty="0" smtClean="0">
                          <a:solidFill>
                            <a:srgbClr val="000000"/>
                          </a:solidFill>
                          <a:latin typeface="Arial" pitchFamily="34" charset="0"/>
                          <a:cs typeface="Arial" pitchFamily="34" charset="0"/>
                        </a:rPr>
                        <a:t>                          (</a:t>
                      </a:r>
                      <a:r>
                        <a:rPr lang="en-US" sz="1000" kern="1400" dirty="0" err="1" smtClean="0">
                          <a:solidFill>
                            <a:srgbClr val="000000"/>
                          </a:solidFill>
                          <a:latin typeface="Arial" pitchFamily="34" charset="0"/>
                          <a:cs typeface="Arial" pitchFamily="34" charset="0"/>
                        </a:rPr>
                        <a:t>hh:mm</a:t>
                      </a:r>
                      <a:r>
                        <a:rPr lang="en-US" sz="1000" kern="1400" dirty="0" smtClean="0">
                          <a:solidFill>
                            <a:srgbClr val="000000"/>
                          </a:solidFill>
                          <a:latin typeface="Arial" pitchFamily="34" charset="0"/>
                          <a:cs typeface="Arial" pitchFamily="34" charset="0"/>
                        </a:rPr>
                        <a:t>) </a:t>
                      </a:r>
                    </a:p>
                    <a:p>
                      <a:r>
                        <a:rPr lang="en-US" sz="1000" kern="1400" dirty="0" smtClean="0">
                          <a:solidFill>
                            <a:srgbClr val="000000"/>
                          </a:solidFill>
                          <a:latin typeface="Arial" pitchFamily="34" charset="0"/>
                          <a:cs typeface="Arial" pitchFamily="34" charset="0"/>
                        </a:rPr>
                        <a:t>                (24</a:t>
                      </a:r>
                      <a:r>
                        <a:rPr lang="en-US" sz="1000" kern="1400" baseline="0" dirty="0" smtClean="0">
                          <a:solidFill>
                            <a:srgbClr val="000000"/>
                          </a:solidFill>
                          <a:latin typeface="Arial" pitchFamily="34" charset="0"/>
                          <a:cs typeface="Arial" pitchFamily="34" charset="0"/>
                        </a:rPr>
                        <a:t> hour clock)</a:t>
                      </a:r>
                      <a:endParaRPr lang="en-CA" sz="1000" dirty="0">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211455">
                <a:tc rowSpan="2">
                  <a:txBody>
                    <a:bodyPr/>
                    <a:lstStyle/>
                    <a:p>
                      <a:pPr marL="542925" marR="0" lvl="0" indent="0" algn="l" defTabSz="914400" rtl="0" eaLnBrk="1" fontAlgn="auto" latinLnBrk="0" hangingPunct="1">
                        <a:lnSpc>
                          <a:spcPct val="100000"/>
                        </a:lnSpc>
                        <a:spcBef>
                          <a:spcPts val="0"/>
                        </a:spcBef>
                        <a:spcAft>
                          <a:spcPts val="0"/>
                        </a:spcAft>
                        <a:buClrTx/>
                        <a:buSzTx/>
                        <a:buFontTx/>
                        <a:buNone/>
                        <a:tabLst/>
                        <a:defRPr/>
                      </a:pPr>
                      <a:r>
                        <a:rPr lang="en-US" sz="1000" b="0" kern="1400" dirty="0" smtClean="0">
                          <a:solidFill>
                            <a:srgbClr val="000000"/>
                          </a:solidFill>
                          <a:latin typeface="Arial" pitchFamily="34" charset="0"/>
                          <a:cs typeface="Arial" pitchFamily="34" charset="0"/>
                        </a:rPr>
                        <a:t>If the prescription changed again, record the new prescription</a:t>
                      </a:r>
                      <a:r>
                        <a:rPr lang="en-US" sz="1000" b="0" kern="1400" baseline="0" dirty="0" smtClean="0">
                          <a:solidFill>
                            <a:srgbClr val="000000"/>
                          </a:solidFill>
                          <a:latin typeface="Arial" pitchFamily="34" charset="0"/>
                          <a:cs typeface="Arial" pitchFamily="34" charset="0"/>
                        </a:rPr>
                        <a:t> and the date/time of the change</a:t>
                      </a:r>
                      <a:endParaRPr lang="en-US" sz="1000" b="0" kern="1400" dirty="0" smtClean="0">
                        <a:solidFill>
                          <a:srgbClr val="000000"/>
                        </a:solidFill>
                        <a:latin typeface="Arial" pitchFamily="34" charset="0"/>
                        <a:cs typeface="Arial" pitchFamily="34" charset="0"/>
                      </a:endParaRPr>
                    </a:p>
                  </a:txBody>
                  <a:tcPr marL="18288" marR="18288" marT="18288" marB="18288">
                    <a:lnL w="9525"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a:t>
                      </a:r>
                    </a:p>
                    <a:p>
                      <a:pPr marR="0" lvl="2"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baseline="0" dirty="0" smtClean="0">
                          <a:solidFill>
                            <a:srgbClr val="000000"/>
                          </a:solidFill>
                          <a:latin typeface="Arial" pitchFamily="34" charset="0"/>
                          <a:cs typeface="Arial" pitchFamily="34" charset="0"/>
                        </a:rPr>
                        <a:t>         grams/day</a:t>
                      </a:r>
                      <a:endParaRPr lang="en-US" sz="1000" kern="1400" dirty="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CA" sz="1000" dirty="0">
                        <a:latin typeface="Arial" pitchFamily="34" charset="0"/>
                        <a:cs typeface="Arial" pitchFamily="34" charset="0"/>
                      </a:endParaRPr>
                    </a:p>
                  </a:txBody>
                  <a:tcPr marL="18288" marR="18288" marT="18288" marB="18288">
                    <a:lnL w="9525"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1455">
                <a:tc vMerge="1">
                  <a:txBody>
                    <a:bodyPr/>
                    <a:lstStyle/>
                    <a:p>
                      <a:pPr marL="0" marR="0" lvl="0" indent="361950" algn="l" defTabSz="914400" rtl="0" eaLnBrk="1" fontAlgn="auto" latinLnBrk="0" hangingPunct="1">
                        <a:lnSpc>
                          <a:spcPct val="100000"/>
                        </a:lnSpc>
                        <a:spcBef>
                          <a:spcPts val="0"/>
                        </a:spcBef>
                        <a:spcAft>
                          <a:spcPts val="0"/>
                        </a:spcAft>
                        <a:buClrTx/>
                        <a:buSzTx/>
                        <a:buFontTx/>
                        <a:buNone/>
                        <a:tabLst/>
                        <a:defRPr/>
                      </a:pPr>
                      <a:endParaRPr lang="en-US" sz="1000" b="0" kern="1400" dirty="0" smtClean="0">
                        <a:solidFill>
                          <a:srgbClr val="000000"/>
                        </a:solidFill>
                        <a:latin typeface="Arial" pitchFamily="34" charset="0"/>
                        <a:cs typeface="Arial" pitchFamily="34" charset="0"/>
                      </a:endParaRPr>
                    </a:p>
                  </a:txBody>
                  <a:tcPr marL="18288" marR="18288" marT="18288" marB="1828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a:t>
                      </a:r>
                    </a:p>
                    <a:p>
                      <a:pPr marR="0" lvl="2"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baseline="0" dirty="0" smtClean="0">
                          <a:solidFill>
                            <a:srgbClr val="000000"/>
                          </a:solidFill>
                          <a:latin typeface="Arial" pitchFamily="34" charset="0"/>
                          <a:cs typeface="Arial" pitchFamily="34" charset="0"/>
                        </a:rPr>
                        <a:t>  (</a:t>
                      </a:r>
                      <a:r>
                        <a:rPr lang="en-US" sz="1000" kern="1400" dirty="0" err="1" smtClean="0">
                          <a:solidFill>
                            <a:srgbClr val="000000"/>
                          </a:solidFill>
                          <a:latin typeface="Arial" pitchFamily="34" charset="0"/>
                          <a:cs typeface="Arial" pitchFamily="34" charset="0"/>
                        </a:rPr>
                        <a:t>yyyy</a:t>
                      </a:r>
                      <a:r>
                        <a:rPr lang="en-US" sz="1000" kern="1400" dirty="0" smtClean="0">
                          <a:solidFill>
                            <a:srgbClr val="000000"/>
                          </a:solidFill>
                          <a:latin typeface="Arial" pitchFamily="34" charset="0"/>
                          <a:cs typeface="Arial" pitchFamily="34" charset="0"/>
                        </a:rPr>
                        <a:t>-mm-</a:t>
                      </a:r>
                      <a:r>
                        <a:rPr lang="en-US" sz="1000" kern="1400" dirty="0" err="1" smtClean="0">
                          <a:solidFill>
                            <a:srgbClr val="000000"/>
                          </a:solidFill>
                          <a:latin typeface="Arial" pitchFamily="34" charset="0"/>
                          <a:cs typeface="Arial" pitchFamily="34" charset="0"/>
                        </a:rPr>
                        <a:t>dd</a:t>
                      </a:r>
                      <a:r>
                        <a:rPr lang="en-US" sz="1000" kern="1400" dirty="0" smtClean="0">
                          <a:solidFill>
                            <a:srgbClr val="000000"/>
                          </a:solidFill>
                          <a:latin typeface="Arial" pitchFamily="34" charset="0"/>
                          <a:cs typeface="Arial" pitchFamily="34" charset="0"/>
                        </a:rPr>
                        <a:t>)</a:t>
                      </a:r>
                      <a:endParaRPr lang="en-US" sz="1000" kern="1400" dirty="0">
                        <a:solidFill>
                          <a:srgbClr val="000000"/>
                        </a:solidFill>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000" kern="1400" dirty="0" smtClean="0">
                          <a:solidFill>
                            <a:srgbClr val="000000"/>
                          </a:solidFill>
                          <a:latin typeface="Arial" pitchFamily="34" charset="0"/>
                          <a:cs typeface="Arial" pitchFamily="34" charset="0"/>
                        </a:rPr>
                        <a:t>                          (</a:t>
                      </a:r>
                      <a:r>
                        <a:rPr lang="en-US" sz="1000" kern="1400" dirty="0" err="1" smtClean="0">
                          <a:solidFill>
                            <a:srgbClr val="000000"/>
                          </a:solidFill>
                          <a:latin typeface="Arial" pitchFamily="34" charset="0"/>
                          <a:cs typeface="Arial" pitchFamily="34" charset="0"/>
                        </a:rPr>
                        <a:t>hh:mm</a:t>
                      </a:r>
                      <a:r>
                        <a:rPr lang="en-US" sz="1000" kern="1400" dirty="0" smtClean="0">
                          <a:solidFill>
                            <a:srgbClr val="000000"/>
                          </a:solidFill>
                          <a:latin typeface="Arial" pitchFamily="34" charset="0"/>
                          <a:cs typeface="Arial" pitchFamily="34" charset="0"/>
                        </a:rPr>
                        <a:t>) </a:t>
                      </a:r>
                    </a:p>
                    <a:p>
                      <a:r>
                        <a:rPr lang="en-US" sz="1000" kern="1400" dirty="0" smtClean="0">
                          <a:solidFill>
                            <a:srgbClr val="000000"/>
                          </a:solidFill>
                          <a:latin typeface="Arial" pitchFamily="34" charset="0"/>
                          <a:cs typeface="Arial" pitchFamily="34" charset="0"/>
                        </a:rPr>
                        <a:t>                (24</a:t>
                      </a:r>
                      <a:r>
                        <a:rPr lang="en-US" sz="1000" kern="1400" baseline="0" dirty="0" smtClean="0">
                          <a:solidFill>
                            <a:srgbClr val="000000"/>
                          </a:solidFill>
                          <a:latin typeface="Arial" pitchFamily="34" charset="0"/>
                          <a:cs typeface="Arial" pitchFamily="34" charset="0"/>
                        </a:rPr>
                        <a:t> hour clock)</a:t>
                      </a:r>
                      <a:endParaRPr lang="en-CA" sz="1000" dirty="0">
                        <a:latin typeface="Arial" pitchFamily="34" charset="0"/>
                        <a:cs typeface="Arial" pitchFamily="34" charset="0"/>
                      </a:endParaRPr>
                    </a:p>
                  </a:txBody>
                  <a:tcPr marL="18288" marR="18288" marT="18288" marB="1828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bl>
          </a:graphicData>
        </a:graphic>
      </p:graphicFrame>
      <p:sp>
        <p:nvSpPr>
          <p:cNvPr id="50"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51" name="Straight Connector 50"/>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lide Number Placeholder 11"/>
          <p:cNvSpPr>
            <a:spLocks noGrp="1"/>
          </p:cNvSpPr>
          <p:nvPr>
            <p:ph type="sldNum" sz="quarter" idx="12"/>
          </p:nvPr>
        </p:nvSpPr>
        <p:spPr/>
        <p:txBody>
          <a:bodyPr/>
          <a:lstStyle/>
          <a:p>
            <a:fld id="{FDE86200-F1F7-4FF7-847E-D71C11135875}" type="slidenum">
              <a:rPr lang="en-CA" smtClean="0"/>
              <a:pPr/>
              <a:t>22</a:t>
            </a:fld>
            <a:endParaRPr lang="en-CA"/>
          </a:p>
        </p:txBody>
      </p:sp>
      <p:pic>
        <p:nvPicPr>
          <p:cNvPr id="21506"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0648" y="155987"/>
            <a:ext cx="1512168" cy="65760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p:cNvGraphicFramePr>
            <a:graphicFrameLocks noGrp="1"/>
          </p:cNvGraphicFramePr>
          <p:nvPr>
            <p:extLst>
              <p:ext uri="{D42A27DB-BD31-4B8C-83A1-F6EECF244321}">
                <p14:modId xmlns:p14="http://schemas.microsoft.com/office/powerpoint/2010/main" val="1878662181"/>
              </p:ext>
            </p:extLst>
          </p:nvPr>
        </p:nvGraphicFramePr>
        <p:xfrm>
          <a:off x="214291" y="899592"/>
          <a:ext cx="6429420" cy="7926652"/>
        </p:xfrm>
        <a:graphic>
          <a:graphicData uri="http://schemas.openxmlformats.org/drawingml/2006/table">
            <a:tbl>
              <a:tblPr/>
              <a:tblGrid>
                <a:gridCol w="1143008"/>
                <a:gridCol w="5286412"/>
              </a:tblGrid>
              <a:tr h="1872208">
                <a:tc>
                  <a:txBody>
                    <a:bodyPr/>
                    <a:lstStyle/>
                    <a:p>
                      <a:pPr marR="0" indent="0" algn="l" rtl="0">
                        <a:spcBef>
                          <a:spcPts val="0"/>
                        </a:spcBef>
                        <a:spcAft>
                          <a:spcPts val="0"/>
                        </a:spcAft>
                      </a:pPr>
                      <a:r>
                        <a:rPr lang="en-CA" sz="1000" b="1" kern="1400" dirty="0">
                          <a:solidFill>
                            <a:srgbClr val="000000"/>
                          </a:solidFill>
                          <a:latin typeface="Arial" pitchFamily="34" charset="0"/>
                          <a:cs typeface="Arial" pitchFamily="34" charset="0"/>
                        </a:rPr>
                        <a:t>General Information</a:t>
                      </a:r>
                      <a:endParaRPr lang="en-CA" sz="1000" kern="1400" dirty="0">
                        <a:solidFill>
                          <a:srgbClr val="000000"/>
                        </a:solidFill>
                        <a:latin typeface="Arial" pitchFamily="34" charset="0"/>
                        <a:cs typeface="Arial" pitchFamily="34" charset="0"/>
                      </a:endParaRPr>
                    </a:p>
                    <a:p>
                      <a:pPr marR="0" indent="0" algn="l" rtl="0">
                        <a:spcBef>
                          <a:spcPts val="0"/>
                        </a:spcBef>
                        <a:spcAft>
                          <a:spcPts val="0"/>
                        </a:spcAft>
                      </a:pPr>
                      <a:r>
                        <a:rPr lang="en-CA" sz="1000" b="1" kern="1400" dirty="0">
                          <a:solidFill>
                            <a:srgbClr val="000000"/>
                          </a:solidFill>
                          <a:latin typeface="Arial" pitchFamily="34" charset="0"/>
                          <a:cs typeface="Arial" pitchFamily="34" charset="0"/>
                        </a:rPr>
                        <a:t> </a:t>
                      </a:r>
                      <a:endParaRPr lang="en-CA" sz="1000" kern="1400" dirty="0">
                        <a:solidFill>
                          <a:srgbClr val="000000"/>
                        </a:solidFill>
                        <a:latin typeface="Arial" pitchFamily="34" charset="0"/>
                        <a:cs typeface="Arial" pitchFamily="34" charset="0"/>
                      </a:endParaRPr>
                    </a:p>
                    <a:p>
                      <a:pPr marR="0" indent="0" algn="l" rtl="0">
                        <a:spcBef>
                          <a:spcPts val="0"/>
                        </a:spcBef>
                        <a:spcAft>
                          <a:spcPts val="0"/>
                        </a:spcAft>
                      </a:pPr>
                      <a:r>
                        <a:rPr lang="en-CA" sz="1000" b="1" kern="1400" dirty="0">
                          <a:solidFill>
                            <a:srgbClr val="000000"/>
                          </a:solidFill>
                          <a:latin typeface="Arial" pitchFamily="34" charset="0"/>
                          <a:cs typeface="Arial" pitchFamily="34" charset="0"/>
                        </a:rPr>
                        <a:t> </a:t>
                      </a:r>
                      <a:endParaRPr lang="en-CA" sz="1000" kern="1400" dirty="0">
                        <a:solidFill>
                          <a:srgbClr val="000000"/>
                        </a:solidFill>
                        <a:latin typeface="Arial" pitchFamily="34" charset="0"/>
                        <a:cs typeface="Arial" pitchFamily="34" charset="0"/>
                      </a:endParaRPr>
                    </a:p>
                    <a:p>
                      <a:pPr marR="0" indent="0" algn="l" rtl="0">
                        <a:spcBef>
                          <a:spcPts val="0"/>
                        </a:spcBef>
                        <a:spcAft>
                          <a:spcPts val="0"/>
                        </a:spcAft>
                      </a:pPr>
                      <a:r>
                        <a:rPr lang="en-CA" sz="1000" b="1" kern="1400" dirty="0">
                          <a:solidFill>
                            <a:srgbClr val="000000"/>
                          </a:solidFill>
                          <a:latin typeface="Arial" pitchFamily="34" charset="0"/>
                          <a:cs typeface="Arial" pitchFamily="34" charset="0"/>
                        </a:rPr>
                        <a:t> </a:t>
                      </a:r>
                      <a:endParaRPr lang="en-CA" sz="1000" b="1" kern="1400" dirty="0" smtClean="0">
                        <a:solidFill>
                          <a:srgbClr val="000000"/>
                        </a:solidFill>
                        <a:latin typeface="Arial" pitchFamily="34" charset="0"/>
                        <a:cs typeface="Arial" pitchFamily="34" charset="0"/>
                      </a:endParaRPr>
                    </a:p>
                    <a:p>
                      <a:pPr marR="0" indent="0" algn="l" rtl="0">
                        <a:spcBef>
                          <a:spcPts val="0"/>
                        </a:spcBef>
                        <a:spcAft>
                          <a:spcPts val="0"/>
                        </a:spcAft>
                      </a:pPr>
                      <a:endParaRPr lang="en-CA" sz="1000" kern="1400" dirty="0">
                        <a:solidFill>
                          <a:srgbClr val="000000"/>
                        </a:solidFill>
                        <a:latin typeface="Arial" pitchFamily="34" charset="0"/>
                        <a:cs typeface="Arial" pitchFamily="34" charset="0"/>
                      </a:endParaRPr>
                    </a:p>
                    <a:p>
                      <a:pPr marR="0" indent="0" algn="l" rtl="0">
                        <a:spcBef>
                          <a:spcPts val="0"/>
                        </a:spcBef>
                        <a:spcAft>
                          <a:spcPts val="0"/>
                        </a:spcAft>
                      </a:pPr>
                      <a:endParaRPr lang="en-CA" sz="1000" kern="1400" dirty="0">
                        <a:solidFill>
                          <a:srgbClr val="000000"/>
                        </a:solidFill>
                        <a:latin typeface="Arial" pitchFamily="34" charset="0"/>
                        <a:cs typeface="Arial" pitchFamily="34" charset="0"/>
                      </a:endParaRPr>
                    </a:p>
                    <a:p>
                      <a:pPr marR="0" indent="0" algn="l" rtl="0">
                        <a:spcBef>
                          <a:spcPts val="0"/>
                        </a:spcBef>
                        <a:spcAft>
                          <a:spcPts val="0"/>
                        </a:spcAft>
                      </a:pPr>
                      <a:r>
                        <a:rPr lang="en-CA" sz="1000" b="1" kern="1400" dirty="0">
                          <a:solidFill>
                            <a:srgbClr val="000000"/>
                          </a:solidFill>
                          <a:latin typeface="Arial" pitchFamily="34" charset="0"/>
                          <a:cs typeface="Arial" pitchFamily="34" charset="0"/>
                        </a:rPr>
                        <a:t>Duration of Data </a:t>
                      </a:r>
                      <a:endParaRPr lang="en-CA" sz="1000" kern="1400" dirty="0">
                        <a:solidFill>
                          <a:srgbClr val="000000"/>
                        </a:solidFill>
                        <a:latin typeface="Arial" pitchFamily="34" charset="0"/>
                        <a:cs typeface="Arial" pitchFamily="34" charset="0"/>
                      </a:endParaRPr>
                    </a:p>
                    <a:p>
                      <a:pPr marR="0" indent="0" algn="l" rtl="0">
                        <a:spcBef>
                          <a:spcPts val="0"/>
                        </a:spcBef>
                        <a:spcAft>
                          <a:spcPts val="0"/>
                        </a:spcAft>
                      </a:pPr>
                      <a:r>
                        <a:rPr lang="en-CA" sz="1000" b="1" kern="1400" dirty="0" smtClean="0">
                          <a:solidFill>
                            <a:srgbClr val="000000"/>
                          </a:solidFill>
                          <a:latin typeface="Arial" pitchFamily="34" charset="0"/>
                          <a:cs typeface="Arial" pitchFamily="34" charset="0"/>
                        </a:rPr>
                        <a:t>Collection</a:t>
                      </a:r>
                      <a:r>
                        <a:rPr lang="en-CA" sz="1000" b="1" kern="1400" dirty="0">
                          <a:solidFill>
                            <a:srgbClr val="000000"/>
                          </a:solidFill>
                          <a:latin typeface="Arial" pitchFamily="34" charset="0"/>
                          <a:cs typeface="Arial" pitchFamily="34" charset="0"/>
                        </a:rPr>
                        <a:t> </a:t>
                      </a:r>
                      <a:endParaRPr lang="en-CA" sz="1000" kern="1400" dirty="0">
                        <a:solidFill>
                          <a:srgbClr val="000000"/>
                        </a:solidFill>
                        <a:latin typeface="Arial" pitchFamily="34" charset="0"/>
                        <a:cs typeface="Arial" pitchFamily="34" charset="0"/>
                      </a:endParaRPr>
                    </a:p>
                    <a:p>
                      <a:pPr marR="0" indent="0" algn="l" rtl="0">
                        <a:spcBef>
                          <a:spcPts val="0"/>
                        </a:spcBef>
                        <a:spcAft>
                          <a:spcPts val="0"/>
                        </a:spcAft>
                      </a:pPr>
                      <a:r>
                        <a:rPr lang="en-CA" sz="1000" b="1" kern="1400" dirty="0">
                          <a:solidFill>
                            <a:srgbClr val="000000"/>
                          </a:solidFill>
                          <a:latin typeface="Arial" pitchFamily="34" charset="0"/>
                          <a:cs typeface="Arial" pitchFamily="34" charset="0"/>
                        </a:rPr>
                        <a:t> </a:t>
                      </a:r>
                      <a:endParaRPr lang="en-CA" sz="1000" kern="1400" dirty="0">
                        <a:solidFill>
                          <a:srgbClr val="000000"/>
                        </a:solidFill>
                        <a:latin typeface="Arial" pitchFamily="34" charset="0"/>
                        <a:cs typeface="Arial" pitchFamily="34" charset="0"/>
                      </a:endParaRPr>
                    </a:p>
                    <a:p>
                      <a:pPr marR="0" indent="0" algn="l" rtl="0">
                        <a:spcBef>
                          <a:spcPts val="0"/>
                        </a:spcBef>
                        <a:spcAft>
                          <a:spcPts val="0"/>
                        </a:spcAft>
                      </a:pPr>
                      <a:r>
                        <a:rPr lang="en-CA" sz="1000" b="1" kern="1400" dirty="0">
                          <a:solidFill>
                            <a:srgbClr val="000000"/>
                          </a:solidFill>
                          <a:latin typeface="Arial" pitchFamily="34" charset="0"/>
                          <a:cs typeface="Arial" pitchFamily="34" charset="0"/>
                        </a:rPr>
                        <a:t> </a:t>
                      </a:r>
                      <a:endParaRPr lang="en-CA" sz="1000" kern="1400" dirty="0">
                        <a:solidFill>
                          <a:srgbClr val="000000"/>
                        </a:solidFill>
                        <a:latin typeface="Arial" pitchFamily="34" charset="0"/>
                        <a:cs typeface="Arial" pitchFamily="34" charset="0"/>
                      </a:endParaRPr>
                    </a:p>
                  </a:txBody>
                  <a:tcPr marL="13429" marR="13429" marT="13429" marB="1342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CA" sz="1000" kern="1400" dirty="0">
                          <a:solidFill>
                            <a:srgbClr val="000000"/>
                          </a:solidFill>
                          <a:latin typeface="Arial" pitchFamily="34" charset="0"/>
                          <a:cs typeface="Arial" pitchFamily="34" charset="0"/>
                        </a:rPr>
                        <a:t>These data are collected to determine the compliance to the prescribed dose of the study </a:t>
                      </a:r>
                    </a:p>
                    <a:p>
                      <a:pPr marL="92075" marR="0" indent="0" algn="l" rtl="0">
                        <a:spcBef>
                          <a:spcPts val="0"/>
                        </a:spcBef>
                        <a:spcAft>
                          <a:spcPts val="0"/>
                        </a:spcAft>
                      </a:pPr>
                      <a:r>
                        <a:rPr lang="en-CA" sz="1000" kern="1400" dirty="0">
                          <a:solidFill>
                            <a:srgbClr val="000000"/>
                          </a:solidFill>
                          <a:latin typeface="Arial" pitchFamily="34" charset="0"/>
                          <a:cs typeface="Arial" pitchFamily="34" charset="0"/>
                        </a:rPr>
                        <a:t>intervention and to identify any </a:t>
                      </a:r>
                      <a:r>
                        <a:rPr lang="en-CA" sz="1000" kern="1400" dirty="0" smtClean="0">
                          <a:solidFill>
                            <a:srgbClr val="000000"/>
                          </a:solidFill>
                          <a:latin typeface="Arial" pitchFamily="34" charset="0"/>
                          <a:cs typeface="Arial" pitchFamily="34" charset="0"/>
                        </a:rPr>
                        <a:t>dose</a:t>
                      </a:r>
                      <a:r>
                        <a:rPr lang="en-CA" sz="1000" kern="1400" baseline="0" dirty="0" smtClean="0">
                          <a:solidFill>
                            <a:srgbClr val="000000"/>
                          </a:solidFill>
                          <a:latin typeface="Arial" pitchFamily="34" charset="0"/>
                          <a:cs typeface="Arial" pitchFamily="34" charset="0"/>
                        </a:rPr>
                        <a:t> related </a:t>
                      </a:r>
                      <a:r>
                        <a:rPr lang="en-CA" sz="1000" kern="1400" dirty="0" smtClean="0">
                          <a:solidFill>
                            <a:srgbClr val="000000"/>
                          </a:solidFill>
                          <a:latin typeface="Arial" pitchFamily="34" charset="0"/>
                          <a:cs typeface="Arial" pitchFamily="34" charset="0"/>
                        </a:rPr>
                        <a:t>Protocol Violations.</a:t>
                      </a:r>
                      <a:endParaRPr lang="en-CA" sz="1000" kern="1400" dirty="0">
                        <a:solidFill>
                          <a:srgbClr val="000000"/>
                        </a:solidFill>
                        <a:latin typeface="Arial" pitchFamily="34" charset="0"/>
                        <a:cs typeface="Arial" pitchFamily="34" charset="0"/>
                      </a:endParaRPr>
                    </a:p>
                    <a:p>
                      <a:pPr marL="92075" marR="0" indent="0" algn="l" rtl="0">
                        <a:spcBef>
                          <a:spcPts val="0"/>
                        </a:spcBef>
                        <a:spcAft>
                          <a:spcPts val="0"/>
                        </a:spcAft>
                      </a:pPr>
                      <a:r>
                        <a:rPr lang="en-CA" sz="1000" kern="1400" dirty="0">
                          <a:solidFill>
                            <a:srgbClr val="000000"/>
                          </a:solidFill>
                          <a:latin typeface="Arial" pitchFamily="34" charset="0"/>
                          <a:cs typeface="Arial" pitchFamily="34" charset="0"/>
                        </a:rPr>
                        <a:t> </a:t>
                      </a:r>
                    </a:p>
                    <a:p>
                      <a:pPr marL="92075" marR="0" indent="0" algn="l" rtl="0">
                        <a:spcBef>
                          <a:spcPts val="0"/>
                        </a:spcBef>
                        <a:spcAft>
                          <a:spcPts val="0"/>
                        </a:spcAft>
                      </a:pPr>
                      <a:r>
                        <a:rPr lang="en-CA" sz="1000" kern="1400" dirty="0">
                          <a:solidFill>
                            <a:srgbClr val="000000"/>
                          </a:solidFill>
                          <a:latin typeface="Arial" pitchFamily="34" charset="0"/>
                          <a:cs typeface="Arial" pitchFamily="34" charset="0"/>
                        </a:rPr>
                        <a:t>Study intervention is to be started within 2 hours of randomization.</a:t>
                      </a:r>
                    </a:p>
                    <a:p>
                      <a:pPr marL="92075" marR="0" indent="0" algn="l" rtl="0">
                        <a:spcBef>
                          <a:spcPts val="0"/>
                        </a:spcBef>
                        <a:spcAft>
                          <a:spcPts val="0"/>
                        </a:spcAft>
                      </a:pPr>
                      <a:r>
                        <a:rPr lang="en-CA" sz="1000" kern="1400" dirty="0">
                          <a:solidFill>
                            <a:srgbClr val="000000"/>
                          </a:solidFill>
                          <a:latin typeface="Arial" pitchFamily="34" charset="0"/>
                          <a:cs typeface="Arial" pitchFamily="34" charset="0"/>
                        </a:rPr>
                        <a:t> </a:t>
                      </a:r>
                    </a:p>
                    <a:p>
                      <a:pPr marL="92075" marR="0" indent="0" algn="l" rtl="0">
                        <a:spcBef>
                          <a:spcPts val="0"/>
                        </a:spcBef>
                        <a:spcAft>
                          <a:spcPts val="0"/>
                        </a:spcAft>
                      </a:pPr>
                      <a:r>
                        <a:rPr lang="en-CA" sz="1000" kern="1400" dirty="0">
                          <a:solidFill>
                            <a:srgbClr val="000000"/>
                          </a:solidFill>
                          <a:latin typeface="Arial" pitchFamily="34" charset="0"/>
                          <a:cs typeface="Arial" pitchFamily="34" charset="0"/>
                        </a:rPr>
                        <a:t>Given the material affect on the study, these data are to be collected daily as close to REAL TIME as possible and as follows:</a:t>
                      </a:r>
                    </a:p>
                    <a:p>
                      <a:pPr marL="685800" marR="0" indent="-228600" algn="l" rtl="0">
                        <a:spcBef>
                          <a:spcPts val="0"/>
                        </a:spcBef>
                        <a:spcAft>
                          <a:spcPts val="0"/>
                        </a:spcAft>
                        <a:buFont typeface="Arial" pitchFamily="34" charset="0"/>
                        <a:buChar char="•"/>
                      </a:pPr>
                      <a:r>
                        <a:rPr lang="en-CA" sz="1000" kern="1400" dirty="0" smtClean="0">
                          <a:solidFill>
                            <a:srgbClr val="000000"/>
                          </a:solidFill>
                          <a:latin typeface="Arial" pitchFamily="34" charset="0"/>
                          <a:cs typeface="Arial" pitchFamily="34" charset="0"/>
                        </a:rPr>
                        <a:t>Study </a:t>
                      </a:r>
                      <a:r>
                        <a:rPr lang="en-CA" sz="1000" kern="1400" dirty="0">
                          <a:solidFill>
                            <a:srgbClr val="000000"/>
                          </a:solidFill>
                          <a:latin typeface="Arial" pitchFamily="34" charset="0"/>
                          <a:cs typeface="Arial" pitchFamily="34" charset="0"/>
                        </a:rPr>
                        <a:t>Intervention: from randomization to 7 days post last successful grafting     operation, or until </a:t>
                      </a:r>
                      <a:r>
                        <a:rPr lang="en-CA" sz="1000" kern="1400" dirty="0" smtClean="0">
                          <a:solidFill>
                            <a:srgbClr val="000000"/>
                          </a:solidFill>
                          <a:latin typeface="Arial" pitchFamily="34" charset="0"/>
                          <a:cs typeface="Arial" pitchFamily="34" charset="0"/>
                        </a:rPr>
                        <a:t>ACU </a:t>
                      </a:r>
                      <a:r>
                        <a:rPr lang="en-CA" sz="1000" kern="1400" dirty="0">
                          <a:solidFill>
                            <a:srgbClr val="000000"/>
                          </a:solidFill>
                          <a:latin typeface="Arial" pitchFamily="34" charset="0"/>
                          <a:cs typeface="Arial" pitchFamily="34" charset="0"/>
                        </a:rPr>
                        <a:t>discharge, or until 3 months from </a:t>
                      </a:r>
                      <a:r>
                        <a:rPr lang="en-CA" sz="1000" kern="1400" dirty="0" smtClean="0">
                          <a:solidFill>
                            <a:srgbClr val="000000"/>
                          </a:solidFill>
                          <a:latin typeface="Arial" pitchFamily="34" charset="0"/>
                          <a:cs typeface="Arial" pitchFamily="34" charset="0"/>
                        </a:rPr>
                        <a:t>ACU</a:t>
                      </a:r>
                      <a:r>
                        <a:rPr lang="en-CA" sz="1000" kern="1400" baseline="0" dirty="0" smtClean="0">
                          <a:solidFill>
                            <a:srgbClr val="000000"/>
                          </a:solidFill>
                          <a:latin typeface="Arial" pitchFamily="34" charset="0"/>
                          <a:cs typeface="Arial" pitchFamily="34" charset="0"/>
                        </a:rPr>
                        <a:t> </a:t>
                      </a:r>
                      <a:r>
                        <a:rPr lang="en-CA" sz="1000" kern="1400" dirty="0" smtClean="0">
                          <a:solidFill>
                            <a:srgbClr val="000000"/>
                          </a:solidFill>
                          <a:latin typeface="Arial" pitchFamily="34" charset="0"/>
                          <a:cs typeface="Arial" pitchFamily="34" charset="0"/>
                        </a:rPr>
                        <a:t>admission</a:t>
                      </a:r>
                      <a:r>
                        <a:rPr lang="en-CA" sz="1000" kern="1400" dirty="0">
                          <a:solidFill>
                            <a:srgbClr val="000000"/>
                          </a:solidFill>
                          <a:latin typeface="Arial" pitchFamily="34" charset="0"/>
                          <a:cs typeface="Arial" pitchFamily="34" charset="0"/>
                        </a:rPr>
                        <a:t>, whichever comes </a:t>
                      </a:r>
                      <a:r>
                        <a:rPr lang="en-CA" sz="1000" kern="1400" dirty="0" smtClean="0">
                          <a:solidFill>
                            <a:srgbClr val="000000"/>
                          </a:solidFill>
                          <a:latin typeface="Arial" pitchFamily="34" charset="0"/>
                          <a:cs typeface="Arial" pitchFamily="34" charset="0"/>
                        </a:rPr>
                        <a:t>first.</a:t>
                      </a:r>
                    </a:p>
                    <a:p>
                      <a:pPr marL="685800" marR="0" indent="-228600" algn="l" rtl="0">
                        <a:spcBef>
                          <a:spcPts val="0"/>
                        </a:spcBef>
                        <a:spcAft>
                          <a:spcPts val="0"/>
                        </a:spcAft>
                        <a:buFont typeface="Arial" pitchFamily="34" charset="0"/>
                        <a:buChar char="•"/>
                      </a:pPr>
                      <a:r>
                        <a:rPr lang="en-CA" sz="1000" kern="1400" dirty="0" smtClean="0">
                          <a:solidFill>
                            <a:srgbClr val="000000"/>
                          </a:solidFill>
                          <a:latin typeface="Arial" pitchFamily="34" charset="0"/>
                          <a:cs typeface="Arial" pitchFamily="34" charset="0"/>
                        </a:rPr>
                        <a:t>Dose related Protocol Violations: for duration of</a:t>
                      </a:r>
                      <a:r>
                        <a:rPr lang="en-CA" sz="1000" kern="1400" baseline="0" dirty="0" smtClean="0">
                          <a:solidFill>
                            <a:srgbClr val="000000"/>
                          </a:solidFill>
                          <a:latin typeface="Arial" pitchFamily="34" charset="0"/>
                          <a:cs typeface="Arial" pitchFamily="34" charset="0"/>
                        </a:rPr>
                        <a:t> study intervention administration. </a:t>
                      </a:r>
                      <a:endParaRPr lang="en-CA" sz="1000" kern="1400" dirty="0">
                        <a:solidFill>
                          <a:srgbClr val="000000"/>
                        </a:solidFill>
                        <a:latin typeface="Arial" pitchFamily="34" charset="0"/>
                        <a:cs typeface="Arial" pitchFamily="34" charset="0"/>
                      </a:endParaRPr>
                    </a:p>
                    <a:p>
                      <a:pPr marL="685800" marR="0" indent="-228600" algn="l" rtl="0">
                        <a:spcBef>
                          <a:spcPts val="0"/>
                        </a:spcBef>
                        <a:spcAft>
                          <a:spcPts val="0"/>
                        </a:spcAft>
                      </a:pPr>
                      <a:endParaRPr lang="en-CA" sz="1000" kern="1400" dirty="0">
                        <a:solidFill>
                          <a:srgbClr val="000000"/>
                        </a:solidFill>
                        <a:latin typeface="Arial" pitchFamily="34" charset="0"/>
                        <a:cs typeface="Arial" pitchFamily="34" charset="0"/>
                      </a:endParaRPr>
                    </a:p>
                  </a:txBody>
                  <a:tcPr marL="13429" marR="13429" marT="13429" marB="1342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7460">
                <a:tc>
                  <a:txBody>
                    <a:bodyPr/>
                    <a:lstStyle/>
                    <a:p>
                      <a:pPr marR="0" indent="0" algn="l" rtl="0">
                        <a:spcBef>
                          <a:spcPts val="0"/>
                        </a:spcBef>
                        <a:spcAft>
                          <a:spcPts val="0"/>
                        </a:spcAft>
                      </a:pPr>
                      <a:r>
                        <a:rPr lang="en-US" sz="1000" b="1" kern="1400" dirty="0" smtClean="0">
                          <a:solidFill>
                            <a:srgbClr val="000000"/>
                          </a:solidFill>
                          <a:latin typeface="Arial" pitchFamily="34" charset="0"/>
                          <a:cs typeface="Arial" pitchFamily="34" charset="0"/>
                        </a:rPr>
                        <a:t>Prescribed # grams per day</a:t>
                      </a:r>
                      <a:endParaRPr lang="en-CA" sz="1000" kern="1400" dirty="0">
                        <a:solidFill>
                          <a:srgbClr val="000000"/>
                        </a:solidFill>
                        <a:latin typeface="Arial" pitchFamily="34" charset="0"/>
                        <a:cs typeface="Arial" pitchFamily="34" charset="0"/>
                      </a:endParaRPr>
                    </a:p>
                  </a:txBody>
                  <a:tcPr marL="13429" marR="13429" marT="13429" marB="1342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US" sz="1000" kern="1400" dirty="0" smtClean="0">
                          <a:solidFill>
                            <a:srgbClr val="000000"/>
                          </a:solidFill>
                          <a:latin typeface="Arial" pitchFamily="34" charset="0"/>
                          <a:cs typeface="Arial" pitchFamily="34" charset="0"/>
                        </a:rPr>
                        <a:t>At the top of each</a:t>
                      </a:r>
                      <a:r>
                        <a:rPr lang="en-US" sz="1000" kern="1400" baseline="0" dirty="0" smtClean="0">
                          <a:solidFill>
                            <a:srgbClr val="000000"/>
                          </a:solidFill>
                          <a:latin typeface="Arial" pitchFamily="34" charset="0"/>
                          <a:cs typeface="Arial" pitchFamily="34" charset="0"/>
                        </a:rPr>
                        <a:t> page record the number of grams per day of investigational product (IP) the patient is to receive. </a:t>
                      </a:r>
                    </a:p>
                    <a:p>
                      <a:pPr marL="92075" marR="0" indent="0" algn="l" rtl="0">
                        <a:spcBef>
                          <a:spcPts val="0"/>
                        </a:spcBef>
                        <a:spcAft>
                          <a:spcPts val="0"/>
                        </a:spcAft>
                      </a:pPr>
                      <a:r>
                        <a:rPr lang="en-US" sz="1000" kern="1400" baseline="0" dirty="0" smtClean="0">
                          <a:solidFill>
                            <a:srgbClr val="000000"/>
                          </a:solidFill>
                          <a:latin typeface="Arial" pitchFamily="34" charset="0"/>
                          <a:cs typeface="Arial" pitchFamily="34" charset="0"/>
                        </a:rPr>
                        <a:t>NOTE: This is to assist you in determining the daily percentage of IP received. This data is not captured in </a:t>
                      </a:r>
                      <a:r>
                        <a:rPr lang="en-US" sz="1000" kern="1400" baseline="0" dirty="0" err="1" smtClean="0">
                          <a:solidFill>
                            <a:srgbClr val="000000"/>
                          </a:solidFill>
                          <a:latin typeface="Arial" pitchFamily="34" charset="0"/>
                          <a:cs typeface="Arial" pitchFamily="34" charset="0"/>
                        </a:rPr>
                        <a:t>REDCap</a:t>
                      </a:r>
                      <a:r>
                        <a:rPr lang="en-US" sz="1000" kern="1400" baseline="0" dirty="0" smtClean="0">
                          <a:solidFill>
                            <a:srgbClr val="000000"/>
                          </a:solidFill>
                          <a:latin typeface="Arial" pitchFamily="34" charset="0"/>
                          <a:cs typeface="Arial" pitchFamily="34" charset="0"/>
                        </a:rPr>
                        <a:t>™ on the Daily Monitoring forms. </a:t>
                      </a:r>
                      <a:endParaRPr lang="en-CA" sz="1000" kern="1400" dirty="0">
                        <a:solidFill>
                          <a:srgbClr val="000000"/>
                        </a:solidFill>
                        <a:latin typeface="Arial" pitchFamily="34" charset="0"/>
                        <a:cs typeface="Arial" pitchFamily="34" charset="0"/>
                      </a:endParaRPr>
                    </a:p>
                  </a:txBody>
                  <a:tcPr marL="13429" marR="13429" marT="13429" marB="1342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27638">
                <a:tc>
                  <a:txBody>
                    <a:bodyPr/>
                    <a:lstStyle/>
                    <a:p>
                      <a:pPr marR="0" indent="0" algn="l" rtl="0">
                        <a:spcBef>
                          <a:spcPts val="0"/>
                        </a:spcBef>
                        <a:spcAft>
                          <a:spcPts val="0"/>
                        </a:spcAft>
                      </a:pPr>
                      <a:r>
                        <a:rPr lang="en-US" sz="1000" b="1" kern="1400" dirty="0">
                          <a:solidFill>
                            <a:srgbClr val="000000"/>
                          </a:solidFill>
                          <a:latin typeface="Arial" pitchFamily="34" charset="0"/>
                          <a:cs typeface="Arial" pitchFamily="34" charset="0"/>
                        </a:rPr>
                        <a:t>Date</a:t>
                      </a:r>
                      <a:endParaRPr lang="en-US" sz="1000" kern="1400" dirty="0">
                        <a:solidFill>
                          <a:srgbClr val="000000"/>
                        </a:solidFill>
                        <a:latin typeface="Arial" pitchFamily="34" charset="0"/>
                        <a:cs typeface="Arial" pitchFamily="34" charset="0"/>
                      </a:endParaRPr>
                    </a:p>
                  </a:txBody>
                  <a:tcPr marL="13429" marR="13429" marT="13429" marB="1342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40"/>
                        </a:spcBef>
                        <a:spcAft>
                          <a:spcPts val="0"/>
                        </a:spcAft>
                      </a:pPr>
                      <a:r>
                        <a:rPr lang="en-CA" sz="1000" kern="1400" dirty="0">
                          <a:solidFill>
                            <a:srgbClr val="000000"/>
                          </a:solidFill>
                          <a:latin typeface="Arial" pitchFamily="34" charset="0"/>
                          <a:cs typeface="Arial" pitchFamily="34" charset="0"/>
                        </a:rPr>
                        <a:t>Enter the </a:t>
                      </a:r>
                      <a:r>
                        <a:rPr lang="en-CA" sz="1000" kern="1400" dirty="0" smtClean="0">
                          <a:solidFill>
                            <a:srgbClr val="000000"/>
                          </a:solidFill>
                          <a:latin typeface="Arial" pitchFamily="34" charset="0"/>
                          <a:cs typeface="Arial" pitchFamily="34" charset="0"/>
                        </a:rPr>
                        <a:t>date for which the</a:t>
                      </a:r>
                      <a:r>
                        <a:rPr lang="en-CA" sz="1000" kern="1400" baseline="0" dirty="0" smtClean="0">
                          <a:solidFill>
                            <a:srgbClr val="000000"/>
                          </a:solidFill>
                          <a:latin typeface="Arial" pitchFamily="34" charset="0"/>
                          <a:cs typeface="Arial" pitchFamily="34" charset="0"/>
                        </a:rPr>
                        <a:t> data being collected</a:t>
                      </a:r>
                      <a:r>
                        <a:rPr lang="en-CA" sz="1000" kern="1400" dirty="0" smtClean="0">
                          <a:solidFill>
                            <a:srgbClr val="000000"/>
                          </a:solidFill>
                          <a:latin typeface="Arial" pitchFamily="34" charset="0"/>
                          <a:cs typeface="Arial" pitchFamily="34" charset="0"/>
                        </a:rPr>
                        <a:t>. </a:t>
                      </a:r>
                      <a:endParaRPr lang="en-CA" sz="1000" kern="1400" dirty="0">
                        <a:solidFill>
                          <a:srgbClr val="000000"/>
                        </a:solidFill>
                        <a:latin typeface="Arial" pitchFamily="34" charset="0"/>
                        <a:cs typeface="Arial" pitchFamily="34" charset="0"/>
                      </a:endParaRPr>
                    </a:p>
                  </a:txBody>
                  <a:tcPr marL="13429" marR="13429" marT="13429" marB="1342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27638">
                <a:tc>
                  <a:txBody>
                    <a:bodyPr/>
                    <a:lstStyle/>
                    <a:p>
                      <a:pPr marR="0" indent="0" algn="l" rtl="0">
                        <a:spcBef>
                          <a:spcPts val="0"/>
                        </a:spcBef>
                        <a:spcAft>
                          <a:spcPts val="0"/>
                        </a:spcAft>
                      </a:pPr>
                      <a:r>
                        <a:rPr lang="en-US" sz="1000" b="1" kern="1400" dirty="0" smtClean="0">
                          <a:solidFill>
                            <a:srgbClr val="000000"/>
                          </a:solidFill>
                          <a:latin typeface="Arial" pitchFamily="34" charset="0"/>
                          <a:cs typeface="Arial" pitchFamily="34" charset="0"/>
                        </a:rPr>
                        <a:t># Times IP administered</a:t>
                      </a:r>
                      <a:endParaRPr lang="en-US" sz="1000" b="1" kern="1400" dirty="0">
                        <a:solidFill>
                          <a:srgbClr val="000000"/>
                        </a:solidFill>
                        <a:latin typeface="Arial" pitchFamily="34" charset="0"/>
                        <a:cs typeface="Arial" pitchFamily="34" charset="0"/>
                      </a:endParaRPr>
                    </a:p>
                  </a:txBody>
                  <a:tcPr marL="13429" marR="13429" marT="13429" marB="1342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40"/>
                        </a:spcBef>
                        <a:spcAft>
                          <a:spcPts val="0"/>
                        </a:spcAft>
                      </a:pPr>
                      <a:r>
                        <a:rPr lang="en-US" sz="1000" kern="1400" dirty="0" smtClean="0">
                          <a:solidFill>
                            <a:srgbClr val="000000"/>
                          </a:solidFill>
                          <a:latin typeface="Arial" pitchFamily="34" charset="0"/>
                          <a:cs typeface="Arial" pitchFamily="34" charset="0"/>
                        </a:rPr>
                        <a:t>Select</a:t>
                      </a:r>
                      <a:r>
                        <a:rPr lang="en-US" sz="1000" kern="1400" baseline="0" dirty="0" smtClean="0">
                          <a:solidFill>
                            <a:srgbClr val="000000"/>
                          </a:solidFill>
                          <a:latin typeface="Arial" pitchFamily="34" charset="0"/>
                          <a:cs typeface="Arial" pitchFamily="34" charset="0"/>
                        </a:rPr>
                        <a:t> the number of times, from 0 to 10, the study intervention was given on this study day. The same number of entry fields will appear on the form in </a:t>
                      </a:r>
                      <a:r>
                        <a:rPr lang="en-US" sz="1000" kern="1400" baseline="0" dirty="0" err="1" smtClean="0">
                          <a:solidFill>
                            <a:srgbClr val="000000"/>
                          </a:solidFill>
                          <a:latin typeface="Arial" pitchFamily="34" charset="0"/>
                          <a:cs typeface="Arial" pitchFamily="34" charset="0"/>
                        </a:rPr>
                        <a:t>REDCap</a:t>
                      </a:r>
                      <a:r>
                        <a:rPr lang="en-US" sz="1000" kern="1400" baseline="0" dirty="0" smtClean="0">
                          <a:solidFill>
                            <a:srgbClr val="000000"/>
                          </a:solidFill>
                          <a:latin typeface="Arial" panose="020B0604020202020204" pitchFamily="34" charset="0"/>
                          <a:cs typeface="Arial" panose="020B0604020202020204" pitchFamily="34" charset="0"/>
                        </a:rPr>
                        <a:t>™ for that day.</a:t>
                      </a:r>
                      <a:endParaRPr lang="en-CA" sz="1000" kern="1400" dirty="0">
                        <a:solidFill>
                          <a:srgbClr val="000000"/>
                        </a:solidFill>
                        <a:latin typeface="Arial" pitchFamily="34" charset="0"/>
                        <a:cs typeface="Arial" pitchFamily="34" charset="0"/>
                      </a:endParaRPr>
                    </a:p>
                  </a:txBody>
                  <a:tcPr marL="13429" marR="13429" marT="13429" marB="1342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27099">
                <a:tc>
                  <a:txBody>
                    <a:bodyPr/>
                    <a:lstStyle/>
                    <a:p>
                      <a:pPr marR="0" indent="0" algn="l" rtl="0">
                        <a:spcBef>
                          <a:spcPts val="0"/>
                        </a:spcBef>
                        <a:spcAft>
                          <a:spcPts val="0"/>
                        </a:spcAft>
                      </a:pPr>
                      <a:r>
                        <a:rPr lang="en-US" sz="1000" b="1" kern="1400" dirty="0">
                          <a:solidFill>
                            <a:srgbClr val="000000"/>
                          </a:solidFill>
                          <a:latin typeface="Arial" pitchFamily="34" charset="0"/>
                          <a:cs typeface="Arial" pitchFamily="34" charset="0"/>
                        </a:rPr>
                        <a:t># Grams given</a:t>
                      </a:r>
                      <a:endParaRPr lang="en-US" sz="1000" kern="1400" dirty="0">
                        <a:solidFill>
                          <a:srgbClr val="000000"/>
                        </a:solidFill>
                        <a:latin typeface="Arial" pitchFamily="34" charset="0"/>
                        <a:cs typeface="Arial" pitchFamily="34" charset="0"/>
                      </a:endParaRPr>
                    </a:p>
                  </a:txBody>
                  <a:tcPr marL="13429" marR="13429" marT="13429" marB="1342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CA" sz="1000" kern="1400" dirty="0" smtClean="0">
                          <a:solidFill>
                            <a:srgbClr val="000000"/>
                          </a:solidFill>
                          <a:latin typeface="Arial" pitchFamily="34" charset="0"/>
                          <a:cs typeface="Arial" pitchFamily="34" charset="0"/>
                        </a:rPr>
                        <a:t>Select </a:t>
                      </a:r>
                      <a:r>
                        <a:rPr lang="en-CA" sz="1000" kern="1400" dirty="0">
                          <a:solidFill>
                            <a:srgbClr val="000000"/>
                          </a:solidFill>
                          <a:latin typeface="Arial" pitchFamily="34" charset="0"/>
                          <a:cs typeface="Arial" pitchFamily="34" charset="0"/>
                        </a:rPr>
                        <a:t>the # grams </a:t>
                      </a:r>
                      <a:r>
                        <a:rPr lang="en-CA" sz="1000" kern="1400" dirty="0" smtClean="0">
                          <a:solidFill>
                            <a:srgbClr val="000000"/>
                          </a:solidFill>
                          <a:latin typeface="Arial" pitchFamily="34" charset="0"/>
                          <a:cs typeface="Arial" pitchFamily="34" charset="0"/>
                        </a:rPr>
                        <a:t>given,</a:t>
                      </a:r>
                      <a:r>
                        <a:rPr lang="en-CA" sz="1000" kern="1400" baseline="0" dirty="0" smtClean="0">
                          <a:solidFill>
                            <a:srgbClr val="000000"/>
                          </a:solidFill>
                          <a:latin typeface="Arial" pitchFamily="34" charset="0"/>
                          <a:cs typeface="Arial" pitchFamily="34" charset="0"/>
                        </a:rPr>
                        <a:t> from  5 to 30, </a:t>
                      </a:r>
                      <a:r>
                        <a:rPr lang="en-CA" sz="1000" kern="1400" dirty="0" smtClean="0">
                          <a:solidFill>
                            <a:srgbClr val="000000"/>
                          </a:solidFill>
                          <a:latin typeface="Arial" pitchFamily="34" charset="0"/>
                          <a:cs typeface="Arial" pitchFamily="34" charset="0"/>
                        </a:rPr>
                        <a:t>at </a:t>
                      </a:r>
                      <a:r>
                        <a:rPr lang="en-CA" sz="1000" kern="1400" dirty="0">
                          <a:solidFill>
                            <a:srgbClr val="000000"/>
                          </a:solidFill>
                          <a:latin typeface="Arial" pitchFamily="34" charset="0"/>
                          <a:cs typeface="Arial" pitchFamily="34" charset="0"/>
                        </a:rPr>
                        <a:t>each interval as documented in the medical chart</a:t>
                      </a:r>
                      <a:r>
                        <a:rPr lang="en-CA" sz="1000" kern="1400" dirty="0" smtClean="0">
                          <a:solidFill>
                            <a:srgbClr val="000000"/>
                          </a:solidFill>
                          <a:latin typeface="Arial" pitchFamily="34" charset="0"/>
                          <a:cs typeface="Arial" pitchFamily="34" charset="0"/>
                        </a:rPr>
                        <a:t>.</a:t>
                      </a:r>
                    </a:p>
                    <a:p>
                      <a:pPr marL="92075" marR="0" indent="0" algn="l" rtl="0">
                        <a:spcBef>
                          <a:spcPts val="0"/>
                        </a:spcBef>
                        <a:spcAft>
                          <a:spcPts val="0"/>
                        </a:spcAft>
                      </a:pPr>
                      <a:r>
                        <a:rPr lang="en-US" sz="1000" kern="1400" dirty="0" smtClean="0">
                          <a:solidFill>
                            <a:srgbClr val="000000"/>
                          </a:solidFill>
                          <a:latin typeface="Arial" pitchFamily="34" charset="0"/>
                          <a:cs typeface="Arial" pitchFamily="34" charset="0"/>
                        </a:rPr>
                        <a:t>Each packet of IP contains 5 grams. If dose is recorded in the medical chart as </a:t>
                      </a:r>
                      <a:r>
                        <a:rPr lang="en-US" sz="1000" i="1" kern="1400" dirty="0" smtClean="0">
                          <a:solidFill>
                            <a:srgbClr val="000000"/>
                          </a:solidFill>
                          <a:latin typeface="Arial" pitchFamily="34" charset="0"/>
                          <a:cs typeface="Arial" pitchFamily="34" charset="0"/>
                        </a:rPr>
                        <a:t># of packets administered</a:t>
                      </a:r>
                      <a:r>
                        <a:rPr lang="en-US" sz="1000" kern="1400" dirty="0" smtClean="0">
                          <a:solidFill>
                            <a:srgbClr val="000000"/>
                          </a:solidFill>
                          <a:latin typeface="Arial" pitchFamily="34" charset="0"/>
                          <a:cs typeface="Arial" pitchFamily="34" charset="0"/>
                        </a:rPr>
                        <a:t>, multiply # of packets by 5 and select the # of</a:t>
                      </a:r>
                      <a:r>
                        <a:rPr lang="en-US" sz="1000" kern="1400" baseline="0" dirty="0" smtClean="0">
                          <a:solidFill>
                            <a:srgbClr val="000000"/>
                          </a:solidFill>
                          <a:latin typeface="Arial" pitchFamily="34" charset="0"/>
                          <a:cs typeface="Arial" pitchFamily="34" charset="0"/>
                        </a:rPr>
                        <a:t> grams administered.</a:t>
                      </a:r>
                      <a:endParaRPr lang="en-CA" sz="1000" kern="1400" dirty="0">
                        <a:solidFill>
                          <a:srgbClr val="000000"/>
                        </a:solidFill>
                        <a:latin typeface="Arial" pitchFamily="34" charset="0"/>
                        <a:cs typeface="Arial" pitchFamily="34" charset="0"/>
                      </a:endParaRPr>
                    </a:p>
                  </a:txBody>
                  <a:tcPr marL="13429" marR="13429" marT="13429" marB="1342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0">
                <a:tc>
                  <a:txBody>
                    <a:bodyPr/>
                    <a:lstStyle/>
                    <a:p>
                      <a:pPr marR="0" indent="0" algn="l" rtl="0">
                        <a:spcBef>
                          <a:spcPts val="0"/>
                        </a:spcBef>
                        <a:spcAft>
                          <a:spcPts val="0"/>
                        </a:spcAft>
                      </a:pPr>
                      <a:r>
                        <a:rPr lang="en-US" sz="1000" b="1" kern="1400" dirty="0">
                          <a:solidFill>
                            <a:srgbClr val="000000"/>
                          </a:solidFill>
                          <a:latin typeface="Arial" pitchFamily="34" charset="0"/>
                          <a:cs typeface="Arial" pitchFamily="34" charset="0"/>
                        </a:rPr>
                        <a:t>Route</a:t>
                      </a:r>
                      <a:endParaRPr lang="en-US" sz="1000" kern="1400" dirty="0">
                        <a:solidFill>
                          <a:srgbClr val="000000"/>
                        </a:solidFill>
                        <a:latin typeface="Arial" pitchFamily="34" charset="0"/>
                        <a:cs typeface="Arial" pitchFamily="34" charset="0"/>
                      </a:endParaRPr>
                    </a:p>
                  </a:txBody>
                  <a:tcPr marL="13429" marR="13429" marT="13429" marB="1342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CA" sz="1000" kern="1400" dirty="0">
                          <a:solidFill>
                            <a:srgbClr val="000000"/>
                          </a:solidFill>
                          <a:latin typeface="Arial" pitchFamily="34" charset="0"/>
                          <a:cs typeface="Arial" pitchFamily="34" charset="0"/>
                        </a:rPr>
                        <a:t>Select the route by which the study intervention was </a:t>
                      </a:r>
                      <a:r>
                        <a:rPr lang="en-CA" sz="1000" kern="1400" dirty="0" smtClean="0">
                          <a:solidFill>
                            <a:srgbClr val="000000"/>
                          </a:solidFill>
                          <a:latin typeface="Arial" pitchFamily="34" charset="0"/>
                          <a:cs typeface="Arial" pitchFamily="34" charset="0"/>
                        </a:rPr>
                        <a:t>administered </a:t>
                      </a:r>
                      <a:r>
                        <a:rPr lang="en-CA" sz="1000" kern="1400" dirty="0">
                          <a:solidFill>
                            <a:srgbClr val="000000"/>
                          </a:solidFill>
                          <a:latin typeface="Arial" pitchFamily="34" charset="0"/>
                          <a:cs typeface="Arial" pitchFamily="34" charset="0"/>
                        </a:rPr>
                        <a:t>at each interval, EN or PO.</a:t>
                      </a:r>
                    </a:p>
                  </a:txBody>
                  <a:tcPr marL="13429" marR="13429" marT="13429" marB="1342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745">
                <a:tc>
                  <a:txBody>
                    <a:bodyPr/>
                    <a:lstStyle/>
                    <a:p>
                      <a:pPr marR="0" indent="0" algn="l" rtl="0">
                        <a:spcBef>
                          <a:spcPts val="0"/>
                        </a:spcBef>
                        <a:spcAft>
                          <a:spcPts val="0"/>
                        </a:spcAft>
                      </a:pPr>
                      <a:r>
                        <a:rPr lang="en-US" sz="1000" b="1" kern="1400" dirty="0" smtClean="0">
                          <a:solidFill>
                            <a:srgbClr val="000000"/>
                          </a:solidFill>
                          <a:latin typeface="Arial" pitchFamily="34" charset="0"/>
                          <a:cs typeface="Arial" pitchFamily="34" charset="0"/>
                        </a:rPr>
                        <a:t>Total</a:t>
                      </a:r>
                      <a:r>
                        <a:rPr lang="en-US" sz="1000" b="1" kern="1400" baseline="0" dirty="0" smtClean="0">
                          <a:solidFill>
                            <a:srgbClr val="000000"/>
                          </a:solidFill>
                          <a:latin typeface="Arial" pitchFamily="34" charset="0"/>
                          <a:cs typeface="Arial" pitchFamily="34" charset="0"/>
                        </a:rPr>
                        <a:t> grams received today</a:t>
                      </a:r>
                      <a:endParaRPr lang="en-CA" sz="1000" b="1" kern="1400" dirty="0">
                        <a:solidFill>
                          <a:srgbClr val="000000"/>
                        </a:solidFill>
                        <a:latin typeface="Arial" pitchFamily="34" charset="0"/>
                        <a:cs typeface="Arial" pitchFamily="34" charset="0"/>
                      </a:endParaRPr>
                    </a:p>
                  </a:txBody>
                  <a:tcPr marL="13429" marR="13429" marT="13429" marB="1342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US" sz="1000" kern="1400" dirty="0" smtClean="0">
                          <a:solidFill>
                            <a:srgbClr val="000000"/>
                          </a:solidFill>
                          <a:latin typeface="Arial" pitchFamily="34" charset="0"/>
                          <a:cs typeface="Arial" pitchFamily="34" charset="0"/>
                        </a:rPr>
                        <a:t>Add the number of grams given at each interval and record the total</a:t>
                      </a:r>
                      <a:r>
                        <a:rPr lang="en-US" sz="1000" kern="1400" baseline="0" dirty="0" smtClean="0">
                          <a:solidFill>
                            <a:srgbClr val="000000"/>
                          </a:solidFill>
                          <a:latin typeface="Arial" pitchFamily="34" charset="0"/>
                          <a:cs typeface="Arial" pitchFamily="34" charset="0"/>
                        </a:rPr>
                        <a:t> number of grams administered for the day (for calculating percentage), this data is not entered in </a:t>
                      </a:r>
                      <a:r>
                        <a:rPr lang="en-US" sz="1000" kern="1400" baseline="0" dirty="0" err="1" smtClean="0">
                          <a:solidFill>
                            <a:srgbClr val="000000"/>
                          </a:solidFill>
                          <a:latin typeface="Arial" pitchFamily="34" charset="0"/>
                          <a:cs typeface="Arial" pitchFamily="34" charset="0"/>
                        </a:rPr>
                        <a:t>REDCap</a:t>
                      </a:r>
                      <a:r>
                        <a:rPr lang="en-US" sz="1000" kern="1400" baseline="0" dirty="0" smtClean="0">
                          <a:solidFill>
                            <a:srgbClr val="000000"/>
                          </a:solidFill>
                          <a:latin typeface="Arial" pitchFamily="34" charset="0"/>
                          <a:cs typeface="Arial" pitchFamily="34" charset="0"/>
                        </a:rPr>
                        <a:t>™.</a:t>
                      </a:r>
                      <a:endParaRPr lang="en-CA" sz="1000" kern="1400" dirty="0">
                        <a:solidFill>
                          <a:srgbClr val="000000"/>
                        </a:solidFill>
                        <a:latin typeface="Arial" pitchFamily="34" charset="0"/>
                        <a:cs typeface="Arial" pitchFamily="34" charset="0"/>
                      </a:endParaRPr>
                    </a:p>
                  </a:txBody>
                  <a:tcPr marL="13429" marR="13429" marT="13429" marB="1342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745">
                <a:tc>
                  <a:txBody>
                    <a:bodyPr/>
                    <a:lstStyle/>
                    <a:p>
                      <a:pPr marR="0" indent="0" algn="l" rtl="0">
                        <a:spcBef>
                          <a:spcPts val="0"/>
                        </a:spcBef>
                        <a:spcAft>
                          <a:spcPts val="0"/>
                        </a:spcAft>
                      </a:pPr>
                      <a:r>
                        <a:rPr lang="en-CA" sz="1000" b="1" kern="1400" dirty="0">
                          <a:solidFill>
                            <a:srgbClr val="000000"/>
                          </a:solidFill>
                          <a:latin typeface="Arial" pitchFamily="34" charset="0"/>
                          <a:cs typeface="Arial" pitchFamily="34" charset="0"/>
                        </a:rPr>
                        <a:t>Percentage of study intervention received</a:t>
                      </a:r>
                      <a:endParaRPr lang="en-CA" sz="1000" kern="1400" dirty="0">
                        <a:solidFill>
                          <a:srgbClr val="000000"/>
                        </a:solidFill>
                        <a:latin typeface="Arial" pitchFamily="34" charset="0"/>
                        <a:cs typeface="Arial" pitchFamily="34" charset="0"/>
                      </a:endParaRPr>
                    </a:p>
                  </a:txBody>
                  <a:tcPr marL="13429" marR="13429" marT="13429" marB="1342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CA" sz="1000" kern="1400" dirty="0">
                          <a:solidFill>
                            <a:srgbClr val="000000"/>
                          </a:solidFill>
                          <a:latin typeface="Arial" pitchFamily="34" charset="0"/>
                          <a:cs typeface="Arial" pitchFamily="34" charset="0"/>
                        </a:rPr>
                        <a:t>Divide the </a:t>
                      </a:r>
                      <a:r>
                        <a:rPr lang="en-CA" sz="1000" kern="1400" dirty="0" smtClean="0">
                          <a:solidFill>
                            <a:srgbClr val="000000"/>
                          </a:solidFill>
                          <a:latin typeface="Arial" pitchFamily="34" charset="0"/>
                          <a:cs typeface="Arial" pitchFamily="34" charset="0"/>
                        </a:rPr>
                        <a:t>total number </a:t>
                      </a:r>
                      <a:r>
                        <a:rPr lang="en-CA" sz="1000" kern="1400" dirty="0">
                          <a:solidFill>
                            <a:srgbClr val="000000"/>
                          </a:solidFill>
                          <a:latin typeface="Arial" pitchFamily="34" charset="0"/>
                          <a:cs typeface="Arial" pitchFamily="34" charset="0"/>
                        </a:rPr>
                        <a:t>of grams actually given by the number of grams prescribed per day (documented at the top of the page) to determine the percentage of study </a:t>
                      </a:r>
                      <a:r>
                        <a:rPr lang="en-CA" sz="1000" kern="1400" dirty="0" smtClean="0">
                          <a:solidFill>
                            <a:srgbClr val="000000"/>
                          </a:solidFill>
                          <a:latin typeface="Arial" pitchFamily="34" charset="0"/>
                          <a:cs typeface="Arial" pitchFamily="34" charset="0"/>
                        </a:rPr>
                        <a:t>intervention </a:t>
                      </a:r>
                      <a:r>
                        <a:rPr lang="en-CA" sz="1000" kern="1400" dirty="0">
                          <a:solidFill>
                            <a:srgbClr val="000000"/>
                          </a:solidFill>
                          <a:latin typeface="Arial" pitchFamily="34" charset="0"/>
                          <a:cs typeface="Arial" pitchFamily="34" charset="0"/>
                        </a:rPr>
                        <a:t>received. Record the percentage in the space provided. </a:t>
                      </a:r>
                    </a:p>
                  </a:txBody>
                  <a:tcPr marL="13429" marR="13429" marT="13429" marB="1342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910938">
                <a:tc>
                  <a:txBody>
                    <a:bodyPr/>
                    <a:lstStyle/>
                    <a:p>
                      <a:pPr marR="0" indent="0" algn="l" rtl="0">
                        <a:spcBef>
                          <a:spcPts val="0"/>
                        </a:spcBef>
                        <a:spcAft>
                          <a:spcPts val="0"/>
                        </a:spcAft>
                      </a:pPr>
                      <a:r>
                        <a:rPr lang="en-US" sz="1000" b="1" kern="1400" dirty="0" smtClean="0">
                          <a:solidFill>
                            <a:srgbClr val="000000"/>
                          </a:solidFill>
                          <a:latin typeface="Arial" pitchFamily="34" charset="0"/>
                          <a:cs typeface="Arial" pitchFamily="34" charset="0"/>
                        </a:rPr>
                        <a:t>Protocol Violation (IP dosing &lt;80% over a 3 day average) </a:t>
                      </a:r>
                      <a:endParaRPr lang="en-US" sz="1000" kern="1400" dirty="0">
                        <a:solidFill>
                          <a:srgbClr val="000000"/>
                        </a:solidFill>
                        <a:latin typeface="Arial" pitchFamily="34" charset="0"/>
                        <a:cs typeface="Arial" pitchFamily="34" charset="0"/>
                      </a:endParaRPr>
                    </a:p>
                  </a:txBody>
                  <a:tcPr marL="13429" marR="13429" marT="13429" marB="1342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CA" sz="1000" kern="1400" dirty="0" smtClean="0">
                          <a:solidFill>
                            <a:srgbClr val="000000"/>
                          </a:solidFill>
                          <a:latin typeface="Arial" pitchFamily="34" charset="0"/>
                          <a:cs typeface="Arial" pitchFamily="34" charset="0"/>
                        </a:rPr>
                        <a:t>A </a:t>
                      </a:r>
                      <a:r>
                        <a:rPr lang="en-CA" sz="1000" kern="1400" dirty="0">
                          <a:solidFill>
                            <a:srgbClr val="000000"/>
                          </a:solidFill>
                          <a:latin typeface="Arial" pitchFamily="34" charset="0"/>
                          <a:cs typeface="Arial" pitchFamily="34" charset="0"/>
                        </a:rPr>
                        <a:t>protocol violation with the delivery of the study intervention occurs when the patient </a:t>
                      </a:r>
                      <a:r>
                        <a:rPr lang="en-CA" sz="1000" kern="1400" dirty="0" smtClean="0">
                          <a:solidFill>
                            <a:srgbClr val="000000"/>
                          </a:solidFill>
                          <a:latin typeface="Arial" pitchFamily="34" charset="0"/>
                          <a:cs typeface="Arial" pitchFamily="34" charset="0"/>
                        </a:rPr>
                        <a:t>receives </a:t>
                      </a:r>
                      <a:r>
                        <a:rPr lang="en-CA" sz="1000" kern="1400" dirty="0">
                          <a:solidFill>
                            <a:srgbClr val="000000"/>
                          </a:solidFill>
                          <a:latin typeface="Arial" pitchFamily="34" charset="0"/>
                          <a:cs typeface="Arial" pitchFamily="34" charset="0"/>
                        </a:rPr>
                        <a:t>&lt; 80% of the total prescribed daily </a:t>
                      </a:r>
                      <a:r>
                        <a:rPr lang="en-CA" sz="1000" kern="1400" dirty="0" smtClean="0">
                          <a:solidFill>
                            <a:srgbClr val="000000"/>
                          </a:solidFill>
                          <a:latin typeface="Arial" pitchFamily="34" charset="0"/>
                          <a:cs typeface="Arial" pitchFamily="34" charset="0"/>
                        </a:rPr>
                        <a:t>dosage over a 3 day average. </a:t>
                      </a:r>
                    </a:p>
                    <a:p>
                      <a:pPr marL="92075" marR="0" indent="0" algn="l" rtl="0">
                        <a:spcBef>
                          <a:spcPts val="0"/>
                        </a:spcBef>
                        <a:spcAft>
                          <a:spcPts val="0"/>
                        </a:spcAft>
                      </a:pPr>
                      <a:r>
                        <a:rPr lang="en-US" sz="1000" kern="1400" dirty="0" smtClean="0">
                          <a:solidFill>
                            <a:srgbClr val="000000"/>
                          </a:solidFill>
                          <a:latin typeface="Arial" pitchFamily="34" charset="0"/>
                          <a:cs typeface="Arial" pitchFamily="34" charset="0"/>
                        </a:rPr>
                        <a:t>Report a dose</a:t>
                      </a:r>
                      <a:r>
                        <a:rPr lang="en-US" sz="1000" kern="1400" baseline="0" dirty="0" smtClean="0">
                          <a:solidFill>
                            <a:srgbClr val="000000"/>
                          </a:solidFill>
                          <a:latin typeface="Arial" pitchFamily="34" charset="0"/>
                          <a:cs typeface="Arial" pitchFamily="34" charset="0"/>
                        </a:rPr>
                        <a:t> related protocol violation when  both of the following are true:</a:t>
                      </a:r>
                    </a:p>
                    <a:p>
                      <a:pPr marL="263525" marR="0" indent="-171450" algn="l" rtl="0">
                        <a:spcBef>
                          <a:spcPts val="0"/>
                        </a:spcBef>
                        <a:spcAft>
                          <a:spcPts val="0"/>
                        </a:spcAft>
                        <a:buFont typeface="Arial" panose="020B0604020202020204" pitchFamily="34" charset="0"/>
                        <a:buChar char="•"/>
                      </a:pPr>
                      <a:r>
                        <a:rPr lang="en-US" sz="1000" kern="1400" dirty="0" smtClean="0">
                          <a:solidFill>
                            <a:srgbClr val="000000"/>
                          </a:solidFill>
                          <a:latin typeface="Arial" pitchFamily="34" charset="0"/>
                          <a:cs typeface="Arial" pitchFamily="34" charset="0"/>
                        </a:rPr>
                        <a:t>Dose received on the indicated day is</a:t>
                      </a:r>
                      <a:r>
                        <a:rPr lang="en-US" sz="1000" kern="1400" baseline="0" dirty="0" smtClean="0">
                          <a:solidFill>
                            <a:srgbClr val="000000"/>
                          </a:solidFill>
                          <a:latin typeface="Arial" pitchFamily="34" charset="0"/>
                          <a:cs typeface="Arial" pitchFamily="34" charset="0"/>
                        </a:rPr>
                        <a:t> &lt; 80% prescribed</a:t>
                      </a:r>
                    </a:p>
                    <a:p>
                      <a:pPr marL="263525" marR="0" indent="-171450" algn="l" rtl="0">
                        <a:spcBef>
                          <a:spcPts val="0"/>
                        </a:spcBef>
                        <a:spcAft>
                          <a:spcPts val="0"/>
                        </a:spcAft>
                        <a:buFont typeface="Arial" panose="020B0604020202020204" pitchFamily="34" charset="0"/>
                        <a:buChar char="•"/>
                      </a:pPr>
                      <a:r>
                        <a:rPr lang="en-US" sz="1000" kern="1400" baseline="0" dirty="0" smtClean="0">
                          <a:solidFill>
                            <a:srgbClr val="000000"/>
                          </a:solidFill>
                          <a:latin typeface="Arial" pitchFamily="34" charset="0"/>
                          <a:cs typeface="Arial" pitchFamily="34" charset="0"/>
                        </a:rPr>
                        <a:t>Dose received over a 3 day average is &lt; 80% prescribed</a:t>
                      </a:r>
                      <a:endParaRPr lang="en-CA" sz="1000" kern="1400" dirty="0" smtClean="0">
                        <a:solidFill>
                          <a:srgbClr val="FF0000"/>
                        </a:solidFill>
                        <a:latin typeface="Arial" pitchFamily="34" charset="0"/>
                        <a:cs typeface="Arial" pitchFamily="34" charset="0"/>
                      </a:endParaRPr>
                    </a:p>
                    <a:p>
                      <a:pPr marL="92075" marR="0" indent="0" algn="l" rtl="0">
                        <a:spcBef>
                          <a:spcPts val="0"/>
                        </a:spcBef>
                        <a:spcAft>
                          <a:spcPts val="0"/>
                        </a:spcAft>
                      </a:pPr>
                      <a:endParaRPr lang="en-US" sz="1000" u="sng" kern="1400" dirty="0" smtClean="0">
                        <a:solidFill>
                          <a:srgbClr val="FF0000"/>
                        </a:solidFill>
                        <a:latin typeface="Arial" pitchFamily="34" charset="0"/>
                        <a:cs typeface="Arial" pitchFamily="34" charset="0"/>
                      </a:endParaRPr>
                    </a:p>
                    <a:p>
                      <a:pPr marL="92075" marR="0" indent="0" algn="l" rtl="0">
                        <a:spcBef>
                          <a:spcPts val="0"/>
                        </a:spcBef>
                        <a:spcAft>
                          <a:spcPts val="0"/>
                        </a:spcAft>
                      </a:pPr>
                      <a:r>
                        <a:rPr lang="en-US" sz="1000" u="sng" kern="1400" dirty="0" smtClean="0">
                          <a:solidFill>
                            <a:srgbClr val="000000"/>
                          </a:solidFill>
                          <a:latin typeface="Arial" pitchFamily="34" charset="0"/>
                          <a:cs typeface="Arial" pitchFamily="34" charset="0"/>
                        </a:rPr>
                        <a:t>Example</a:t>
                      </a:r>
                      <a:r>
                        <a:rPr lang="en-US" sz="1000" kern="1400" dirty="0" smtClean="0">
                          <a:solidFill>
                            <a:srgbClr val="000000"/>
                          </a:solidFill>
                          <a:latin typeface="Arial" pitchFamily="34" charset="0"/>
                          <a:cs typeface="Arial" pitchFamily="34" charset="0"/>
                        </a:rPr>
                        <a:t>:                                                            </a:t>
                      </a:r>
                      <a:r>
                        <a:rPr lang="en-US" sz="1000" u="sng" kern="1400" dirty="0" smtClean="0">
                          <a:solidFill>
                            <a:srgbClr val="000000"/>
                          </a:solidFill>
                          <a:latin typeface="Arial" pitchFamily="34" charset="0"/>
                          <a:cs typeface="Arial" pitchFamily="34" charset="0"/>
                        </a:rPr>
                        <a:t>Dose</a:t>
                      </a:r>
                      <a:r>
                        <a:rPr lang="en-US" sz="1000" u="sng" kern="1400" baseline="0" dirty="0" smtClean="0">
                          <a:solidFill>
                            <a:srgbClr val="000000"/>
                          </a:solidFill>
                          <a:latin typeface="Arial" pitchFamily="34" charset="0"/>
                          <a:cs typeface="Arial" pitchFamily="34" charset="0"/>
                        </a:rPr>
                        <a:t> received</a:t>
                      </a:r>
                      <a:endParaRPr lang="en-US" sz="1000" u="sng" kern="1400" dirty="0" smtClean="0">
                        <a:solidFill>
                          <a:srgbClr val="000000"/>
                        </a:solidFill>
                        <a:latin typeface="Arial" pitchFamily="34" charset="0"/>
                        <a:cs typeface="Arial" pitchFamily="34" charset="0"/>
                      </a:endParaRPr>
                    </a:p>
                    <a:p>
                      <a:pPr marL="92075" marR="0" indent="0" algn="l" rtl="0">
                        <a:spcBef>
                          <a:spcPts val="0"/>
                        </a:spcBef>
                        <a:spcAft>
                          <a:spcPts val="0"/>
                        </a:spcAft>
                      </a:pPr>
                      <a:r>
                        <a:rPr lang="en-US" sz="1000" kern="1400" dirty="0" smtClean="0">
                          <a:solidFill>
                            <a:srgbClr val="000000"/>
                          </a:solidFill>
                          <a:latin typeface="Arial" pitchFamily="34" charset="0"/>
                          <a:cs typeface="Arial" pitchFamily="34" charset="0"/>
                        </a:rPr>
                        <a:t>Prescribed Dose:     35g/day                         </a:t>
                      </a:r>
                      <a:r>
                        <a:rPr lang="en-US" sz="1000" kern="1400" baseline="0" dirty="0" smtClean="0">
                          <a:solidFill>
                            <a:srgbClr val="000000"/>
                          </a:solidFill>
                          <a:latin typeface="Arial" pitchFamily="34" charset="0"/>
                          <a:cs typeface="Arial" pitchFamily="34" charset="0"/>
                        </a:rPr>
                        <a:t>    </a:t>
                      </a:r>
                      <a:r>
                        <a:rPr lang="en-US" sz="1000" kern="1400" dirty="0" err="1" smtClean="0">
                          <a:solidFill>
                            <a:srgbClr val="000000"/>
                          </a:solidFill>
                          <a:latin typeface="Arial" pitchFamily="34" charset="0"/>
                          <a:cs typeface="Arial" pitchFamily="34" charset="0"/>
                        </a:rPr>
                        <a:t>Day</a:t>
                      </a:r>
                      <a:r>
                        <a:rPr lang="en-US" sz="1000" kern="1400" baseline="0" dirty="0" smtClean="0">
                          <a:solidFill>
                            <a:srgbClr val="000000"/>
                          </a:solidFill>
                          <a:latin typeface="Arial" pitchFamily="34" charset="0"/>
                          <a:cs typeface="Arial" pitchFamily="34" charset="0"/>
                        </a:rPr>
                        <a:t> 6:     30g</a:t>
                      </a:r>
                      <a:endParaRPr lang="en-US" sz="1000" kern="1400" dirty="0" smtClean="0">
                        <a:solidFill>
                          <a:srgbClr val="000000"/>
                        </a:solidFill>
                        <a:latin typeface="Arial" pitchFamily="34" charset="0"/>
                        <a:cs typeface="Arial" pitchFamily="34" charset="0"/>
                      </a:endParaRPr>
                    </a:p>
                    <a:p>
                      <a:pPr marL="92075" marR="0" indent="0" algn="l" rtl="0">
                        <a:spcBef>
                          <a:spcPts val="0"/>
                        </a:spcBef>
                        <a:spcAft>
                          <a:spcPts val="0"/>
                        </a:spcAft>
                      </a:pPr>
                      <a:r>
                        <a:rPr lang="en-US" sz="1000" kern="1400" dirty="0" smtClean="0">
                          <a:solidFill>
                            <a:srgbClr val="000000"/>
                          </a:solidFill>
                          <a:latin typeface="Arial" pitchFamily="34" charset="0"/>
                          <a:cs typeface="Arial" pitchFamily="34" charset="0"/>
                        </a:rPr>
                        <a:t>80% Prescribed:       28g                               </a:t>
                      </a: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Arial" pitchFamily="34" charset="0"/>
                          <a:cs typeface="Arial" pitchFamily="34" charset="0"/>
                        </a:rPr>
                        <a:t>Day</a:t>
                      </a:r>
                      <a:r>
                        <a:rPr lang="en-US" sz="1000" kern="1400" baseline="0" dirty="0" smtClean="0">
                          <a:solidFill>
                            <a:srgbClr val="000000"/>
                          </a:solidFill>
                          <a:latin typeface="Arial" pitchFamily="34" charset="0"/>
                          <a:cs typeface="Arial" pitchFamily="34" charset="0"/>
                        </a:rPr>
                        <a:t> 7:     20g</a:t>
                      </a:r>
                      <a:endParaRPr lang="en-US" sz="1000" kern="1400" dirty="0" smtClean="0">
                        <a:solidFill>
                          <a:srgbClr val="000000"/>
                        </a:solidFill>
                        <a:latin typeface="Arial" pitchFamily="34" charset="0"/>
                        <a:cs typeface="Arial" pitchFamily="34" charset="0"/>
                      </a:endParaRPr>
                    </a:p>
                    <a:p>
                      <a:pPr marL="92075" marR="0" indent="0" algn="l" rtl="0">
                        <a:spcBef>
                          <a:spcPts val="0"/>
                        </a:spcBef>
                        <a:spcAft>
                          <a:spcPts val="0"/>
                        </a:spcAft>
                      </a:pPr>
                      <a:r>
                        <a:rPr lang="en-US" sz="1000" u="none" kern="1400" dirty="0" smtClean="0">
                          <a:solidFill>
                            <a:srgbClr val="000000"/>
                          </a:solidFill>
                          <a:latin typeface="Arial" pitchFamily="34" charset="0"/>
                          <a:cs typeface="Arial" pitchFamily="34" charset="0"/>
                        </a:rPr>
                        <a:t>                                                                           Day 8:     30g</a:t>
                      </a:r>
                    </a:p>
                    <a:p>
                      <a:pPr marL="92075" marR="0" indent="0" algn="l" rtl="0">
                        <a:spcBef>
                          <a:spcPts val="0"/>
                        </a:spcBef>
                        <a:spcAft>
                          <a:spcPts val="0"/>
                        </a:spcAft>
                      </a:pPr>
                      <a:r>
                        <a:rPr lang="en-US" sz="1000" kern="1400" dirty="0" smtClean="0">
                          <a:solidFill>
                            <a:srgbClr val="000000"/>
                          </a:solidFill>
                          <a:latin typeface="Arial" pitchFamily="34" charset="0"/>
                          <a:cs typeface="Arial" pitchFamily="34" charset="0"/>
                        </a:rPr>
                        <a:t>Total</a:t>
                      </a:r>
                      <a:r>
                        <a:rPr lang="en-US" sz="1000" kern="1400" baseline="0" dirty="0" smtClean="0">
                          <a:solidFill>
                            <a:srgbClr val="000000"/>
                          </a:solidFill>
                          <a:latin typeface="Arial" pitchFamily="34" charset="0"/>
                          <a:cs typeface="Arial" pitchFamily="34" charset="0"/>
                        </a:rPr>
                        <a:t> dose received over 3 days = 80g</a:t>
                      </a:r>
                    </a:p>
                    <a:p>
                      <a:pPr marL="92075" marR="0" indent="0" algn="l" rtl="0">
                        <a:spcBef>
                          <a:spcPts val="0"/>
                        </a:spcBef>
                        <a:spcAft>
                          <a:spcPts val="0"/>
                        </a:spcAft>
                      </a:pPr>
                      <a:r>
                        <a:rPr lang="en-US" sz="1000" kern="1400" baseline="0" dirty="0" smtClean="0">
                          <a:solidFill>
                            <a:srgbClr val="000000"/>
                          </a:solidFill>
                          <a:latin typeface="Arial" pitchFamily="34" charset="0"/>
                          <a:cs typeface="Arial" pitchFamily="34" charset="0"/>
                        </a:rPr>
                        <a:t>3 day average dose is 80 g/ 3 = 26.67g </a:t>
                      </a:r>
                    </a:p>
                    <a:p>
                      <a:pPr marL="92075" marR="0" indent="0" algn="l" rtl="0">
                        <a:spcBef>
                          <a:spcPts val="0"/>
                        </a:spcBef>
                        <a:spcAft>
                          <a:spcPts val="0"/>
                        </a:spcAft>
                      </a:pPr>
                      <a:r>
                        <a:rPr lang="en-US" sz="1000" kern="1400" baseline="0" dirty="0" smtClean="0">
                          <a:solidFill>
                            <a:srgbClr val="000000"/>
                          </a:solidFill>
                          <a:latin typeface="Arial" pitchFamily="34" charset="0"/>
                          <a:cs typeface="Arial" pitchFamily="34" charset="0"/>
                        </a:rPr>
                        <a:t>Report Day 7:   Dose received is &lt; 80% </a:t>
                      </a:r>
                      <a:r>
                        <a:rPr lang="en-US" sz="1000" u="sng" kern="1400" baseline="0" dirty="0" smtClean="0">
                          <a:solidFill>
                            <a:srgbClr val="000000"/>
                          </a:solidFill>
                          <a:latin typeface="Arial" pitchFamily="34" charset="0"/>
                          <a:cs typeface="Arial" pitchFamily="34" charset="0"/>
                        </a:rPr>
                        <a:t>AND</a:t>
                      </a:r>
                      <a:r>
                        <a:rPr lang="en-US" sz="1000" kern="1400" baseline="0" dirty="0" smtClean="0">
                          <a:solidFill>
                            <a:srgbClr val="000000"/>
                          </a:solidFill>
                          <a:latin typeface="Arial" pitchFamily="34" charset="0"/>
                          <a:cs typeface="Arial" pitchFamily="34" charset="0"/>
                        </a:rPr>
                        <a:t> 3 day average is &lt; 80 % </a:t>
                      </a:r>
                    </a:p>
                    <a:p>
                      <a:pPr marL="92075" marR="0" indent="0" algn="l" rtl="0">
                        <a:spcBef>
                          <a:spcPts val="0"/>
                        </a:spcBef>
                        <a:spcAft>
                          <a:spcPts val="0"/>
                        </a:spcAft>
                      </a:pPr>
                      <a:endParaRPr lang="en-US" sz="1000" kern="1400" baseline="0" dirty="0" smtClean="0">
                        <a:solidFill>
                          <a:srgbClr val="000000"/>
                        </a:solidFill>
                        <a:latin typeface="Arial" pitchFamily="34" charset="0"/>
                        <a:cs typeface="Arial" pitchFamily="34" charset="0"/>
                      </a:endParaRPr>
                    </a:p>
                    <a:p>
                      <a:pPr marL="92075" marR="0" indent="0" algn="l" rtl="0">
                        <a:spcBef>
                          <a:spcPts val="0"/>
                        </a:spcBef>
                        <a:spcAft>
                          <a:spcPts val="0"/>
                        </a:spcAft>
                      </a:pPr>
                      <a:r>
                        <a:rPr lang="en-US" sz="1000" kern="1400" baseline="0" dirty="0" smtClean="0">
                          <a:solidFill>
                            <a:srgbClr val="000000"/>
                          </a:solidFill>
                          <a:latin typeface="Arial" pitchFamily="34" charset="0"/>
                          <a:cs typeface="Arial" pitchFamily="34" charset="0"/>
                        </a:rPr>
                        <a:t>Do Not report Day 6 or Day 8: 3 day average is &lt;80%  </a:t>
                      </a:r>
                      <a:r>
                        <a:rPr lang="en-US" sz="1000" u="sng" kern="1400" baseline="0" dirty="0" smtClean="0">
                          <a:solidFill>
                            <a:srgbClr val="000000"/>
                          </a:solidFill>
                          <a:latin typeface="Arial" pitchFamily="34" charset="0"/>
                          <a:cs typeface="Arial" pitchFamily="34" charset="0"/>
                        </a:rPr>
                        <a:t>BUT</a:t>
                      </a:r>
                      <a:r>
                        <a:rPr lang="en-US" sz="1000" u="none" kern="1400" baseline="0" dirty="0" smtClean="0">
                          <a:solidFill>
                            <a:srgbClr val="000000"/>
                          </a:solidFill>
                          <a:latin typeface="Arial" pitchFamily="34" charset="0"/>
                          <a:cs typeface="Arial" pitchFamily="34" charset="0"/>
                        </a:rPr>
                        <a:t> Dose received is NOT &lt;80%</a:t>
                      </a:r>
                    </a:p>
                    <a:p>
                      <a:pPr marL="92075" marR="0" indent="0" algn="l" rtl="0">
                        <a:spcBef>
                          <a:spcPts val="0"/>
                        </a:spcBef>
                        <a:spcAft>
                          <a:spcPts val="0"/>
                        </a:spcAft>
                      </a:pPr>
                      <a:r>
                        <a:rPr lang="en-US" sz="1000" kern="1400" dirty="0" smtClean="0">
                          <a:solidFill>
                            <a:srgbClr val="000000"/>
                          </a:solidFill>
                          <a:latin typeface="Arial" pitchFamily="34" charset="0"/>
                          <a:cs typeface="Arial" pitchFamily="34" charset="0"/>
                        </a:rPr>
                        <a:t>                                                                   </a:t>
                      </a:r>
                      <a:endParaRPr lang="en-CA" sz="1000" kern="1400" dirty="0" smtClean="0">
                        <a:solidFill>
                          <a:srgbClr val="000000"/>
                        </a:solidFill>
                        <a:latin typeface="Arial" pitchFamily="34" charset="0"/>
                        <a:cs typeface="Arial" pitchFamily="34" charset="0"/>
                      </a:endParaRPr>
                    </a:p>
                    <a:p>
                      <a:pPr marL="92075" marR="0" indent="0" algn="l" rtl="0">
                        <a:spcBef>
                          <a:spcPts val="0"/>
                        </a:spcBef>
                        <a:spcAft>
                          <a:spcPts val="0"/>
                        </a:spcAft>
                      </a:pPr>
                      <a:r>
                        <a:rPr lang="en-CA" sz="1000" b="1" kern="1400" dirty="0" smtClean="0">
                          <a:solidFill>
                            <a:srgbClr val="000000"/>
                          </a:solidFill>
                          <a:latin typeface="Arial" pitchFamily="34" charset="0"/>
                          <a:cs typeface="Arial" pitchFamily="34" charset="0"/>
                        </a:rPr>
                        <a:t>In </a:t>
                      </a:r>
                      <a:r>
                        <a:rPr lang="en-CA" sz="1000" b="1" kern="1400" dirty="0">
                          <a:solidFill>
                            <a:srgbClr val="000000"/>
                          </a:solidFill>
                          <a:latin typeface="Arial" pitchFamily="34" charset="0"/>
                          <a:cs typeface="Arial" pitchFamily="34" charset="0"/>
                        </a:rPr>
                        <a:t>the event that the patient does not receive at least 80% prescribed daily </a:t>
                      </a:r>
                      <a:r>
                        <a:rPr lang="en-CA" sz="1000" b="1" kern="1400" dirty="0" smtClean="0">
                          <a:solidFill>
                            <a:srgbClr val="000000"/>
                          </a:solidFill>
                          <a:latin typeface="Arial" pitchFamily="34" charset="0"/>
                          <a:cs typeface="Arial" pitchFamily="34" charset="0"/>
                        </a:rPr>
                        <a:t>dosage over a 3 day average, </a:t>
                      </a:r>
                      <a:r>
                        <a:rPr lang="en-CA" sz="1000" b="1" kern="1400" dirty="0">
                          <a:solidFill>
                            <a:srgbClr val="000000"/>
                          </a:solidFill>
                          <a:latin typeface="Arial" pitchFamily="34" charset="0"/>
                          <a:cs typeface="Arial" pitchFamily="34" charset="0"/>
                        </a:rPr>
                        <a:t>a Protocol Violation Form must be completed </a:t>
                      </a:r>
                      <a:r>
                        <a:rPr lang="en-CA" sz="1000" b="1" kern="1400" dirty="0" smtClean="0">
                          <a:solidFill>
                            <a:srgbClr val="000000"/>
                          </a:solidFill>
                          <a:latin typeface="Arial" pitchFamily="34" charset="0"/>
                          <a:cs typeface="Arial" pitchFamily="34" charset="0"/>
                        </a:rPr>
                        <a:t>within </a:t>
                      </a:r>
                      <a:r>
                        <a:rPr lang="en-CA" sz="1000" b="1" kern="1400" dirty="0">
                          <a:solidFill>
                            <a:srgbClr val="000000"/>
                          </a:solidFill>
                          <a:latin typeface="Arial" pitchFamily="34" charset="0"/>
                          <a:cs typeface="Arial" pitchFamily="34" charset="0"/>
                        </a:rPr>
                        <a:t>24 hours </a:t>
                      </a:r>
                      <a:endParaRPr lang="en-CA" sz="1000" b="1" kern="1400" dirty="0" smtClean="0">
                        <a:solidFill>
                          <a:srgbClr val="000000"/>
                        </a:solidFill>
                        <a:latin typeface="Arial" pitchFamily="34" charset="0"/>
                        <a:cs typeface="Arial" pitchFamily="34" charset="0"/>
                      </a:endParaRPr>
                    </a:p>
                    <a:p>
                      <a:pPr marL="92075" marR="0" indent="0" algn="l" rtl="0">
                        <a:spcBef>
                          <a:spcPts val="0"/>
                        </a:spcBef>
                        <a:spcAft>
                          <a:spcPts val="0"/>
                        </a:spcAft>
                      </a:pPr>
                      <a:r>
                        <a:rPr lang="en-CA" sz="1000" b="1" kern="1400" dirty="0" smtClean="0">
                          <a:solidFill>
                            <a:srgbClr val="000000"/>
                          </a:solidFill>
                          <a:latin typeface="Arial" pitchFamily="34" charset="0"/>
                          <a:cs typeface="Arial" pitchFamily="34" charset="0"/>
                        </a:rPr>
                        <a:t>of </a:t>
                      </a:r>
                      <a:r>
                        <a:rPr lang="en-CA" sz="1000" b="1" kern="1400" dirty="0">
                          <a:solidFill>
                            <a:srgbClr val="000000"/>
                          </a:solidFill>
                          <a:latin typeface="Arial" pitchFamily="34" charset="0"/>
                          <a:cs typeface="Arial" pitchFamily="34" charset="0"/>
                        </a:rPr>
                        <a:t>becoming aware</a:t>
                      </a:r>
                      <a:r>
                        <a:rPr lang="en-CA" sz="1000" b="1" kern="1400" dirty="0" smtClean="0">
                          <a:solidFill>
                            <a:srgbClr val="000000"/>
                          </a:solidFill>
                          <a:latin typeface="Arial" pitchFamily="34" charset="0"/>
                          <a:cs typeface="Arial" pitchFamily="34" charset="0"/>
                        </a:rPr>
                        <a:t>.</a:t>
                      </a:r>
                    </a:p>
                    <a:p>
                      <a:pPr marL="92075" marR="0" indent="0" algn="l" rtl="0">
                        <a:spcBef>
                          <a:spcPts val="0"/>
                        </a:spcBef>
                        <a:spcAft>
                          <a:spcPts val="0"/>
                        </a:spcAft>
                      </a:pPr>
                      <a:endParaRPr lang="en-US" sz="1000" b="1" kern="1400" dirty="0" smtClean="0">
                        <a:solidFill>
                          <a:srgbClr val="000000"/>
                        </a:solidFill>
                        <a:latin typeface="Arial" pitchFamily="34" charset="0"/>
                        <a:cs typeface="Arial" pitchFamily="34" charset="0"/>
                      </a:endParaRPr>
                    </a:p>
                    <a:p>
                      <a:pPr marL="92075" marR="0" indent="0" algn="l" rtl="0">
                        <a:spcBef>
                          <a:spcPts val="0"/>
                        </a:spcBef>
                        <a:spcAft>
                          <a:spcPts val="0"/>
                        </a:spcAft>
                      </a:pPr>
                      <a:r>
                        <a:rPr lang="en-US" sz="1000" b="0" kern="1400" dirty="0" smtClean="0">
                          <a:solidFill>
                            <a:srgbClr val="000000"/>
                          </a:solidFill>
                          <a:latin typeface="Arial" pitchFamily="34" charset="0"/>
                          <a:cs typeface="Arial" pitchFamily="34" charset="0"/>
                        </a:rPr>
                        <a:t>Refer to</a:t>
                      </a:r>
                      <a:r>
                        <a:rPr lang="en-US" sz="1000" b="0" kern="1400" baseline="0" dirty="0" smtClean="0">
                          <a:solidFill>
                            <a:srgbClr val="000000"/>
                          </a:solidFill>
                          <a:latin typeface="Arial" pitchFamily="34" charset="0"/>
                          <a:cs typeface="Arial" pitchFamily="34" charset="0"/>
                        </a:rPr>
                        <a:t> the Protocol Violations section in these worksheets for detailed instructions.</a:t>
                      </a:r>
                      <a:endParaRPr lang="en-CA" sz="1000" b="0" kern="1400" dirty="0">
                        <a:solidFill>
                          <a:srgbClr val="000000"/>
                        </a:solidFill>
                        <a:latin typeface="Arial" pitchFamily="34" charset="0"/>
                        <a:cs typeface="Arial" pitchFamily="34" charset="0"/>
                      </a:endParaRPr>
                    </a:p>
                  </a:txBody>
                  <a:tcPr marL="13429" marR="13429" marT="13429" marB="1342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13" name="Rectangle 95"/>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7" name="Rectangle 323"/>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8" name="Rectangle 405"/>
          <p:cNvSpPr>
            <a:spLocks noChangeArrowheads="1"/>
          </p:cNvSpPr>
          <p:nvPr/>
        </p:nvSpPr>
        <p:spPr bwMode="auto">
          <a:xfrm>
            <a:off x="1" y="457199"/>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4586" name="Rectangle 10"/>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24588" name="Rectangle 12"/>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24587" name="Rectangle 11"/>
          <p:cNvSpPr>
            <a:spLocks noChangeArrowheads="1"/>
          </p:cNvSpPr>
          <p:nvPr/>
        </p:nvSpPr>
        <p:spPr bwMode="auto">
          <a:xfrm>
            <a:off x="214290" y="611560"/>
            <a:ext cx="6858000" cy="28575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Daily Monitoring</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21" name="Straight Connector 20"/>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Slide Number Placeholder 15"/>
          <p:cNvSpPr>
            <a:spLocks noGrp="1"/>
          </p:cNvSpPr>
          <p:nvPr>
            <p:ph type="sldNum" sz="quarter" idx="12"/>
          </p:nvPr>
        </p:nvSpPr>
        <p:spPr/>
        <p:txBody>
          <a:bodyPr/>
          <a:lstStyle/>
          <a:p>
            <a:fld id="{FDE86200-F1F7-4FF7-847E-D71C11135875}" type="slidenum">
              <a:rPr lang="en-CA" smtClean="0"/>
              <a:pPr/>
              <a:t>23</a:t>
            </a:fld>
            <a:endParaRPr lang="en-CA"/>
          </a:p>
        </p:txBody>
      </p:sp>
      <p:pic>
        <p:nvPicPr>
          <p:cNvPr id="22530"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640" y="35496"/>
            <a:ext cx="1345925" cy="585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88" name="Table 887"/>
          <p:cNvGraphicFramePr>
            <a:graphicFrameLocks noGrp="1"/>
          </p:cNvGraphicFramePr>
          <p:nvPr>
            <p:extLst>
              <p:ext uri="{D42A27DB-BD31-4B8C-83A1-F6EECF244321}">
                <p14:modId xmlns:p14="http://schemas.microsoft.com/office/powerpoint/2010/main" val="1831522730"/>
              </p:ext>
            </p:extLst>
          </p:nvPr>
        </p:nvGraphicFramePr>
        <p:xfrm>
          <a:off x="71440" y="1038530"/>
          <a:ext cx="6693890" cy="7637926"/>
        </p:xfrm>
        <a:graphic>
          <a:graphicData uri="http://schemas.openxmlformats.org/drawingml/2006/table">
            <a:tbl>
              <a:tblPr/>
              <a:tblGrid>
                <a:gridCol w="1142982"/>
                <a:gridCol w="1112552"/>
                <a:gridCol w="1091399"/>
                <a:gridCol w="1114512"/>
                <a:gridCol w="1110693"/>
                <a:gridCol w="1121752"/>
              </a:tblGrid>
              <a:tr h="265830">
                <a:tc>
                  <a:txBody>
                    <a:bodyPr/>
                    <a:lstStyle/>
                    <a:p>
                      <a:pPr marL="92075" marR="0" indent="0" algn="l" rtl="0">
                        <a:lnSpc>
                          <a:spcPct val="100000"/>
                        </a:lnSpc>
                        <a:spcBef>
                          <a:spcPts val="0"/>
                        </a:spcBef>
                        <a:spcAft>
                          <a:spcPts val="0"/>
                        </a:spcAft>
                      </a:pPr>
                      <a:r>
                        <a:rPr lang="en-US" sz="1000" b="1" kern="1400" dirty="0" smtClean="0">
                          <a:solidFill>
                            <a:srgbClr val="000000"/>
                          </a:solidFill>
                          <a:latin typeface="Arial" pitchFamily="34" charset="0"/>
                          <a:cs typeface="Arial" pitchFamily="34" charset="0"/>
                        </a:rPr>
                        <a:t>Date</a:t>
                      </a:r>
                      <a:r>
                        <a:rPr lang="en-US" sz="900" b="1" kern="1400" dirty="0" smtClean="0">
                          <a:solidFill>
                            <a:srgbClr val="000000"/>
                          </a:solidFill>
                          <a:latin typeface="Arial" pitchFamily="34" charset="0"/>
                          <a:cs typeface="Arial" pitchFamily="34" charset="0"/>
                        </a:rPr>
                        <a:t>: </a:t>
                      </a:r>
                      <a:r>
                        <a:rPr lang="en-US" sz="900" kern="1400" dirty="0" err="1" smtClean="0">
                          <a:solidFill>
                            <a:srgbClr val="000000"/>
                          </a:solidFill>
                          <a:latin typeface="Arial" pitchFamily="34" charset="0"/>
                          <a:cs typeface="Arial" pitchFamily="34" charset="0"/>
                        </a:rPr>
                        <a:t>yyyy</a:t>
                      </a:r>
                      <a:r>
                        <a:rPr lang="en-US" sz="900" kern="1400" dirty="0" smtClean="0">
                          <a:solidFill>
                            <a:srgbClr val="000000"/>
                          </a:solidFill>
                          <a:latin typeface="Arial" pitchFamily="34" charset="0"/>
                          <a:cs typeface="Arial" pitchFamily="34" charset="0"/>
                        </a:rPr>
                        <a:t>-mm-</a:t>
                      </a:r>
                      <a:r>
                        <a:rPr lang="en-US" sz="900" kern="1400" dirty="0" err="1" smtClean="0">
                          <a:solidFill>
                            <a:srgbClr val="000000"/>
                          </a:solidFill>
                          <a:latin typeface="Arial" pitchFamily="34" charset="0"/>
                          <a:cs typeface="Arial" pitchFamily="34" charset="0"/>
                        </a:rPr>
                        <a:t>dd</a:t>
                      </a:r>
                      <a:endParaRPr lang="en-US" sz="900" kern="1400" dirty="0">
                        <a:solidFill>
                          <a:srgbClr val="000000"/>
                        </a:solidFill>
                        <a:latin typeface="Arial" pitchFamily="34" charset="0"/>
                        <a:cs typeface="Arial" pitchFamily="34" charset="0"/>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marR="0" indent="0" algn="l" rtl="0">
                        <a:lnSpc>
                          <a:spcPct val="100000"/>
                        </a:lnSpc>
                        <a:spcBef>
                          <a:spcPts val="0"/>
                        </a:spcBef>
                        <a:spcAft>
                          <a:spcPts val="0"/>
                        </a:spcAft>
                      </a:pPr>
                      <a:r>
                        <a:rPr lang="en-US" sz="1000" kern="1400" dirty="0" smtClean="0">
                          <a:solidFill>
                            <a:srgbClr val="000000"/>
                          </a:solidFill>
                          <a:latin typeface="Arial"/>
                        </a:rPr>
                        <a:t> </a:t>
                      </a:r>
                      <a:endParaRPr lang="en-US" sz="1000" kern="1400" dirty="0">
                        <a:solidFill>
                          <a:srgbClr val="000000"/>
                        </a:solidFill>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marR="0" indent="0" algn="l" rtl="0">
                        <a:lnSpc>
                          <a:spcPct val="100000"/>
                        </a:lnSpc>
                        <a:spcBef>
                          <a:spcPts val="0"/>
                        </a:spcBef>
                        <a:spcAft>
                          <a:spcPts val="0"/>
                        </a:spcAft>
                      </a:pPr>
                      <a:r>
                        <a:rPr lang="en-US" sz="1000" kern="1400" dirty="0" smtClean="0">
                          <a:solidFill>
                            <a:srgbClr val="000000"/>
                          </a:solidFill>
                          <a:latin typeface="Arial"/>
                        </a:rPr>
                        <a:t> </a:t>
                      </a:r>
                      <a:endParaRPr lang="en-US" sz="1000" kern="1400" dirty="0">
                        <a:solidFill>
                          <a:srgbClr val="000000"/>
                        </a:solidFill>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lnSpc>
                          <a:spcPct val="100000"/>
                        </a:lnSpc>
                        <a:spcBef>
                          <a:spcPts val="0"/>
                        </a:spcBef>
                        <a:spcAft>
                          <a:spcPts val="0"/>
                        </a:spcAft>
                      </a:pPr>
                      <a:r>
                        <a:rPr lang="en-US" sz="1000" kern="1400" dirty="0" smtClean="0">
                          <a:solidFill>
                            <a:srgbClr val="000000"/>
                          </a:solidFill>
                          <a:latin typeface="Arial"/>
                        </a:rPr>
                        <a:t> </a:t>
                      </a:r>
                      <a:endParaRPr lang="en-US" sz="1000" kern="1400" dirty="0">
                        <a:solidFill>
                          <a:srgbClr val="000000"/>
                        </a:solidFill>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lnSpc>
                          <a:spcPct val="100000"/>
                        </a:lnSpc>
                        <a:spcBef>
                          <a:spcPts val="0"/>
                        </a:spcBef>
                        <a:spcAft>
                          <a:spcPts val="0"/>
                        </a:spcAft>
                      </a:pPr>
                      <a:r>
                        <a:rPr lang="en-US" sz="1000" kern="1400" dirty="0" smtClean="0">
                          <a:solidFill>
                            <a:srgbClr val="000000"/>
                          </a:solidFill>
                          <a:latin typeface="Arial"/>
                        </a:rPr>
                        <a:t> </a:t>
                      </a:r>
                      <a:endParaRPr lang="en-US" sz="1000" kern="1400" dirty="0">
                        <a:solidFill>
                          <a:srgbClr val="000000"/>
                        </a:solidFill>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lnSpc>
                          <a:spcPct val="100000"/>
                        </a:lnSpc>
                        <a:spcBef>
                          <a:spcPts val="0"/>
                        </a:spcBef>
                        <a:spcAft>
                          <a:spcPts val="0"/>
                        </a:spcAft>
                      </a:pPr>
                      <a:r>
                        <a:rPr lang="en-US" sz="1000" kern="1400" dirty="0" smtClean="0">
                          <a:solidFill>
                            <a:srgbClr val="000000"/>
                          </a:solidFill>
                          <a:latin typeface="Arial"/>
                        </a:rPr>
                        <a:t> </a:t>
                      </a:r>
                      <a:endParaRPr lang="en-US" sz="1000" kern="1400" dirty="0">
                        <a:solidFill>
                          <a:srgbClr val="000000"/>
                        </a:solidFill>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82140">
                <a:tc>
                  <a:txBody>
                    <a:bodyPr/>
                    <a:lstStyle/>
                    <a:p>
                      <a:pPr marL="92075" marR="0"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 times IP given</a:t>
                      </a:r>
                      <a:r>
                        <a:rPr lang="en-US" sz="1000" kern="1400" baseline="0" dirty="0" smtClean="0">
                          <a:solidFill>
                            <a:srgbClr val="000000"/>
                          </a:solidFill>
                          <a:latin typeface="Arial" pitchFamily="34" charset="0"/>
                          <a:cs typeface="Arial" pitchFamily="34" charset="0"/>
                        </a:rPr>
                        <a:t> today (circle one)</a:t>
                      </a:r>
                      <a:endParaRPr lang="en-US" sz="1000" kern="1400" dirty="0">
                        <a:solidFill>
                          <a:srgbClr val="000000"/>
                        </a:solidFill>
                        <a:latin typeface="Arial" pitchFamily="34" charset="0"/>
                        <a:cs typeface="Arial" pitchFamily="34" charset="0"/>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panose="020B0604020202020204" pitchFamily="34" charset="0"/>
                          <a:cs typeface="Arial" panose="020B0604020202020204" pitchFamily="34" charset="0"/>
                        </a:rPr>
                        <a:t>0   1   2   3   4    5 6    7    8    9    10</a:t>
                      </a:r>
                      <a:endParaRPr lang="en-US" sz="1000" kern="1400" dirty="0">
                        <a:solidFill>
                          <a:srgbClr val="000000"/>
                        </a:solidFill>
                        <a:latin typeface="Arial" panose="020B0604020202020204" pitchFamily="34" charset="0"/>
                        <a:cs typeface="Arial" panose="020B0604020202020204" pitchFamily="34" charset="0"/>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anose="020B0604020202020204" pitchFamily="34" charset="0"/>
                          <a:cs typeface="Arial" panose="020B0604020202020204" pitchFamily="34" charset="0"/>
                        </a:rPr>
                        <a:t> 0   1   2   3   4    5</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anose="020B0604020202020204" pitchFamily="34" charset="0"/>
                          <a:cs typeface="Arial" panose="020B0604020202020204" pitchFamily="34" charset="0"/>
                        </a:rPr>
                        <a:t> 6    7    8    9    10</a:t>
                      </a:r>
                      <a:endParaRPr lang="en-US" sz="1000" kern="1400" dirty="0">
                        <a:solidFill>
                          <a:srgbClr val="000000"/>
                        </a:solidFill>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anose="020B0604020202020204" pitchFamily="34" charset="0"/>
                          <a:cs typeface="Arial" panose="020B0604020202020204" pitchFamily="34" charset="0"/>
                        </a:rPr>
                        <a:t> 0   1   2   3   4    5</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anose="020B0604020202020204" pitchFamily="34" charset="0"/>
                          <a:cs typeface="Arial" panose="020B0604020202020204" pitchFamily="34" charset="0"/>
                        </a:rPr>
                        <a:t> 6    7    8    9    10</a:t>
                      </a:r>
                      <a:endParaRPr lang="en-US" sz="1000" kern="1400" dirty="0">
                        <a:solidFill>
                          <a:srgbClr val="000000"/>
                        </a:solidFill>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anose="020B0604020202020204" pitchFamily="34" charset="0"/>
                          <a:cs typeface="Arial" panose="020B0604020202020204" pitchFamily="34" charset="0"/>
                        </a:rPr>
                        <a:t> 0   1   2   3   4    5</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anose="020B0604020202020204" pitchFamily="34" charset="0"/>
                          <a:cs typeface="Arial" panose="020B0604020202020204" pitchFamily="34" charset="0"/>
                        </a:rPr>
                        <a:t> 6    7    8    9    10</a:t>
                      </a:r>
                      <a:endParaRPr lang="en-US" sz="1000" kern="1400" dirty="0">
                        <a:solidFill>
                          <a:srgbClr val="000000"/>
                        </a:solidFill>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anose="020B0604020202020204" pitchFamily="34" charset="0"/>
                          <a:cs typeface="Arial" panose="020B0604020202020204" pitchFamily="34" charset="0"/>
                        </a:rPr>
                        <a:t> 0   1   2   3   4    5</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anose="020B0604020202020204" pitchFamily="34" charset="0"/>
                          <a:cs typeface="Arial" panose="020B0604020202020204" pitchFamily="34" charset="0"/>
                        </a:rPr>
                        <a:t> 6    7    8    9    10</a:t>
                      </a:r>
                      <a:endParaRPr lang="en-US" sz="1000" kern="1400" dirty="0">
                        <a:solidFill>
                          <a:srgbClr val="000000"/>
                        </a:solidFill>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142">
                <a:tc>
                  <a:txBody>
                    <a:bodyPr/>
                    <a:lstStyle/>
                    <a:p>
                      <a:pPr marL="0" marR="0" indent="85725" algn="ctr" rtl="0">
                        <a:lnSpc>
                          <a:spcPct val="100000"/>
                        </a:lnSpc>
                        <a:spcBef>
                          <a:spcPts val="0"/>
                        </a:spcBef>
                        <a:spcAft>
                          <a:spcPts val="0"/>
                        </a:spcAft>
                      </a:pPr>
                      <a:r>
                        <a:rPr lang="en-CA" sz="1000" kern="1400" dirty="0" smtClean="0">
                          <a:solidFill>
                            <a:srgbClr val="000000"/>
                          </a:solidFill>
                          <a:latin typeface="Arial" pitchFamily="34" charset="0"/>
                          <a:cs typeface="Arial" pitchFamily="34" charset="0"/>
                        </a:rPr>
                        <a:t>1) # grams given (circle</a:t>
                      </a:r>
                      <a:r>
                        <a:rPr lang="en-CA" sz="1000" kern="1400" baseline="0" dirty="0" smtClean="0">
                          <a:solidFill>
                            <a:srgbClr val="000000"/>
                          </a:solidFill>
                          <a:latin typeface="Arial" pitchFamily="34" charset="0"/>
                          <a:cs typeface="Arial" pitchFamily="34" charset="0"/>
                        </a:rPr>
                        <a:t> one)</a:t>
                      </a:r>
                      <a:endParaRPr lang="en-CA" sz="1000" kern="1400" dirty="0" smtClean="0">
                        <a:solidFill>
                          <a:srgbClr val="000000"/>
                        </a:solidFill>
                        <a:latin typeface="Arial" pitchFamily="34" charset="0"/>
                        <a:cs typeface="Arial" pitchFamily="34" charset="0"/>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a:solidFill>
                            <a:srgbClr val="000000"/>
                          </a:solidFill>
                          <a:latin typeface="Arial"/>
                        </a:rPr>
                        <a:t> </a:t>
                      </a: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a:solidFill>
                            <a:srgbClr val="000000"/>
                          </a:solidFill>
                          <a:latin typeface="Arial"/>
                        </a:rPr>
                        <a:t> </a:t>
                      </a: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a:solidFill>
                            <a:srgbClr val="000000"/>
                          </a:solidFill>
                          <a:latin typeface="Arial"/>
                        </a:rPr>
                        <a:t> </a:t>
                      </a: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a:solidFill>
                            <a:srgbClr val="000000"/>
                          </a:solidFill>
                          <a:latin typeface="Arial"/>
                        </a:rPr>
                        <a:t> </a:t>
                      </a: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r>
              <a:tr h="238226">
                <a:tc>
                  <a:txBody>
                    <a:bodyPr/>
                    <a:lstStyle/>
                    <a:p>
                      <a:pPr marL="0" marR="0" indent="85725" algn="l" defTabSz="914400" rtl="0" eaLnBrk="1" fontAlgn="auto" latinLnBrk="0" hangingPunct="1">
                        <a:lnSpc>
                          <a:spcPct val="100000"/>
                        </a:lnSpc>
                        <a:spcBef>
                          <a:spcPts val="0"/>
                        </a:spcBef>
                        <a:spcAft>
                          <a:spcPts val="0"/>
                        </a:spcAft>
                        <a:buClrTx/>
                        <a:buSzTx/>
                        <a:buFontTx/>
                        <a:buNone/>
                        <a:tabLst/>
                        <a:defRPr/>
                      </a:pPr>
                      <a:r>
                        <a:rPr lang="en-CA" sz="1000" kern="1400" dirty="0" smtClean="0">
                          <a:solidFill>
                            <a:srgbClr val="000000"/>
                          </a:solidFill>
                          <a:latin typeface="Arial" pitchFamily="34" charset="0"/>
                          <a:cs typeface="Arial" pitchFamily="34" charset="0"/>
                        </a:rPr>
                        <a:t>    Route</a:t>
                      </a:r>
                      <a:endParaRPr lang="en-CA" sz="1000" kern="1400" dirty="0">
                        <a:solidFill>
                          <a:srgbClr val="000000"/>
                        </a:solidFill>
                        <a:latin typeface="Arial" pitchFamily="34" charset="0"/>
                        <a:cs typeface="Arial" pitchFamily="34" charset="0"/>
                      </a:endParaRPr>
                    </a:p>
                  </a:txBody>
                  <a:tcPr marL="16570" marR="16570" marT="16570" marB="16570">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09846">
                <a:tc>
                  <a:txBody>
                    <a:bodyPr/>
                    <a:lstStyle/>
                    <a:p>
                      <a:pPr marL="0" marR="0" indent="85725" algn="ctr" rtl="0">
                        <a:lnSpc>
                          <a:spcPct val="100000"/>
                        </a:lnSpc>
                        <a:spcBef>
                          <a:spcPts val="0"/>
                        </a:spcBef>
                        <a:spcAft>
                          <a:spcPts val="0"/>
                        </a:spcAft>
                      </a:pPr>
                      <a:r>
                        <a:rPr lang="en-CA" sz="1000" kern="1400" dirty="0" smtClean="0">
                          <a:solidFill>
                            <a:srgbClr val="000000"/>
                          </a:solidFill>
                          <a:latin typeface="Arial" pitchFamily="34" charset="0"/>
                          <a:cs typeface="Arial" pitchFamily="34" charset="0"/>
                        </a:rPr>
                        <a:t>2) # grams given (circle one)</a:t>
                      </a: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a:solidFill>
                            <a:srgbClr val="000000"/>
                          </a:solidFill>
                          <a:latin typeface="Arial"/>
                        </a:rPr>
                        <a:t> </a:t>
                      </a: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a:solidFill>
                            <a:srgbClr val="000000"/>
                          </a:solidFill>
                          <a:latin typeface="Arial"/>
                        </a:rPr>
                        <a:t> </a:t>
                      </a: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a:solidFill>
                            <a:srgbClr val="000000"/>
                          </a:solidFill>
                          <a:latin typeface="Arial"/>
                        </a:rPr>
                        <a:t> </a:t>
                      </a: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a:solidFill>
                            <a:srgbClr val="000000"/>
                          </a:solidFill>
                          <a:latin typeface="Arial"/>
                        </a:rPr>
                        <a:t> </a:t>
                      </a: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a:solidFill>
                            <a:srgbClr val="000000"/>
                          </a:solidFill>
                          <a:latin typeface="Arial"/>
                        </a:rPr>
                        <a:t> </a:t>
                      </a: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r>
              <a:tr h="0">
                <a:tc>
                  <a:txBody>
                    <a:bodyPr/>
                    <a:lstStyle/>
                    <a:p>
                      <a:pPr marL="0" marR="0" indent="85725" algn="l" defTabSz="914400" rtl="0" eaLnBrk="1" fontAlgn="auto" latinLnBrk="0" hangingPunct="1">
                        <a:lnSpc>
                          <a:spcPct val="100000"/>
                        </a:lnSpc>
                        <a:spcBef>
                          <a:spcPts val="0"/>
                        </a:spcBef>
                        <a:spcAft>
                          <a:spcPts val="0"/>
                        </a:spcAft>
                        <a:buClrTx/>
                        <a:buSzTx/>
                        <a:buFontTx/>
                        <a:buNone/>
                        <a:tabLst/>
                        <a:defRPr/>
                      </a:pPr>
                      <a:r>
                        <a:rPr lang="en-CA" sz="1000" kern="1400" dirty="0" smtClean="0">
                          <a:solidFill>
                            <a:srgbClr val="000000"/>
                          </a:solidFill>
                          <a:latin typeface="Arial" pitchFamily="34" charset="0"/>
                          <a:cs typeface="Arial" pitchFamily="34" charset="0"/>
                        </a:rPr>
                        <a:t>    Route</a:t>
                      </a:r>
                    </a:p>
                  </a:txBody>
                  <a:tcPr marL="16570" marR="16570" marT="16570" marB="16570">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90524">
                <a:tc>
                  <a:txBody>
                    <a:bodyPr/>
                    <a:lstStyle/>
                    <a:p>
                      <a:pPr marL="0" marR="0" indent="85725" algn="ctr" rtl="0">
                        <a:lnSpc>
                          <a:spcPct val="100000"/>
                        </a:lnSpc>
                        <a:spcBef>
                          <a:spcPts val="0"/>
                        </a:spcBef>
                        <a:spcAft>
                          <a:spcPts val="0"/>
                        </a:spcAft>
                      </a:pPr>
                      <a:r>
                        <a:rPr lang="en-CA" sz="1000" kern="1400" dirty="0" smtClean="0">
                          <a:solidFill>
                            <a:srgbClr val="000000"/>
                          </a:solidFill>
                          <a:latin typeface="Arial" pitchFamily="34" charset="0"/>
                          <a:cs typeface="Arial" pitchFamily="34" charset="0"/>
                        </a:rPr>
                        <a:t>3) # grams given (circle</a:t>
                      </a:r>
                      <a:r>
                        <a:rPr lang="en-CA" sz="1000" kern="1400" baseline="0" dirty="0" smtClean="0">
                          <a:solidFill>
                            <a:srgbClr val="000000"/>
                          </a:solidFill>
                          <a:latin typeface="Arial" pitchFamily="34" charset="0"/>
                          <a:cs typeface="Arial" pitchFamily="34" charset="0"/>
                        </a:rPr>
                        <a:t> one)</a:t>
                      </a:r>
                      <a:endParaRPr lang="en-CA" sz="1000" kern="1400" dirty="0" smtClean="0">
                        <a:solidFill>
                          <a:srgbClr val="000000"/>
                        </a:solidFill>
                        <a:latin typeface="Arial" pitchFamily="34" charset="0"/>
                        <a:cs typeface="Arial" pitchFamily="34" charset="0"/>
                      </a:endParaRPr>
                    </a:p>
                  </a:txBody>
                  <a:tcPr marL="16570" marR="16570" marT="16570" marB="16570">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a:solidFill>
                            <a:srgbClr val="000000"/>
                          </a:solidFill>
                          <a:latin typeface="Arial"/>
                        </a:rPr>
                        <a:t> </a:t>
                      </a: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a:solidFill>
                            <a:srgbClr val="000000"/>
                          </a:solidFill>
                          <a:latin typeface="Arial"/>
                        </a:rPr>
                        <a:t> </a:t>
                      </a: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r>
              <a:tr h="0">
                <a:tc>
                  <a:txBody>
                    <a:bodyPr/>
                    <a:lstStyle/>
                    <a:p>
                      <a:pPr marL="0" marR="0" indent="85725" algn="l" defTabSz="914400" rtl="0" eaLnBrk="1" fontAlgn="auto" latinLnBrk="0" hangingPunct="1">
                        <a:lnSpc>
                          <a:spcPct val="100000"/>
                        </a:lnSpc>
                        <a:spcBef>
                          <a:spcPts val="0"/>
                        </a:spcBef>
                        <a:spcAft>
                          <a:spcPts val="0"/>
                        </a:spcAft>
                        <a:buClrTx/>
                        <a:buSzTx/>
                        <a:buFontTx/>
                        <a:buNone/>
                        <a:tabLst/>
                        <a:defRPr/>
                      </a:pPr>
                      <a:r>
                        <a:rPr lang="en-CA" sz="1000" kern="1400" dirty="0" smtClean="0">
                          <a:solidFill>
                            <a:srgbClr val="000000"/>
                          </a:solidFill>
                          <a:latin typeface="Arial" pitchFamily="34" charset="0"/>
                          <a:cs typeface="Arial" pitchFamily="34" charset="0"/>
                        </a:rPr>
                        <a:t>    Route</a:t>
                      </a: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90524">
                <a:tc>
                  <a:txBody>
                    <a:bodyPr/>
                    <a:lstStyle/>
                    <a:p>
                      <a:pPr marL="0" marR="0" indent="85725" algn="ctr" rtl="0">
                        <a:lnSpc>
                          <a:spcPct val="100000"/>
                        </a:lnSpc>
                        <a:spcBef>
                          <a:spcPts val="0"/>
                        </a:spcBef>
                        <a:spcAft>
                          <a:spcPts val="0"/>
                        </a:spcAft>
                      </a:pPr>
                      <a:r>
                        <a:rPr lang="en-CA" sz="1000" kern="1400" dirty="0" smtClean="0">
                          <a:solidFill>
                            <a:srgbClr val="000000"/>
                          </a:solidFill>
                          <a:latin typeface="Arial" pitchFamily="34" charset="0"/>
                          <a:cs typeface="Arial" pitchFamily="34" charset="0"/>
                        </a:rPr>
                        <a:t>4) # grams given (circle</a:t>
                      </a:r>
                      <a:r>
                        <a:rPr lang="en-CA" sz="1000" kern="1400" baseline="0" dirty="0" smtClean="0">
                          <a:solidFill>
                            <a:srgbClr val="000000"/>
                          </a:solidFill>
                          <a:latin typeface="Arial" pitchFamily="34" charset="0"/>
                          <a:cs typeface="Arial" pitchFamily="34" charset="0"/>
                        </a:rPr>
                        <a:t> one)</a:t>
                      </a:r>
                      <a:endParaRPr lang="en-CA" sz="1000" kern="1400" dirty="0" smtClean="0">
                        <a:solidFill>
                          <a:srgbClr val="000000"/>
                        </a:solidFill>
                        <a:latin typeface="Arial" pitchFamily="34" charset="0"/>
                        <a:cs typeface="Arial" pitchFamily="34" charset="0"/>
                      </a:endParaRPr>
                    </a:p>
                  </a:txBody>
                  <a:tcPr marL="16570" marR="16570" marT="16570" marB="16570">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a:solidFill>
                            <a:srgbClr val="000000"/>
                          </a:solidFill>
                          <a:latin typeface="Arial"/>
                        </a:rPr>
                        <a:t> </a:t>
                      </a: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r>
              <a:tr h="188318">
                <a:tc>
                  <a:txBody>
                    <a:bodyPr/>
                    <a:lstStyle/>
                    <a:p>
                      <a:pPr marL="0" marR="0" indent="85725" algn="l" defTabSz="914400" rtl="0" eaLnBrk="1" fontAlgn="auto" latinLnBrk="0" hangingPunct="1">
                        <a:lnSpc>
                          <a:spcPct val="100000"/>
                        </a:lnSpc>
                        <a:spcBef>
                          <a:spcPts val="0"/>
                        </a:spcBef>
                        <a:spcAft>
                          <a:spcPts val="0"/>
                        </a:spcAft>
                        <a:buClrTx/>
                        <a:buSzTx/>
                        <a:buFontTx/>
                        <a:buNone/>
                        <a:tabLst/>
                        <a:defRPr/>
                      </a:pPr>
                      <a:r>
                        <a:rPr lang="en-CA" sz="1000" kern="1400" dirty="0" smtClean="0">
                          <a:solidFill>
                            <a:srgbClr val="000000"/>
                          </a:solidFill>
                          <a:latin typeface="Arial" pitchFamily="34" charset="0"/>
                          <a:cs typeface="Arial" pitchFamily="34" charset="0"/>
                        </a:rPr>
                        <a:t>    Route</a:t>
                      </a: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87746">
                <a:tc>
                  <a:txBody>
                    <a:bodyPr/>
                    <a:lstStyle/>
                    <a:p>
                      <a:pPr marL="0" marR="0" indent="85725" algn="ctr" rtl="0">
                        <a:lnSpc>
                          <a:spcPct val="100000"/>
                        </a:lnSpc>
                        <a:spcBef>
                          <a:spcPts val="0"/>
                        </a:spcBef>
                        <a:spcAft>
                          <a:spcPts val="0"/>
                        </a:spcAft>
                      </a:pPr>
                      <a:r>
                        <a:rPr lang="en-CA" sz="1000" kern="1400" dirty="0" smtClean="0">
                          <a:solidFill>
                            <a:srgbClr val="000000"/>
                          </a:solidFill>
                          <a:latin typeface="Arial" pitchFamily="34" charset="0"/>
                          <a:cs typeface="Arial" pitchFamily="34" charset="0"/>
                        </a:rPr>
                        <a:t>5) # grams given (circle)</a:t>
                      </a:r>
                    </a:p>
                  </a:txBody>
                  <a:tcPr marL="16570" marR="16570" marT="16570" marB="16570">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a:solidFill>
                            <a:srgbClr val="000000"/>
                          </a:solidFill>
                          <a:latin typeface="Arial"/>
                        </a:rPr>
                        <a:t> </a:t>
                      </a: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r>
              <a:tr h="232518">
                <a:tc>
                  <a:txBody>
                    <a:bodyPr/>
                    <a:lstStyle/>
                    <a:p>
                      <a:pPr marL="0" marR="0" indent="85725" algn="l" defTabSz="914400" rtl="0" eaLnBrk="1" fontAlgn="auto" latinLnBrk="0" hangingPunct="1">
                        <a:lnSpc>
                          <a:spcPct val="100000"/>
                        </a:lnSpc>
                        <a:spcBef>
                          <a:spcPts val="0"/>
                        </a:spcBef>
                        <a:spcAft>
                          <a:spcPts val="0"/>
                        </a:spcAft>
                        <a:buClrTx/>
                        <a:buSzTx/>
                        <a:buFontTx/>
                        <a:buNone/>
                        <a:tabLst/>
                        <a:defRPr/>
                      </a:pPr>
                      <a:r>
                        <a:rPr lang="en-CA" sz="1000" kern="1400" dirty="0" smtClean="0">
                          <a:solidFill>
                            <a:srgbClr val="000000"/>
                          </a:solidFill>
                          <a:latin typeface="Arial" pitchFamily="34" charset="0"/>
                          <a:cs typeface="Arial" pitchFamily="34" charset="0"/>
                        </a:rPr>
                        <a:t>    Route</a:t>
                      </a: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15554">
                <a:tc>
                  <a:txBody>
                    <a:bodyPr/>
                    <a:lstStyle/>
                    <a:p>
                      <a:pPr marL="0" marR="0" indent="85725" algn="ctr" rtl="0">
                        <a:lnSpc>
                          <a:spcPct val="100000"/>
                        </a:lnSpc>
                        <a:spcBef>
                          <a:spcPts val="0"/>
                        </a:spcBef>
                        <a:spcAft>
                          <a:spcPts val="0"/>
                        </a:spcAft>
                      </a:pPr>
                      <a:r>
                        <a:rPr lang="en-CA" sz="1000" kern="1400" dirty="0" smtClean="0">
                          <a:solidFill>
                            <a:srgbClr val="000000"/>
                          </a:solidFill>
                          <a:latin typeface="Arial" pitchFamily="34" charset="0"/>
                          <a:cs typeface="Arial" pitchFamily="34" charset="0"/>
                        </a:rPr>
                        <a:t>6) # grams given (circle one)</a:t>
                      </a:r>
                    </a:p>
                  </a:txBody>
                  <a:tcPr marL="16570" marR="16570" marT="16570" marB="16570">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a:solidFill>
                            <a:srgbClr val="000000"/>
                          </a:solidFill>
                          <a:latin typeface="Arial"/>
                        </a:rPr>
                        <a:t> </a:t>
                      </a: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r>
              <a:tr h="204710">
                <a:tc>
                  <a:txBody>
                    <a:bodyPr/>
                    <a:lstStyle/>
                    <a:p>
                      <a:pPr marL="0" marR="0" indent="85725" algn="l" defTabSz="914400" rtl="0" eaLnBrk="1" fontAlgn="auto" latinLnBrk="0" hangingPunct="1">
                        <a:lnSpc>
                          <a:spcPct val="100000"/>
                        </a:lnSpc>
                        <a:spcBef>
                          <a:spcPts val="0"/>
                        </a:spcBef>
                        <a:spcAft>
                          <a:spcPts val="0"/>
                        </a:spcAft>
                        <a:buClrTx/>
                        <a:buSzTx/>
                        <a:buFontTx/>
                        <a:buNone/>
                        <a:tabLst/>
                        <a:defRPr/>
                      </a:pPr>
                      <a:r>
                        <a:rPr lang="en-CA" sz="1000" kern="1400" dirty="0" smtClean="0">
                          <a:solidFill>
                            <a:srgbClr val="000000"/>
                          </a:solidFill>
                          <a:latin typeface="Arial" pitchFamily="34" charset="0"/>
                          <a:cs typeface="Arial" pitchFamily="34" charset="0"/>
                        </a:rPr>
                        <a:t>    Route</a:t>
                      </a: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1354">
                <a:tc>
                  <a:txBody>
                    <a:bodyPr/>
                    <a:lstStyle/>
                    <a:p>
                      <a:pPr marL="0" marR="0" indent="85725" algn="ctr" rtl="0">
                        <a:lnSpc>
                          <a:spcPct val="100000"/>
                        </a:lnSpc>
                        <a:spcBef>
                          <a:spcPts val="0"/>
                        </a:spcBef>
                        <a:spcAft>
                          <a:spcPts val="0"/>
                        </a:spcAft>
                      </a:pPr>
                      <a:r>
                        <a:rPr lang="en-CA" sz="1000" kern="1400" dirty="0" smtClean="0">
                          <a:solidFill>
                            <a:srgbClr val="000000"/>
                          </a:solidFill>
                          <a:latin typeface="Arial" pitchFamily="34" charset="0"/>
                          <a:cs typeface="Arial" pitchFamily="34" charset="0"/>
                        </a:rPr>
                        <a:t>7) # grams given (circle one)</a:t>
                      </a:r>
                    </a:p>
                  </a:txBody>
                  <a:tcPr marL="16570" marR="16570" marT="16570" marB="16570">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ctr" rtl="0">
                        <a:lnSpc>
                          <a:spcPct val="100000"/>
                        </a:lnSpc>
                        <a:spcBef>
                          <a:spcPts val="0"/>
                        </a:spcBef>
                        <a:spcAft>
                          <a:spcPts val="0"/>
                        </a:spcAft>
                      </a:pPr>
                      <a:r>
                        <a:rPr lang="en-US" sz="1000" kern="1400" dirty="0">
                          <a:solidFill>
                            <a:srgbClr val="000000"/>
                          </a:solidFill>
                          <a:latin typeface="Arial"/>
                        </a:rPr>
                        <a:t> </a:t>
                      </a: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r>
              <a:tr h="248910">
                <a:tc>
                  <a:txBody>
                    <a:bodyPr/>
                    <a:lstStyle/>
                    <a:p>
                      <a:pPr marL="0" marR="0" indent="85725" algn="l" defTabSz="914400" rtl="0" eaLnBrk="1" fontAlgn="auto" latinLnBrk="0" hangingPunct="1">
                        <a:lnSpc>
                          <a:spcPct val="100000"/>
                        </a:lnSpc>
                        <a:spcBef>
                          <a:spcPts val="0"/>
                        </a:spcBef>
                        <a:spcAft>
                          <a:spcPts val="0"/>
                        </a:spcAft>
                        <a:buClrTx/>
                        <a:buSzTx/>
                        <a:buFontTx/>
                        <a:buNone/>
                        <a:tabLst/>
                        <a:defRPr/>
                      </a:pPr>
                      <a:r>
                        <a:rPr lang="en-CA" sz="1000" kern="1400" dirty="0" smtClean="0">
                          <a:solidFill>
                            <a:srgbClr val="000000"/>
                          </a:solidFill>
                          <a:latin typeface="Arial" pitchFamily="34" charset="0"/>
                          <a:cs typeface="Arial" pitchFamily="34" charset="0"/>
                        </a:rPr>
                        <a:t>    Route</a:t>
                      </a: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9162">
                <a:tc>
                  <a:txBody>
                    <a:bodyPr/>
                    <a:lstStyle/>
                    <a:p>
                      <a:pPr marL="0" marR="0" indent="85725" algn="ctr" rtl="0">
                        <a:lnSpc>
                          <a:spcPct val="100000"/>
                        </a:lnSpc>
                        <a:spcBef>
                          <a:spcPts val="0"/>
                        </a:spcBef>
                        <a:spcAft>
                          <a:spcPts val="0"/>
                        </a:spcAft>
                      </a:pPr>
                      <a:r>
                        <a:rPr lang="en-CA" sz="1000" kern="1400" dirty="0" smtClean="0">
                          <a:solidFill>
                            <a:srgbClr val="000000"/>
                          </a:solidFill>
                          <a:latin typeface="Arial" pitchFamily="34" charset="0"/>
                          <a:cs typeface="Arial" pitchFamily="34" charset="0"/>
                        </a:rPr>
                        <a:t>8) # grams given (circle one)</a:t>
                      </a:r>
                    </a:p>
                  </a:txBody>
                  <a:tcPr marL="16570" marR="16570" marT="16570" marB="16570">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ctr" rtl="0">
                        <a:lnSpc>
                          <a:spcPct val="100000"/>
                        </a:lnSpc>
                        <a:spcBef>
                          <a:spcPts val="0"/>
                        </a:spcBef>
                        <a:spcAft>
                          <a:spcPts val="0"/>
                        </a:spcAft>
                      </a:pPr>
                      <a:r>
                        <a:rPr lang="en-US" sz="1000" kern="1400" dirty="0">
                          <a:solidFill>
                            <a:srgbClr val="000000"/>
                          </a:solidFill>
                          <a:latin typeface="Arial"/>
                        </a:rPr>
                        <a:t> </a:t>
                      </a: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r>
              <a:tr h="221102">
                <a:tc>
                  <a:txBody>
                    <a:bodyPr/>
                    <a:lstStyle/>
                    <a:p>
                      <a:pPr marL="0" marR="0" indent="85725" algn="l" defTabSz="914400" rtl="0" eaLnBrk="1" fontAlgn="auto" latinLnBrk="0" hangingPunct="1">
                        <a:lnSpc>
                          <a:spcPct val="100000"/>
                        </a:lnSpc>
                        <a:spcBef>
                          <a:spcPts val="0"/>
                        </a:spcBef>
                        <a:spcAft>
                          <a:spcPts val="0"/>
                        </a:spcAft>
                        <a:buClrTx/>
                        <a:buSzTx/>
                        <a:buFontTx/>
                        <a:buNone/>
                        <a:tabLst/>
                        <a:defRPr/>
                      </a:pPr>
                      <a:r>
                        <a:rPr lang="en-CA" sz="1000" kern="1400" dirty="0" smtClean="0">
                          <a:solidFill>
                            <a:srgbClr val="000000"/>
                          </a:solidFill>
                          <a:latin typeface="Arial" pitchFamily="34" charset="0"/>
                          <a:cs typeface="Arial" pitchFamily="34" charset="0"/>
                        </a:rPr>
                        <a:t>    Route</a:t>
                      </a: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54962">
                <a:tc>
                  <a:txBody>
                    <a:bodyPr/>
                    <a:lstStyle/>
                    <a:p>
                      <a:pPr marL="0" marR="0" indent="85725" algn="ctr" rtl="0">
                        <a:lnSpc>
                          <a:spcPct val="100000"/>
                        </a:lnSpc>
                        <a:spcBef>
                          <a:spcPts val="0"/>
                        </a:spcBef>
                        <a:spcAft>
                          <a:spcPts val="0"/>
                        </a:spcAft>
                      </a:pPr>
                      <a:r>
                        <a:rPr lang="en-CA" sz="1000" kern="1400" dirty="0" smtClean="0">
                          <a:solidFill>
                            <a:srgbClr val="000000"/>
                          </a:solidFill>
                          <a:latin typeface="Arial" pitchFamily="34" charset="0"/>
                          <a:cs typeface="Arial" pitchFamily="34" charset="0"/>
                        </a:rPr>
                        <a:t>9) # grams given (circle one)</a:t>
                      </a:r>
                    </a:p>
                  </a:txBody>
                  <a:tcPr marL="16570" marR="16570" marT="16570" marB="16570">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ctr" rtl="0">
                        <a:lnSpc>
                          <a:spcPct val="100000"/>
                        </a:lnSpc>
                        <a:spcBef>
                          <a:spcPts val="0"/>
                        </a:spcBef>
                        <a:spcAft>
                          <a:spcPts val="0"/>
                        </a:spcAft>
                      </a:pPr>
                      <a:r>
                        <a:rPr lang="en-US" sz="1000" kern="1400" dirty="0">
                          <a:solidFill>
                            <a:srgbClr val="000000"/>
                          </a:solidFill>
                          <a:latin typeface="Arial"/>
                        </a:rPr>
                        <a:t> </a:t>
                      </a: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r>
              <a:tr h="193294">
                <a:tc>
                  <a:txBody>
                    <a:bodyPr/>
                    <a:lstStyle/>
                    <a:p>
                      <a:pPr marL="0" marR="0" indent="85725" algn="l" defTabSz="914400" rtl="0" eaLnBrk="1" fontAlgn="auto" latinLnBrk="0" hangingPunct="1">
                        <a:lnSpc>
                          <a:spcPct val="100000"/>
                        </a:lnSpc>
                        <a:spcBef>
                          <a:spcPts val="0"/>
                        </a:spcBef>
                        <a:spcAft>
                          <a:spcPts val="0"/>
                        </a:spcAft>
                        <a:buClrTx/>
                        <a:buSzTx/>
                        <a:buFontTx/>
                        <a:buNone/>
                        <a:tabLst/>
                        <a:defRPr/>
                      </a:pPr>
                      <a:r>
                        <a:rPr lang="en-CA" sz="1000" kern="1400" dirty="0" smtClean="0">
                          <a:solidFill>
                            <a:srgbClr val="000000"/>
                          </a:solidFill>
                          <a:latin typeface="Arial" pitchFamily="34" charset="0"/>
                          <a:cs typeface="Arial" pitchFamily="34" charset="0"/>
                        </a:rPr>
                        <a:t>    Route</a:t>
                      </a: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82770">
                <a:tc>
                  <a:txBody>
                    <a:bodyPr/>
                    <a:lstStyle/>
                    <a:p>
                      <a:pPr marL="0" marR="0" indent="85725" algn="ctr" rtl="0">
                        <a:lnSpc>
                          <a:spcPct val="100000"/>
                        </a:lnSpc>
                        <a:spcBef>
                          <a:spcPts val="0"/>
                        </a:spcBef>
                        <a:spcAft>
                          <a:spcPts val="0"/>
                        </a:spcAft>
                      </a:pPr>
                      <a:r>
                        <a:rPr lang="en-CA" sz="1000" kern="1400" dirty="0" smtClean="0">
                          <a:solidFill>
                            <a:srgbClr val="000000"/>
                          </a:solidFill>
                          <a:latin typeface="Arial" pitchFamily="34" charset="0"/>
                          <a:cs typeface="Arial" pitchFamily="34" charset="0"/>
                        </a:rPr>
                        <a:t>10) # grams given (circle one)</a:t>
                      </a: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ctr" rtl="0">
                        <a:lnSpc>
                          <a:spcPct val="100000"/>
                        </a:lnSpc>
                        <a:spcBef>
                          <a:spcPts val="0"/>
                        </a:spcBef>
                        <a:spcAft>
                          <a:spcPts val="0"/>
                        </a:spcAft>
                      </a:pPr>
                      <a:r>
                        <a:rPr lang="en-US" sz="1000" kern="1400" dirty="0">
                          <a:solidFill>
                            <a:srgbClr val="000000"/>
                          </a:solidFill>
                          <a:latin typeface="Arial"/>
                        </a:rPr>
                        <a:t> </a:t>
                      </a: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ctr" rtl="0">
                        <a:lnSpc>
                          <a:spcPct val="100000"/>
                        </a:lnSpc>
                        <a:spcBef>
                          <a:spcPts val="0"/>
                        </a:spcBef>
                        <a:spcAft>
                          <a:spcPts val="0"/>
                        </a:spcAft>
                      </a:pPr>
                      <a:r>
                        <a:rPr lang="en-US" sz="1000" kern="1400" dirty="0" smtClean="0">
                          <a:solidFill>
                            <a:srgbClr val="000000"/>
                          </a:solidFill>
                          <a:latin typeface="Arial"/>
                        </a:rPr>
                        <a:t>5      10      15 </a:t>
                      </a:r>
                    </a:p>
                    <a:p>
                      <a:pPr marR="0" indent="0" algn="ctr" rtl="0">
                        <a:lnSpc>
                          <a:spcPct val="100000"/>
                        </a:lnSpc>
                        <a:spcBef>
                          <a:spcPts val="0"/>
                        </a:spcBef>
                        <a:spcAft>
                          <a:spcPts val="0"/>
                        </a:spcAft>
                      </a:pPr>
                      <a:r>
                        <a:rPr lang="en-US" sz="1000" kern="1400" dirty="0" smtClean="0">
                          <a:solidFill>
                            <a:srgbClr val="000000"/>
                          </a:solidFill>
                          <a:latin typeface="Arial"/>
                        </a:rPr>
                        <a:t>20     25     30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r>
              <a:tr h="193294">
                <a:tc>
                  <a:txBody>
                    <a:bodyPr/>
                    <a:lstStyle/>
                    <a:p>
                      <a:pPr marL="0" marR="0" indent="85725" algn="l" defTabSz="914400" rtl="0" eaLnBrk="1" fontAlgn="auto" latinLnBrk="0" hangingPunct="1">
                        <a:lnSpc>
                          <a:spcPct val="100000"/>
                        </a:lnSpc>
                        <a:spcBef>
                          <a:spcPts val="0"/>
                        </a:spcBef>
                        <a:spcAft>
                          <a:spcPts val="0"/>
                        </a:spcAft>
                        <a:buClrTx/>
                        <a:buSzTx/>
                        <a:buFontTx/>
                        <a:buNone/>
                        <a:tabLst/>
                        <a:defRPr/>
                      </a:pPr>
                      <a:r>
                        <a:rPr lang="en-CA" sz="1000" kern="1400" dirty="0" smtClean="0">
                          <a:solidFill>
                            <a:srgbClr val="000000"/>
                          </a:solidFill>
                          <a:latin typeface="Arial" pitchFamily="34" charset="0"/>
                          <a:cs typeface="Arial" pitchFamily="34" charset="0"/>
                        </a:rPr>
                        <a:t>    Route</a:t>
                      </a: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cap="none" baseline="0" dirty="0" smtClean="0">
                          <a:latin typeface="Arial" pitchFamily="34" charset="0"/>
                          <a:ea typeface="MS Mincho"/>
                          <a:cs typeface="Arial" pitchFamily="34" charset="0"/>
                        </a:rPr>
                        <a:t>EN </a:t>
                      </a:r>
                      <a:r>
                        <a:rPr lang="en-US" sz="1000" kern="1400" cap="none" baseline="0" dirty="0" smtClean="0">
                          <a:solidFill>
                            <a:srgbClr val="000000"/>
                          </a:solidFill>
                          <a:latin typeface="Wingdings" pitchFamily="2" charset="2"/>
                          <a:cs typeface="Arial" pitchFamily="34" charset="0"/>
                        </a:rPr>
                        <a:t> o</a:t>
                      </a:r>
                      <a:r>
                        <a:rPr lang="en-US" sz="1000" kern="1400" cap="none" baseline="0" dirty="0" smtClean="0">
                          <a:solidFill>
                            <a:srgbClr val="000000"/>
                          </a:solidFill>
                          <a:latin typeface="Arial" pitchFamily="34" charset="0"/>
                          <a:cs typeface="Arial" pitchFamily="34" charset="0"/>
                        </a:rPr>
                        <a:t> </a:t>
                      </a:r>
                      <a:r>
                        <a:rPr lang="en-CA" sz="1000" kern="1400" cap="none" baseline="0" dirty="0" smtClean="0">
                          <a:solidFill>
                            <a:srgbClr val="000000"/>
                          </a:solidFill>
                          <a:latin typeface="Arial" pitchFamily="34" charset="0"/>
                          <a:ea typeface="MS Mincho"/>
                          <a:cs typeface="Arial" pitchFamily="34" charset="0"/>
                        </a:rPr>
                        <a:t>PO</a:t>
                      </a:r>
                      <a:r>
                        <a:rPr lang="en-CA" sz="1000" cap="none" baseline="0" dirty="0" smtClean="0">
                          <a:latin typeface="Arial" pitchFamily="34" charset="0"/>
                          <a:ea typeface="MS Mincho"/>
                          <a:cs typeface="Arial" pitchFamily="34" charset="0"/>
                        </a:rPr>
                        <a:t>  </a:t>
                      </a:r>
                      <a:endParaRPr lang="en-US" sz="1000" kern="1400" dirty="0">
                        <a:solidFill>
                          <a:srgbClr val="000000"/>
                        </a:solidFill>
                      </a:endParaRPr>
                    </a:p>
                  </a:txBody>
                  <a:tcPr marL="16570" marR="16570" marT="16570" marB="165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15394">
                <a:tc>
                  <a:txBody>
                    <a:bodyPr/>
                    <a:lstStyle/>
                    <a:p>
                      <a:pPr marL="85725" marR="0" indent="0" algn="l" rtl="0">
                        <a:lnSpc>
                          <a:spcPct val="100000"/>
                        </a:lnSpc>
                        <a:spcBef>
                          <a:spcPts val="0"/>
                        </a:spcBef>
                        <a:spcAft>
                          <a:spcPts val="0"/>
                        </a:spcAft>
                      </a:pPr>
                      <a:r>
                        <a:rPr lang="en-US" sz="1000" kern="1400" dirty="0" smtClean="0">
                          <a:solidFill>
                            <a:srgbClr val="000000"/>
                          </a:solidFill>
                          <a:latin typeface="Arial" pitchFamily="34" charset="0"/>
                          <a:cs typeface="Arial" pitchFamily="34" charset="0"/>
                        </a:rPr>
                        <a:t>TOTAL # grams</a:t>
                      </a: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Arial" pitchFamily="34" charset="0"/>
                          <a:cs typeface="Arial" pitchFamily="34" charset="0"/>
                        </a:rPr>
                        <a:t>given today</a:t>
                      </a:r>
                      <a:endParaRPr lang="en-CA" sz="1000" kern="1400" dirty="0">
                        <a:solidFill>
                          <a:srgbClr val="000000"/>
                        </a:solidFill>
                        <a:latin typeface="Arial" pitchFamily="34" charset="0"/>
                        <a:cs typeface="Arial" pitchFamily="34" charset="0"/>
                      </a:endParaRPr>
                    </a:p>
                  </a:txBody>
                  <a:tcPr marL="16570" marR="16570" marT="16570" marB="1657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marR="0" indent="0" algn="l" rtl="0">
                        <a:lnSpc>
                          <a:spcPct val="100000"/>
                        </a:lnSpc>
                        <a:spcBef>
                          <a:spcPts val="0"/>
                        </a:spcBef>
                        <a:spcAft>
                          <a:spcPts val="0"/>
                        </a:spcAft>
                      </a:pPr>
                      <a:endParaRPr lang="en-US" sz="1000" kern="1400" dirty="0">
                        <a:solidFill>
                          <a:srgbClr val="000000"/>
                        </a:solidFill>
                      </a:endParaRPr>
                    </a:p>
                  </a:txBody>
                  <a:tcPr marL="16570" marR="16570" marT="16570" marB="16570">
                    <a:lnL w="9525" cap="flat" cmpd="sng" algn="ctr">
                      <a:solidFill>
                        <a:schemeClr val="tx1"/>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lnSpc>
                          <a:spcPct val="100000"/>
                        </a:lnSpc>
                        <a:spcBef>
                          <a:spcPts val="0"/>
                        </a:spcBef>
                        <a:spcAft>
                          <a:spcPts val="0"/>
                        </a:spcAft>
                      </a:pPr>
                      <a:endParaRPr lang="en-US" sz="1000" kern="1400" dirty="0">
                        <a:solidFill>
                          <a:srgbClr val="000000"/>
                        </a:solidFill>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lnSpc>
                          <a:spcPct val="100000"/>
                        </a:lnSpc>
                        <a:spcBef>
                          <a:spcPts val="0"/>
                        </a:spcBef>
                        <a:spcAft>
                          <a:spcPts val="0"/>
                        </a:spcAft>
                      </a:pPr>
                      <a:endParaRPr lang="en-US" sz="1000" kern="1400" dirty="0">
                        <a:solidFill>
                          <a:srgbClr val="000000"/>
                        </a:solidFill>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lnSpc>
                          <a:spcPct val="100000"/>
                        </a:lnSpc>
                        <a:spcBef>
                          <a:spcPts val="0"/>
                        </a:spcBef>
                        <a:spcAft>
                          <a:spcPts val="0"/>
                        </a:spcAft>
                      </a:pPr>
                      <a:endParaRPr lang="en-US" sz="1000" kern="1400" dirty="0">
                        <a:solidFill>
                          <a:srgbClr val="000000"/>
                        </a:solidFill>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lnSpc>
                          <a:spcPct val="100000"/>
                        </a:lnSpc>
                        <a:spcBef>
                          <a:spcPts val="0"/>
                        </a:spcBef>
                        <a:spcAft>
                          <a:spcPts val="0"/>
                        </a:spcAft>
                      </a:pPr>
                      <a:endParaRPr lang="en-US" sz="1000" kern="1400" dirty="0">
                        <a:solidFill>
                          <a:srgbClr val="000000"/>
                        </a:solidFill>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96908">
                <a:tc>
                  <a:txBody>
                    <a:bodyPr/>
                    <a:lstStyle/>
                    <a:p>
                      <a:pPr marL="85725" marR="0" indent="0" algn="l" rtl="0">
                        <a:lnSpc>
                          <a:spcPct val="100000"/>
                        </a:lnSpc>
                        <a:spcBef>
                          <a:spcPts val="0"/>
                        </a:spcBef>
                        <a:spcAft>
                          <a:spcPts val="0"/>
                        </a:spcAft>
                      </a:pPr>
                      <a:r>
                        <a:rPr lang="en-CA" sz="1000" kern="1400" dirty="0" smtClean="0">
                          <a:solidFill>
                            <a:srgbClr val="000000"/>
                          </a:solidFill>
                          <a:latin typeface="Arial" pitchFamily="34" charset="0"/>
                          <a:cs typeface="Arial" pitchFamily="34" charset="0"/>
                        </a:rPr>
                        <a:t>Percentage</a:t>
                      </a:r>
                      <a:r>
                        <a:rPr lang="en-CA" sz="1000" kern="1400" baseline="0" dirty="0" smtClean="0">
                          <a:solidFill>
                            <a:srgbClr val="000000"/>
                          </a:solidFill>
                          <a:latin typeface="Arial" pitchFamily="34" charset="0"/>
                          <a:cs typeface="Arial" pitchFamily="34" charset="0"/>
                        </a:rPr>
                        <a:t> </a:t>
                      </a:r>
                      <a:r>
                        <a:rPr lang="en-CA" sz="1000" kern="1400" dirty="0" smtClean="0">
                          <a:solidFill>
                            <a:srgbClr val="000000"/>
                          </a:solidFill>
                          <a:latin typeface="Arial" pitchFamily="34" charset="0"/>
                          <a:cs typeface="Arial" pitchFamily="34" charset="0"/>
                        </a:rPr>
                        <a:t>of prescribed given</a:t>
                      </a:r>
                      <a:endParaRPr lang="en-CA" sz="1000" kern="1400" dirty="0">
                        <a:solidFill>
                          <a:srgbClr val="000000"/>
                        </a:solidFill>
                        <a:latin typeface="Arial" pitchFamily="34" charset="0"/>
                        <a:cs typeface="Arial" pitchFamily="34" charset="0"/>
                      </a:endParaRPr>
                    </a:p>
                  </a:txBody>
                  <a:tcPr marL="16570" marR="16570" marT="16570" marB="1657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marR="0" indent="0" algn="r" rtl="0">
                        <a:lnSpc>
                          <a:spcPct val="100000"/>
                        </a:lnSpc>
                        <a:spcBef>
                          <a:spcPts val="0"/>
                        </a:spcBef>
                        <a:spcAft>
                          <a:spcPts val="0"/>
                        </a:spcAft>
                      </a:pPr>
                      <a:r>
                        <a:rPr lang="en-US" sz="1000" kern="1400" dirty="0">
                          <a:solidFill>
                            <a:srgbClr val="000000"/>
                          </a:solidFill>
                          <a:latin typeface="Arial"/>
                        </a:rPr>
                        <a:t> </a:t>
                      </a:r>
                      <a:endParaRPr lang="en-US" sz="1000" kern="1400" dirty="0">
                        <a:solidFill>
                          <a:srgbClr val="000000"/>
                        </a:solidFill>
                      </a:endParaRPr>
                    </a:p>
                    <a:p>
                      <a:pPr marR="0" indent="0" algn="r" rtl="0">
                        <a:lnSpc>
                          <a:spcPct val="100000"/>
                        </a:lnSpc>
                        <a:spcBef>
                          <a:spcPts val="0"/>
                        </a:spcBef>
                        <a:spcAft>
                          <a:spcPts val="0"/>
                        </a:spcAft>
                      </a:pPr>
                      <a:r>
                        <a:rPr lang="en-US" sz="1000" kern="1400" dirty="0" smtClean="0">
                          <a:solidFill>
                            <a:srgbClr val="000000"/>
                          </a:solidFill>
                          <a:latin typeface="Arial"/>
                        </a:rPr>
                        <a:t>%                          </a:t>
                      </a:r>
                      <a:endParaRPr lang="en-US" sz="1000" kern="1400" dirty="0">
                        <a:solidFill>
                          <a:srgbClr val="000000"/>
                        </a:solidFill>
                      </a:endParaRPr>
                    </a:p>
                  </a:txBody>
                  <a:tcPr marL="16570" marR="16570" marT="16570" marB="16570">
                    <a:lnL w="9525" cap="flat" cmpd="sng" algn="ctr">
                      <a:solidFill>
                        <a:schemeClr val="tx1"/>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r" rtl="0">
                        <a:lnSpc>
                          <a:spcPct val="100000"/>
                        </a:lnSpc>
                        <a:spcBef>
                          <a:spcPts val="0"/>
                        </a:spcBef>
                        <a:spcAft>
                          <a:spcPts val="0"/>
                        </a:spcAft>
                      </a:pPr>
                      <a:r>
                        <a:rPr lang="en-US" sz="1000" kern="1400" dirty="0">
                          <a:solidFill>
                            <a:srgbClr val="000000"/>
                          </a:solidFill>
                          <a:latin typeface="Arial"/>
                        </a:rPr>
                        <a:t> </a:t>
                      </a:r>
                      <a:endParaRPr lang="en-US" sz="1000" kern="1400" dirty="0">
                        <a:solidFill>
                          <a:srgbClr val="000000"/>
                        </a:solidFill>
                      </a:endParaRPr>
                    </a:p>
                    <a:p>
                      <a:pPr marR="0" indent="0" algn="r" rtl="0">
                        <a:lnSpc>
                          <a:spcPct val="100000"/>
                        </a:lnSpc>
                        <a:spcBef>
                          <a:spcPts val="0"/>
                        </a:spcBef>
                        <a:spcAft>
                          <a:spcPts val="0"/>
                        </a:spcAft>
                      </a:pPr>
                      <a:r>
                        <a:rPr lang="en-US" sz="1000" kern="1400" dirty="0" smtClean="0">
                          <a:solidFill>
                            <a:srgbClr val="000000"/>
                          </a:solidFill>
                          <a:latin typeface="Arial"/>
                        </a:rPr>
                        <a:t>%                         </a:t>
                      </a:r>
                      <a:endParaRPr lang="en-US" sz="1000" kern="1400" dirty="0">
                        <a:solidFill>
                          <a:srgbClr val="000000"/>
                        </a:solidFill>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r" rtl="0">
                        <a:lnSpc>
                          <a:spcPct val="100000"/>
                        </a:lnSpc>
                        <a:spcBef>
                          <a:spcPts val="0"/>
                        </a:spcBef>
                        <a:spcAft>
                          <a:spcPts val="0"/>
                        </a:spcAft>
                      </a:pPr>
                      <a:endParaRPr lang="en-US" sz="1000" kern="1400" dirty="0" smtClean="0">
                        <a:solidFill>
                          <a:srgbClr val="000000"/>
                        </a:solidFill>
                        <a:latin typeface="Arial"/>
                      </a:endParaRPr>
                    </a:p>
                    <a:p>
                      <a:pPr marR="0" indent="0" algn="r" rtl="0">
                        <a:lnSpc>
                          <a:spcPct val="100000"/>
                        </a:lnSpc>
                        <a:spcBef>
                          <a:spcPts val="0"/>
                        </a:spcBef>
                        <a:spcAft>
                          <a:spcPts val="0"/>
                        </a:spcAft>
                      </a:pPr>
                      <a:r>
                        <a:rPr lang="en-US" sz="1000" kern="1400" dirty="0" smtClean="0">
                          <a:solidFill>
                            <a:srgbClr val="000000"/>
                          </a:solidFill>
                          <a:latin typeface="Arial"/>
                        </a:rPr>
                        <a:t>%</a:t>
                      </a:r>
                      <a:r>
                        <a:rPr lang="en-US" sz="1000" kern="1400" dirty="0">
                          <a:solidFill>
                            <a:srgbClr val="000000"/>
                          </a:solidFill>
                          <a:latin typeface="Arial"/>
                        </a:rPr>
                        <a:t> </a:t>
                      </a:r>
                      <a:endParaRPr lang="en-US" sz="1000" kern="1400" dirty="0">
                        <a:solidFill>
                          <a:srgbClr val="000000"/>
                        </a:solidFill>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r" rtl="0">
                        <a:lnSpc>
                          <a:spcPct val="100000"/>
                        </a:lnSpc>
                        <a:spcBef>
                          <a:spcPts val="0"/>
                        </a:spcBef>
                        <a:spcAft>
                          <a:spcPts val="0"/>
                        </a:spcAft>
                      </a:pPr>
                      <a:endParaRPr lang="en-US" sz="1000" kern="1400" dirty="0" smtClean="0">
                        <a:solidFill>
                          <a:srgbClr val="000000"/>
                        </a:solidFill>
                        <a:latin typeface="Arial"/>
                      </a:endParaRPr>
                    </a:p>
                    <a:p>
                      <a:pPr marR="0" indent="0" algn="r" rtl="0">
                        <a:lnSpc>
                          <a:spcPct val="100000"/>
                        </a:lnSpc>
                        <a:spcBef>
                          <a:spcPts val="0"/>
                        </a:spcBef>
                        <a:spcAft>
                          <a:spcPts val="0"/>
                        </a:spcAft>
                      </a:pPr>
                      <a:r>
                        <a:rPr lang="en-US" sz="1000" kern="1400" dirty="0" smtClean="0">
                          <a:solidFill>
                            <a:srgbClr val="000000"/>
                          </a:solidFill>
                          <a:latin typeface="Arial"/>
                        </a:rPr>
                        <a:t>%</a:t>
                      </a:r>
                      <a:r>
                        <a:rPr lang="en-US" sz="1000" kern="1400" dirty="0">
                          <a:solidFill>
                            <a:srgbClr val="000000"/>
                          </a:solidFill>
                          <a:latin typeface="Arial"/>
                        </a:rPr>
                        <a:t> </a:t>
                      </a:r>
                      <a:endParaRPr lang="en-US" sz="1000" kern="1400" dirty="0">
                        <a:solidFill>
                          <a:srgbClr val="000000"/>
                        </a:solidFill>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r" rtl="0">
                        <a:lnSpc>
                          <a:spcPct val="100000"/>
                        </a:lnSpc>
                        <a:spcBef>
                          <a:spcPts val="0"/>
                        </a:spcBef>
                        <a:spcAft>
                          <a:spcPts val="0"/>
                        </a:spcAft>
                      </a:pPr>
                      <a:endParaRPr lang="en-US" sz="1000" kern="1400" dirty="0" smtClean="0">
                        <a:solidFill>
                          <a:srgbClr val="000000"/>
                        </a:solidFill>
                        <a:latin typeface="Arial"/>
                      </a:endParaRPr>
                    </a:p>
                    <a:p>
                      <a:pPr marR="0" indent="0" algn="r" rtl="0">
                        <a:lnSpc>
                          <a:spcPct val="100000"/>
                        </a:lnSpc>
                        <a:spcBef>
                          <a:spcPts val="0"/>
                        </a:spcBef>
                        <a:spcAft>
                          <a:spcPts val="0"/>
                        </a:spcAft>
                      </a:pPr>
                      <a:r>
                        <a:rPr lang="en-US" sz="1000" kern="1400" dirty="0" smtClean="0">
                          <a:solidFill>
                            <a:srgbClr val="000000"/>
                          </a:solidFill>
                          <a:latin typeface="Arial"/>
                        </a:rPr>
                        <a:t>%</a:t>
                      </a:r>
                      <a:r>
                        <a:rPr lang="en-US" sz="1000" kern="1400" dirty="0">
                          <a:solidFill>
                            <a:srgbClr val="000000"/>
                          </a:solidFill>
                          <a:latin typeface="Arial"/>
                        </a:rPr>
                        <a:t> </a:t>
                      </a:r>
                      <a:endParaRPr lang="en-US" sz="1000" kern="1400" dirty="0">
                        <a:solidFill>
                          <a:srgbClr val="000000"/>
                        </a:solidFill>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60040">
                <a:tc>
                  <a:txBody>
                    <a:bodyPr/>
                    <a:lstStyle/>
                    <a:p>
                      <a:pPr marL="85725" marR="0" indent="0" algn="l" rtl="0">
                        <a:lnSpc>
                          <a:spcPct val="100000"/>
                        </a:lnSpc>
                        <a:spcBef>
                          <a:spcPts val="0"/>
                        </a:spcBef>
                        <a:spcAft>
                          <a:spcPts val="0"/>
                        </a:spcAft>
                      </a:pPr>
                      <a:r>
                        <a:rPr lang="en-US" sz="1000" b="1" kern="1400" dirty="0">
                          <a:solidFill>
                            <a:schemeClr val="tx1"/>
                          </a:solidFill>
                          <a:latin typeface="Arial" pitchFamily="34" charset="0"/>
                          <a:cs typeface="Arial" pitchFamily="34" charset="0"/>
                        </a:rPr>
                        <a:t>Protocol Violation</a:t>
                      </a:r>
                      <a:endParaRPr lang="en-US" sz="1000" kern="1400" dirty="0">
                        <a:solidFill>
                          <a:schemeClr val="tx1"/>
                        </a:solidFill>
                        <a:latin typeface="Arial" pitchFamily="34" charset="0"/>
                        <a:cs typeface="Arial" pitchFamily="34" charset="0"/>
                      </a:endParaRPr>
                    </a:p>
                  </a:txBody>
                  <a:tcPr marL="16570" marR="16570" marT="16570" marB="1657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chemeClr val="tx1"/>
                          </a:solidFill>
                          <a:latin typeface="Wingdings" pitchFamily="2" charset="2"/>
                          <a:cs typeface="Arial" pitchFamily="34" charset="0"/>
                        </a:rPr>
                        <a:t> o</a:t>
                      </a:r>
                      <a:r>
                        <a:rPr lang="en-US" sz="1000" kern="1400" cap="none" baseline="0" dirty="0" smtClean="0">
                          <a:solidFill>
                            <a:schemeClr val="tx1"/>
                          </a:solidFill>
                          <a:latin typeface="Arial" pitchFamily="34" charset="0"/>
                          <a:cs typeface="Arial" pitchFamily="34" charset="0"/>
                        </a:rPr>
                        <a:t> </a:t>
                      </a:r>
                      <a:r>
                        <a:rPr lang="en-CA" sz="1000" kern="1400" cap="none" baseline="0" dirty="0" smtClean="0">
                          <a:solidFill>
                            <a:schemeClr val="tx1"/>
                          </a:solidFill>
                          <a:latin typeface="Arial" pitchFamily="34" charset="0"/>
                          <a:ea typeface="MS Mincho"/>
                          <a:cs typeface="Arial" pitchFamily="34" charset="0"/>
                        </a:rPr>
                        <a:t>Yes</a:t>
                      </a:r>
                      <a:endParaRPr lang="en-CA" sz="1000" cap="none" baseline="0" dirty="0" smtClean="0">
                        <a:solidFill>
                          <a:schemeClr val="tx1"/>
                        </a:solidFill>
                        <a:latin typeface="Arial" pitchFamily="34" charset="0"/>
                        <a:ea typeface="MS Mincho"/>
                        <a:cs typeface="Arial" pitchFamily="34" charset="0"/>
                      </a:endParaRPr>
                    </a:p>
                    <a:p>
                      <a:pPr marR="0" indent="0" algn="l" rtl="0">
                        <a:lnSpc>
                          <a:spcPct val="100000"/>
                        </a:lnSpc>
                        <a:spcBef>
                          <a:spcPts val="0"/>
                        </a:spcBef>
                        <a:spcAft>
                          <a:spcPts val="0"/>
                        </a:spcAft>
                        <a:buFont typeface="Wingdings"/>
                        <a:buNone/>
                      </a:pPr>
                      <a:r>
                        <a:rPr lang="en-US" sz="1000" kern="1400" cap="none" baseline="0" dirty="0" smtClean="0">
                          <a:solidFill>
                            <a:schemeClr val="tx1"/>
                          </a:solidFill>
                          <a:latin typeface="Wingdings" pitchFamily="2" charset="2"/>
                          <a:cs typeface="Arial" pitchFamily="34" charset="0"/>
                        </a:rPr>
                        <a:t> o</a:t>
                      </a:r>
                      <a:r>
                        <a:rPr lang="en-US" sz="1000" kern="1400" cap="none" baseline="0" dirty="0" smtClean="0">
                          <a:solidFill>
                            <a:schemeClr val="tx1"/>
                          </a:solidFill>
                          <a:latin typeface="Arial" pitchFamily="34" charset="0"/>
                          <a:cs typeface="Arial" pitchFamily="34" charset="0"/>
                        </a:rPr>
                        <a:t> </a:t>
                      </a:r>
                      <a:r>
                        <a:rPr lang="en-CA" sz="1000" kern="1400" cap="none" baseline="0" dirty="0" smtClean="0">
                          <a:solidFill>
                            <a:schemeClr val="tx1"/>
                          </a:solidFill>
                          <a:latin typeface="Arial" pitchFamily="34" charset="0"/>
                          <a:ea typeface="MS Mincho"/>
                          <a:cs typeface="Arial" pitchFamily="34" charset="0"/>
                        </a:rPr>
                        <a:t>No</a:t>
                      </a:r>
                      <a:r>
                        <a:rPr lang="en-CA" sz="1000" cap="none" baseline="0" dirty="0" smtClean="0">
                          <a:solidFill>
                            <a:schemeClr val="tx1"/>
                          </a:solidFill>
                          <a:latin typeface="Arial" pitchFamily="34" charset="0"/>
                          <a:ea typeface="MS Mincho"/>
                          <a:cs typeface="Arial" pitchFamily="34" charset="0"/>
                        </a:rPr>
                        <a:t> </a:t>
                      </a:r>
                      <a:endParaRPr lang="en-US" sz="1000" kern="1400" dirty="0">
                        <a:solidFill>
                          <a:schemeClr val="tx1"/>
                        </a:solidFill>
                      </a:endParaRPr>
                    </a:p>
                  </a:txBody>
                  <a:tcPr marL="16570" marR="16570" marT="16570" marB="16570">
                    <a:lnL w="9525" cap="flat" cmpd="sng" algn="ctr">
                      <a:solidFill>
                        <a:schemeClr val="tx1"/>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chemeClr val="tx1"/>
                          </a:solidFill>
                          <a:latin typeface="Wingdings" pitchFamily="2" charset="2"/>
                          <a:cs typeface="Arial" pitchFamily="34" charset="0"/>
                        </a:rPr>
                        <a:t> o</a:t>
                      </a:r>
                      <a:r>
                        <a:rPr lang="en-US" sz="1000" kern="1400" cap="none" baseline="0" dirty="0" smtClean="0">
                          <a:solidFill>
                            <a:schemeClr val="tx1"/>
                          </a:solidFill>
                          <a:latin typeface="Arial" pitchFamily="34" charset="0"/>
                          <a:cs typeface="Arial" pitchFamily="34" charset="0"/>
                        </a:rPr>
                        <a:t> </a:t>
                      </a:r>
                      <a:r>
                        <a:rPr lang="en-CA" sz="1000" kern="1400" cap="none" baseline="0" dirty="0" smtClean="0">
                          <a:solidFill>
                            <a:schemeClr val="tx1"/>
                          </a:solidFill>
                          <a:latin typeface="Arial" pitchFamily="34" charset="0"/>
                          <a:ea typeface="MS Mincho"/>
                          <a:cs typeface="Arial" pitchFamily="34" charset="0"/>
                        </a:rPr>
                        <a:t>Yes</a:t>
                      </a:r>
                      <a:endParaRPr lang="en-CA" sz="1000" cap="none" baseline="0" dirty="0" smtClean="0">
                        <a:solidFill>
                          <a:schemeClr val="tx1"/>
                        </a:solidFill>
                        <a:latin typeface="Arial" pitchFamily="34" charset="0"/>
                        <a:ea typeface="MS Mincho"/>
                        <a:cs typeface="Arial" pitchFamily="34" charset="0"/>
                      </a:endParaRPr>
                    </a:p>
                    <a:p>
                      <a:pPr marR="0" indent="0" algn="l" rtl="0">
                        <a:lnSpc>
                          <a:spcPct val="100000"/>
                        </a:lnSpc>
                        <a:spcBef>
                          <a:spcPts val="0"/>
                        </a:spcBef>
                        <a:spcAft>
                          <a:spcPts val="0"/>
                        </a:spcAft>
                        <a:buFont typeface="Wingdings"/>
                        <a:buNone/>
                      </a:pPr>
                      <a:r>
                        <a:rPr lang="en-US" sz="1000" kern="1400" cap="none" baseline="0" dirty="0" smtClean="0">
                          <a:solidFill>
                            <a:schemeClr val="tx1"/>
                          </a:solidFill>
                          <a:latin typeface="Wingdings" pitchFamily="2" charset="2"/>
                          <a:cs typeface="Arial" pitchFamily="34" charset="0"/>
                        </a:rPr>
                        <a:t> o</a:t>
                      </a:r>
                      <a:r>
                        <a:rPr lang="en-US" sz="1000" kern="1400" cap="none" baseline="0" dirty="0" smtClean="0">
                          <a:solidFill>
                            <a:schemeClr val="tx1"/>
                          </a:solidFill>
                          <a:latin typeface="Arial" pitchFamily="34" charset="0"/>
                          <a:cs typeface="Arial" pitchFamily="34" charset="0"/>
                        </a:rPr>
                        <a:t> </a:t>
                      </a:r>
                      <a:r>
                        <a:rPr lang="en-CA" sz="1000" kern="1400" cap="none" baseline="0" dirty="0" smtClean="0">
                          <a:solidFill>
                            <a:schemeClr val="tx1"/>
                          </a:solidFill>
                          <a:latin typeface="Arial" pitchFamily="34" charset="0"/>
                          <a:ea typeface="MS Mincho"/>
                          <a:cs typeface="Arial" pitchFamily="34" charset="0"/>
                        </a:rPr>
                        <a:t>No</a:t>
                      </a:r>
                      <a:r>
                        <a:rPr lang="en-CA" sz="1000" cap="none" baseline="0" dirty="0" smtClean="0">
                          <a:solidFill>
                            <a:schemeClr val="tx1"/>
                          </a:solidFill>
                          <a:latin typeface="Arial" pitchFamily="34" charset="0"/>
                          <a:ea typeface="MS Mincho"/>
                          <a:cs typeface="Arial" pitchFamily="34" charset="0"/>
                        </a:rPr>
                        <a:t> </a:t>
                      </a:r>
                      <a:endParaRPr lang="en-US" sz="1000" kern="1400" dirty="0">
                        <a:solidFill>
                          <a:schemeClr val="tx1"/>
                        </a:solidFill>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chemeClr val="tx1"/>
                          </a:solidFill>
                          <a:latin typeface="Wingdings" pitchFamily="2" charset="2"/>
                          <a:cs typeface="Arial" pitchFamily="34" charset="0"/>
                        </a:rPr>
                        <a:t> o</a:t>
                      </a:r>
                      <a:r>
                        <a:rPr lang="en-US" sz="1000" kern="1400" cap="none" baseline="0" dirty="0" smtClean="0">
                          <a:solidFill>
                            <a:schemeClr val="tx1"/>
                          </a:solidFill>
                          <a:latin typeface="Arial" pitchFamily="34" charset="0"/>
                          <a:cs typeface="Arial" pitchFamily="34" charset="0"/>
                        </a:rPr>
                        <a:t> </a:t>
                      </a:r>
                      <a:r>
                        <a:rPr lang="en-CA" sz="1000" kern="1400" cap="none" baseline="0" dirty="0" smtClean="0">
                          <a:solidFill>
                            <a:schemeClr val="tx1"/>
                          </a:solidFill>
                          <a:latin typeface="Arial" pitchFamily="34" charset="0"/>
                          <a:ea typeface="MS Mincho"/>
                          <a:cs typeface="Arial" pitchFamily="34" charset="0"/>
                        </a:rPr>
                        <a:t>Yes</a:t>
                      </a:r>
                      <a:endParaRPr lang="en-CA" sz="1000" cap="none" baseline="0" dirty="0" smtClean="0">
                        <a:solidFill>
                          <a:schemeClr val="tx1"/>
                        </a:solidFill>
                        <a:latin typeface="Arial" pitchFamily="34" charset="0"/>
                        <a:ea typeface="MS Mincho"/>
                        <a:cs typeface="Arial" pitchFamily="34" charset="0"/>
                      </a:endParaRPr>
                    </a:p>
                    <a:p>
                      <a:pPr marR="0" indent="0" algn="l" rtl="0">
                        <a:lnSpc>
                          <a:spcPct val="100000"/>
                        </a:lnSpc>
                        <a:spcBef>
                          <a:spcPts val="0"/>
                        </a:spcBef>
                        <a:spcAft>
                          <a:spcPts val="0"/>
                        </a:spcAft>
                        <a:buFont typeface="Wingdings"/>
                        <a:buNone/>
                      </a:pPr>
                      <a:r>
                        <a:rPr lang="en-US" sz="1000" kern="1400" cap="none" baseline="0" dirty="0" smtClean="0">
                          <a:solidFill>
                            <a:schemeClr val="tx1"/>
                          </a:solidFill>
                          <a:latin typeface="Wingdings" pitchFamily="2" charset="2"/>
                          <a:cs typeface="Arial" pitchFamily="34" charset="0"/>
                        </a:rPr>
                        <a:t> o</a:t>
                      </a:r>
                      <a:r>
                        <a:rPr lang="en-US" sz="1000" kern="1400" cap="none" baseline="0" dirty="0" smtClean="0">
                          <a:solidFill>
                            <a:schemeClr val="tx1"/>
                          </a:solidFill>
                          <a:latin typeface="Arial" pitchFamily="34" charset="0"/>
                          <a:cs typeface="Arial" pitchFamily="34" charset="0"/>
                        </a:rPr>
                        <a:t> </a:t>
                      </a:r>
                      <a:r>
                        <a:rPr lang="en-CA" sz="1000" kern="1400" cap="none" baseline="0" dirty="0" smtClean="0">
                          <a:solidFill>
                            <a:schemeClr val="tx1"/>
                          </a:solidFill>
                          <a:latin typeface="Arial" pitchFamily="34" charset="0"/>
                          <a:ea typeface="MS Mincho"/>
                          <a:cs typeface="Arial" pitchFamily="34" charset="0"/>
                        </a:rPr>
                        <a:t>No</a:t>
                      </a:r>
                      <a:r>
                        <a:rPr lang="en-CA" sz="1000" cap="none" baseline="0" dirty="0" smtClean="0">
                          <a:solidFill>
                            <a:schemeClr val="tx1"/>
                          </a:solidFill>
                          <a:latin typeface="Arial" pitchFamily="34" charset="0"/>
                          <a:ea typeface="MS Mincho"/>
                          <a:cs typeface="Arial" pitchFamily="34" charset="0"/>
                        </a:rPr>
                        <a:t> </a:t>
                      </a:r>
                      <a:endParaRPr lang="en-US" sz="1000" kern="1400" dirty="0">
                        <a:solidFill>
                          <a:schemeClr val="tx1"/>
                        </a:solidFill>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chemeClr val="tx1"/>
                          </a:solidFill>
                          <a:latin typeface="Wingdings" pitchFamily="2" charset="2"/>
                          <a:cs typeface="Arial" pitchFamily="34" charset="0"/>
                        </a:rPr>
                        <a:t> o</a:t>
                      </a:r>
                      <a:r>
                        <a:rPr lang="en-US" sz="1000" kern="1400" cap="none" baseline="0" dirty="0" smtClean="0">
                          <a:solidFill>
                            <a:schemeClr val="tx1"/>
                          </a:solidFill>
                          <a:latin typeface="Arial" pitchFamily="34" charset="0"/>
                          <a:cs typeface="Arial" pitchFamily="34" charset="0"/>
                        </a:rPr>
                        <a:t> </a:t>
                      </a:r>
                      <a:r>
                        <a:rPr lang="en-CA" sz="1000" kern="1400" cap="none" baseline="0" dirty="0" smtClean="0">
                          <a:solidFill>
                            <a:schemeClr val="tx1"/>
                          </a:solidFill>
                          <a:latin typeface="Arial" pitchFamily="34" charset="0"/>
                          <a:ea typeface="MS Mincho"/>
                          <a:cs typeface="Arial" pitchFamily="34" charset="0"/>
                        </a:rPr>
                        <a:t>Yes</a:t>
                      </a:r>
                      <a:endParaRPr lang="en-CA" sz="1000" cap="none" baseline="0" dirty="0" smtClean="0">
                        <a:solidFill>
                          <a:schemeClr val="tx1"/>
                        </a:solidFill>
                        <a:latin typeface="Arial" pitchFamily="34" charset="0"/>
                        <a:ea typeface="MS Mincho"/>
                        <a:cs typeface="Arial" pitchFamily="34" charset="0"/>
                      </a:endParaRPr>
                    </a:p>
                    <a:p>
                      <a:pPr marR="0" indent="0" algn="l" rtl="0">
                        <a:lnSpc>
                          <a:spcPct val="100000"/>
                        </a:lnSpc>
                        <a:spcBef>
                          <a:spcPts val="0"/>
                        </a:spcBef>
                        <a:spcAft>
                          <a:spcPts val="0"/>
                        </a:spcAft>
                        <a:buFont typeface="Wingdings"/>
                        <a:buNone/>
                      </a:pPr>
                      <a:r>
                        <a:rPr lang="en-US" sz="1000" kern="1400" cap="none" baseline="0" dirty="0" smtClean="0">
                          <a:solidFill>
                            <a:schemeClr val="tx1"/>
                          </a:solidFill>
                          <a:latin typeface="Wingdings" pitchFamily="2" charset="2"/>
                          <a:cs typeface="Arial" pitchFamily="34" charset="0"/>
                        </a:rPr>
                        <a:t> o</a:t>
                      </a:r>
                      <a:r>
                        <a:rPr lang="en-US" sz="1000" kern="1400" cap="none" baseline="0" dirty="0" smtClean="0">
                          <a:solidFill>
                            <a:schemeClr val="tx1"/>
                          </a:solidFill>
                          <a:latin typeface="Arial" pitchFamily="34" charset="0"/>
                          <a:cs typeface="Arial" pitchFamily="34" charset="0"/>
                        </a:rPr>
                        <a:t> </a:t>
                      </a:r>
                      <a:r>
                        <a:rPr lang="en-CA" sz="1000" kern="1400" cap="none" baseline="0" dirty="0" smtClean="0">
                          <a:solidFill>
                            <a:schemeClr val="tx1"/>
                          </a:solidFill>
                          <a:latin typeface="Arial" pitchFamily="34" charset="0"/>
                          <a:ea typeface="MS Mincho"/>
                          <a:cs typeface="Arial" pitchFamily="34" charset="0"/>
                        </a:rPr>
                        <a:t>No</a:t>
                      </a:r>
                      <a:r>
                        <a:rPr lang="en-CA" sz="1000" cap="none" baseline="0" dirty="0" smtClean="0">
                          <a:solidFill>
                            <a:schemeClr val="tx1"/>
                          </a:solidFill>
                          <a:latin typeface="Arial" pitchFamily="34" charset="0"/>
                          <a:ea typeface="MS Mincho"/>
                          <a:cs typeface="Arial" pitchFamily="34" charset="0"/>
                        </a:rPr>
                        <a:t> </a:t>
                      </a:r>
                      <a:endParaRPr lang="en-US" sz="1000" kern="1400" dirty="0">
                        <a:solidFill>
                          <a:schemeClr val="tx1"/>
                        </a:solidFill>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lnSpc>
                          <a:spcPct val="100000"/>
                        </a:lnSpc>
                        <a:spcBef>
                          <a:spcPts val="0"/>
                        </a:spcBef>
                        <a:spcAft>
                          <a:spcPts val="0"/>
                        </a:spcAft>
                        <a:buFont typeface="Wingdings"/>
                        <a:buNone/>
                      </a:pPr>
                      <a:r>
                        <a:rPr lang="en-US" sz="1000" kern="1400" cap="none" baseline="0" dirty="0" smtClean="0">
                          <a:solidFill>
                            <a:schemeClr val="tx1"/>
                          </a:solidFill>
                          <a:latin typeface="Wingdings" pitchFamily="2" charset="2"/>
                          <a:cs typeface="Arial" pitchFamily="34" charset="0"/>
                        </a:rPr>
                        <a:t> o</a:t>
                      </a:r>
                      <a:r>
                        <a:rPr lang="en-US" sz="1000" kern="1400" cap="none" baseline="0" dirty="0" smtClean="0">
                          <a:solidFill>
                            <a:schemeClr val="tx1"/>
                          </a:solidFill>
                          <a:latin typeface="Arial" pitchFamily="34" charset="0"/>
                          <a:cs typeface="Arial" pitchFamily="34" charset="0"/>
                        </a:rPr>
                        <a:t> </a:t>
                      </a:r>
                      <a:r>
                        <a:rPr lang="en-CA" sz="1000" kern="1400" cap="none" baseline="0" dirty="0" smtClean="0">
                          <a:solidFill>
                            <a:schemeClr val="tx1"/>
                          </a:solidFill>
                          <a:latin typeface="Arial" pitchFamily="34" charset="0"/>
                          <a:ea typeface="MS Mincho"/>
                          <a:cs typeface="Arial" pitchFamily="34" charset="0"/>
                        </a:rPr>
                        <a:t>Yes</a:t>
                      </a:r>
                      <a:endParaRPr lang="en-CA" sz="1000" cap="none" baseline="0" dirty="0" smtClean="0">
                        <a:solidFill>
                          <a:schemeClr val="tx1"/>
                        </a:solidFill>
                        <a:latin typeface="Arial" pitchFamily="34" charset="0"/>
                        <a:ea typeface="MS Mincho"/>
                        <a:cs typeface="Arial" pitchFamily="34" charset="0"/>
                      </a:endParaRPr>
                    </a:p>
                    <a:p>
                      <a:pPr marR="0" indent="0" algn="l" rtl="0">
                        <a:lnSpc>
                          <a:spcPct val="100000"/>
                        </a:lnSpc>
                        <a:spcBef>
                          <a:spcPts val="0"/>
                        </a:spcBef>
                        <a:spcAft>
                          <a:spcPts val="0"/>
                        </a:spcAft>
                        <a:buFont typeface="Wingdings"/>
                        <a:buNone/>
                      </a:pPr>
                      <a:r>
                        <a:rPr lang="en-US" sz="1000" kern="1400" cap="none" baseline="0" dirty="0" smtClean="0">
                          <a:solidFill>
                            <a:schemeClr val="tx1"/>
                          </a:solidFill>
                          <a:latin typeface="Wingdings" pitchFamily="2" charset="2"/>
                          <a:cs typeface="Arial" pitchFamily="34" charset="0"/>
                        </a:rPr>
                        <a:t> o</a:t>
                      </a:r>
                      <a:r>
                        <a:rPr lang="en-US" sz="1000" kern="1400" cap="none" baseline="0" dirty="0" smtClean="0">
                          <a:solidFill>
                            <a:schemeClr val="tx1"/>
                          </a:solidFill>
                          <a:latin typeface="Arial" pitchFamily="34" charset="0"/>
                          <a:cs typeface="Arial" pitchFamily="34" charset="0"/>
                        </a:rPr>
                        <a:t> </a:t>
                      </a:r>
                      <a:r>
                        <a:rPr lang="en-CA" sz="1000" kern="1400" cap="none" baseline="0" dirty="0" smtClean="0">
                          <a:solidFill>
                            <a:schemeClr val="tx1"/>
                          </a:solidFill>
                          <a:latin typeface="Arial" pitchFamily="34" charset="0"/>
                          <a:ea typeface="MS Mincho"/>
                          <a:cs typeface="Arial" pitchFamily="34" charset="0"/>
                        </a:rPr>
                        <a:t>No</a:t>
                      </a:r>
                      <a:r>
                        <a:rPr lang="en-CA" sz="1000" cap="none" baseline="0" dirty="0" smtClean="0">
                          <a:solidFill>
                            <a:schemeClr val="tx1"/>
                          </a:solidFill>
                          <a:latin typeface="Arial" pitchFamily="34" charset="0"/>
                          <a:ea typeface="MS Mincho"/>
                          <a:cs typeface="Arial" pitchFamily="34" charset="0"/>
                        </a:rPr>
                        <a:t> </a:t>
                      </a:r>
                      <a:endParaRPr lang="en-US" sz="1000" kern="1400" dirty="0">
                        <a:solidFill>
                          <a:schemeClr val="tx1"/>
                        </a:solidFill>
                      </a:endParaRPr>
                    </a:p>
                  </a:txBody>
                  <a:tcPr marL="16570" marR="16570" marT="16570" marB="1657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1587" name="Text Box 321"/>
          <p:cNvSpPr txBox="1">
            <a:spLocks noChangeArrowheads="1"/>
          </p:cNvSpPr>
          <p:nvPr/>
        </p:nvSpPr>
        <p:spPr bwMode="auto">
          <a:xfrm>
            <a:off x="602912" y="442393"/>
            <a:ext cx="6282472" cy="457199"/>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Black" pitchFamily="34" charset="0"/>
                <a:ea typeface="Times New Roman" pitchFamily="18" charset="0"/>
                <a:cs typeface="Arial" pitchFamily="34" charset="0"/>
              </a:rPr>
              <a:t>Daily Monitoring</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33" name="Text Box 412"/>
          <p:cNvSpPr txBox="1">
            <a:spLocks noChangeArrowheads="1"/>
          </p:cNvSpPr>
          <p:nvPr/>
        </p:nvSpPr>
        <p:spPr bwMode="auto">
          <a:xfrm>
            <a:off x="5517232" y="744141"/>
            <a:ext cx="971550" cy="37147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Page #:_____</a:t>
            </a:r>
            <a:r>
              <a:rPr kumimoji="0" lang="en-US" sz="1000" b="1" i="1" u="none" strike="noStrike" cap="none" normalizeH="0" baseline="0" dirty="0" smtClean="0">
                <a:ln>
                  <a:noFill/>
                </a:ln>
                <a:solidFill>
                  <a:srgbClr val="000000"/>
                </a:solidFill>
                <a:effectLst/>
                <a:latin typeface="Arial Black" pitchFamily="34" charset="0"/>
                <a:ea typeface="Times New Roman" pitchFamily="18" charset="0"/>
                <a:cs typeface="Arial" pitchFamily="34" charset="0"/>
              </a:rPr>
              <a:t> </a:t>
            </a:r>
            <a:endPar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35"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736" name="Straight Connector 735"/>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64789" y="683568"/>
            <a:ext cx="1996059" cy="246221"/>
          </a:xfrm>
          <a:prstGeom prst="rect">
            <a:avLst/>
          </a:prstGeom>
          <a:noFill/>
        </p:spPr>
        <p:txBody>
          <a:bodyPr wrap="none" rtlCol="0">
            <a:spAutoFit/>
          </a:bodyPr>
          <a:lstStyle/>
          <a:p>
            <a:r>
              <a:rPr lang="en-US" sz="1000" b="1" i="1" dirty="0" smtClean="0">
                <a:latin typeface="Arial" panose="020B0604020202020204" pitchFamily="34" charset="0"/>
                <a:cs typeface="Arial" panose="020B0604020202020204" pitchFamily="34" charset="0"/>
              </a:rPr>
              <a:t>Prescribed # _______  gm/day</a:t>
            </a:r>
            <a:endParaRPr lang="en-CA" sz="1000" b="1" i="1" dirty="0">
              <a:latin typeface="Arial" panose="020B0604020202020204" pitchFamily="34" charset="0"/>
              <a:cs typeface="Arial" panose="020B0604020202020204" pitchFamily="34" charset="0"/>
            </a:endParaRPr>
          </a:p>
        </p:txBody>
      </p:sp>
      <p:sp>
        <p:nvSpPr>
          <p:cNvPr id="10" name="Slide Number Placeholder 9"/>
          <p:cNvSpPr>
            <a:spLocks noGrp="1"/>
          </p:cNvSpPr>
          <p:nvPr>
            <p:ph type="sldNum" sz="quarter" idx="12"/>
          </p:nvPr>
        </p:nvSpPr>
        <p:spPr/>
        <p:txBody>
          <a:bodyPr/>
          <a:lstStyle/>
          <a:p>
            <a:fld id="{FDE86200-F1F7-4FF7-847E-D71C11135875}" type="slidenum">
              <a:rPr lang="en-CA" smtClean="0"/>
              <a:pPr/>
              <a:t>24</a:t>
            </a:fld>
            <a:endParaRPr lang="en-CA"/>
          </a:p>
        </p:txBody>
      </p:sp>
      <p:pic>
        <p:nvPicPr>
          <p:cNvPr id="23554"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6632" y="35496"/>
            <a:ext cx="1450853" cy="6309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5"/>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0" name="Rectangle 323"/>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1" name="Rectangle 10"/>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2" name="Rectangle 11"/>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graphicFrame>
        <p:nvGraphicFramePr>
          <p:cNvPr id="13" name="Table 12"/>
          <p:cNvGraphicFramePr>
            <a:graphicFrameLocks noGrp="1"/>
          </p:cNvGraphicFramePr>
          <p:nvPr>
            <p:extLst>
              <p:ext uri="{D42A27DB-BD31-4B8C-83A1-F6EECF244321}">
                <p14:modId xmlns:p14="http://schemas.microsoft.com/office/powerpoint/2010/main" val="2983146474"/>
              </p:ext>
            </p:extLst>
          </p:nvPr>
        </p:nvGraphicFramePr>
        <p:xfrm>
          <a:off x="285728" y="1115616"/>
          <a:ext cx="6286544" cy="5860148"/>
        </p:xfrm>
        <a:graphic>
          <a:graphicData uri="http://schemas.openxmlformats.org/drawingml/2006/table">
            <a:tbl>
              <a:tblPr/>
              <a:tblGrid>
                <a:gridCol w="1150157"/>
                <a:gridCol w="5136387"/>
              </a:tblGrid>
              <a:tr h="273401">
                <a:tc>
                  <a:txBody>
                    <a:bodyPr/>
                    <a:lstStyle/>
                    <a:p>
                      <a:pPr marR="0" indent="0" algn="l" rtl="0">
                        <a:spcBef>
                          <a:spcPts val="0"/>
                        </a:spcBef>
                        <a:spcAft>
                          <a:spcPts val="0"/>
                        </a:spcAft>
                      </a:pPr>
                      <a:r>
                        <a:rPr lang="en-US" sz="1050" b="1" kern="1400" dirty="0">
                          <a:solidFill>
                            <a:srgbClr val="000000"/>
                          </a:solidFill>
                          <a:latin typeface="Arial" pitchFamily="34" charset="0"/>
                          <a:cs typeface="Arial" pitchFamily="34" charset="0"/>
                        </a:rPr>
                        <a:t>Duration of Data Collection</a:t>
                      </a:r>
                      <a:endParaRPr lang="en-US" sz="1050" kern="1400" dirty="0">
                        <a:solidFill>
                          <a:srgbClr val="000000"/>
                        </a:solidFill>
                        <a:latin typeface="Arial" pitchFamily="34" charset="0"/>
                        <a:cs typeface="Arial" pitchFamily="34" charset="0"/>
                      </a:endParaRP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CA" sz="1050" kern="1400" dirty="0">
                          <a:solidFill>
                            <a:schemeClr val="tx1"/>
                          </a:solidFill>
                          <a:latin typeface="Arial" pitchFamily="34" charset="0"/>
                          <a:cs typeface="Arial" pitchFamily="34" charset="0"/>
                        </a:rPr>
                        <a:t>These data are to be collected as follows</a:t>
                      </a:r>
                      <a:r>
                        <a:rPr lang="en-CA" sz="1050" kern="1400" dirty="0" smtClean="0">
                          <a:solidFill>
                            <a:schemeClr val="tx1"/>
                          </a:solidFill>
                          <a:latin typeface="Arial" pitchFamily="34" charset="0"/>
                          <a:cs typeface="Arial" pitchFamily="34" charset="0"/>
                        </a:rPr>
                        <a:t>:</a:t>
                      </a:r>
                    </a:p>
                    <a:p>
                      <a:pPr marL="361950" marR="0" lvl="0" indent="-184150" algn="l" rtl="0">
                        <a:spcBef>
                          <a:spcPts val="0"/>
                        </a:spcBef>
                        <a:spcAft>
                          <a:spcPts val="0"/>
                        </a:spcAft>
                        <a:buFont typeface="Arial" pitchFamily="34" charset="0"/>
                        <a:buChar char="•"/>
                      </a:pPr>
                      <a:r>
                        <a:rPr lang="en-US" sz="1050" b="1" kern="1200" dirty="0" smtClean="0">
                          <a:solidFill>
                            <a:schemeClr val="tx1"/>
                          </a:solidFill>
                          <a:latin typeface="Arial" pitchFamily="34" charset="0"/>
                          <a:ea typeface="+mn-ea"/>
                          <a:cs typeface="Arial" pitchFamily="34" charset="0"/>
                        </a:rPr>
                        <a:t>Daily for 2 weeks</a:t>
                      </a:r>
                      <a:r>
                        <a:rPr lang="en-US" sz="1050" kern="1200" dirty="0" smtClean="0">
                          <a:solidFill>
                            <a:schemeClr val="tx1"/>
                          </a:solidFill>
                          <a:latin typeface="Arial" pitchFamily="34" charset="0"/>
                          <a:ea typeface="+mn-ea"/>
                          <a:cs typeface="Arial" pitchFamily="34" charset="0"/>
                        </a:rPr>
                        <a:t>: From admission to the ACU through study day 14</a:t>
                      </a:r>
                      <a:endParaRPr lang="en-CA" sz="1050" kern="1200" dirty="0" smtClean="0">
                        <a:solidFill>
                          <a:schemeClr val="tx1"/>
                        </a:solidFill>
                        <a:latin typeface="Arial" pitchFamily="34" charset="0"/>
                        <a:ea typeface="+mn-ea"/>
                        <a:cs typeface="Arial" pitchFamily="34" charset="0"/>
                      </a:endParaRPr>
                    </a:p>
                    <a:p>
                      <a:pPr marL="361950" marR="0" lvl="0" indent="-1841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050" b="1" kern="1200" dirty="0" smtClean="0">
                          <a:solidFill>
                            <a:schemeClr val="tx1"/>
                          </a:solidFill>
                          <a:latin typeface="Arial" pitchFamily="34" charset="0"/>
                          <a:ea typeface="+mn-ea"/>
                          <a:cs typeface="Arial" pitchFamily="34" charset="0"/>
                        </a:rPr>
                        <a:t>Weekly</a:t>
                      </a:r>
                      <a:r>
                        <a:rPr lang="en-US" sz="1050" kern="1200" dirty="0" smtClean="0">
                          <a:solidFill>
                            <a:schemeClr val="tx1"/>
                          </a:solidFill>
                          <a:latin typeface="Arial" pitchFamily="34" charset="0"/>
                          <a:ea typeface="+mn-ea"/>
                          <a:cs typeface="Arial" pitchFamily="34" charset="0"/>
                        </a:rPr>
                        <a:t>: From day 15 to 10 days post last successful graft, d/c from the ACU, or 3 mos. after admission, whichever comes first. </a:t>
                      </a:r>
                    </a:p>
                    <a:p>
                      <a:pPr marL="36195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050" kern="1200" dirty="0" smtClean="0">
                          <a:solidFill>
                            <a:schemeClr val="tx1"/>
                          </a:solidFill>
                          <a:latin typeface="Arial" pitchFamily="34" charset="0"/>
                          <a:ea typeface="+mn-ea"/>
                          <a:cs typeface="Arial" pitchFamily="34" charset="0"/>
                        </a:rPr>
                        <a:t>   Collect weekly lab data from a single day during that study week d</a:t>
                      </a:r>
                      <a:r>
                        <a:rPr lang="en-US" sz="1050" kern="1400" dirty="0" smtClean="0">
                          <a:solidFill>
                            <a:schemeClr val="tx1"/>
                          </a:solidFill>
                          <a:latin typeface="Arial" pitchFamily="34" charset="0"/>
                          <a:cs typeface="Arial" pitchFamily="34" charset="0"/>
                        </a:rPr>
                        <a:t>efined as</a:t>
                      </a:r>
                    </a:p>
                    <a:p>
                      <a:pPr marL="17780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en-US" sz="1050" kern="1400" dirty="0" smtClean="0">
                          <a:solidFill>
                            <a:schemeClr val="tx1"/>
                          </a:solidFill>
                          <a:latin typeface="Arial" pitchFamily="34" charset="0"/>
                          <a:cs typeface="Arial" pitchFamily="34" charset="0"/>
                        </a:rPr>
                        <a:t>          +/- 24 hours from study day 21, 28, 35, 42, 49, 56, 63, 70, 77, 84</a:t>
                      </a:r>
                      <a:r>
                        <a:rPr lang="en-US" sz="1050" kern="1400" baseline="0" dirty="0" smtClean="0">
                          <a:solidFill>
                            <a:schemeClr val="tx1"/>
                          </a:solidFill>
                          <a:latin typeface="Arial" pitchFamily="34" charset="0"/>
                          <a:cs typeface="Arial" pitchFamily="34" charset="0"/>
                        </a:rPr>
                        <a:t> and</a:t>
                      </a:r>
                      <a:r>
                        <a:rPr lang="en-US" sz="1050" kern="1400" dirty="0" smtClean="0">
                          <a:solidFill>
                            <a:schemeClr val="tx1"/>
                          </a:solidFill>
                          <a:latin typeface="Arial" pitchFamily="34" charset="0"/>
                          <a:cs typeface="Arial" pitchFamily="34" charset="0"/>
                        </a:rPr>
                        <a:t> 90.</a:t>
                      </a:r>
                      <a:endParaRPr lang="en-CA" sz="1050" kern="1400" dirty="0" smtClean="0">
                        <a:solidFill>
                          <a:schemeClr val="tx1"/>
                        </a:solidFill>
                        <a:latin typeface="Arial" pitchFamily="34" charset="0"/>
                        <a:cs typeface="Arial" pitchFamily="34" charset="0"/>
                      </a:endParaRPr>
                    </a:p>
                    <a:p>
                      <a:pPr marL="361950" marR="0" lvl="0" indent="0" algn="l" rtl="0">
                        <a:spcBef>
                          <a:spcPts val="0"/>
                        </a:spcBef>
                        <a:spcAft>
                          <a:spcPts val="0"/>
                        </a:spcAft>
                        <a:buFont typeface="Courier New" panose="02070309020205020404" pitchFamily="49" charset="0"/>
                        <a:buChar char="o"/>
                      </a:pPr>
                      <a:r>
                        <a:rPr lang="en-US" sz="1050" kern="1200" dirty="0" smtClean="0">
                          <a:solidFill>
                            <a:schemeClr val="tx1"/>
                          </a:solidFill>
                          <a:latin typeface="Arial" pitchFamily="34" charset="0"/>
                          <a:ea typeface="+mn-ea"/>
                          <a:cs typeface="Arial" pitchFamily="34" charset="0"/>
                        </a:rPr>
                        <a:t>    If there is no value available on the specified date, record the value from an </a:t>
                      </a:r>
                    </a:p>
                    <a:p>
                      <a:pPr marL="177800" marR="0" lvl="0" indent="0" algn="l" rtl="0">
                        <a:spcBef>
                          <a:spcPts val="0"/>
                        </a:spcBef>
                        <a:spcAft>
                          <a:spcPts val="0"/>
                        </a:spcAft>
                        <a:buFont typeface="Courier New" panose="02070309020205020404" pitchFamily="49" charset="0"/>
                        <a:buNone/>
                      </a:pPr>
                      <a:r>
                        <a:rPr lang="en-US" sz="1050" kern="1200" dirty="0" smtClean="0">
                          <a:solidFill>
                            <a:schemeClr val="tx1"/>
                          </a:solidFill>
                          <a:latin typeface="Arial" pitchFamily="34" charset="0"/>
                          <a:ea typeface="+mn-ea"/>
                          <a:cs typeface="Arial" pitchFamily="34" charset="0"/>
                        </a:rPr>
                        <a:t>          adjacent day. If there is no value available for that study week, record N/A.</a:t>
                      </a:r>
                      <a:endParaRPr lang="en-CA" sz="1050" kern="1200" dirty="0" smtClean="0">
                        <a:solidFill>
                          <a:schemeClr val="tx1"/>
                        </a:solidFill>
                        <a:latin typeface="Arial" pitchFamily="34" charset="0"/>
                        <a:ea typeface="+mn-ea"/>
                        <a:cs typeface="Arial" pitchFamily="34" charset="0"/>
                      </a:endParaRP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99498">
                <a:tc>
                  <a:txBody>
                    <a:bodyPr/>
                    <a:lstStyle/>
                    <a:p>
                      <a:pPr marR="0" indent="0" algn="l" rtl="0">
                        <a:spcBef>
                          <a:spcPts val="0"/>
                        </a:spcBef>
                        <a:spcAft>
                          <a:spcPts val="0"/>
                        </a:spcAft>
                      </a:pPr>
                      <a:r>
                        <a:rPr lang="en-US" sz="1050" b="1" kern="1400" dirty="0">
                          <a:solidFill>
                            <a:srgbClr val="000000"/>
                          </a:solidFill>
                          <a:latin typeface="Arial" pitchFamily="34" charset="0"/>
                          <a:cs typeface="Arial" pitchFamily="34" charset="0"/>
                        </a:rPr>
                        <a:t>Date</a:t>
                      </a:r>
                      <a:endParaRPr lang="en-US" sz="1050" kern="1400" dirty="0">
                        <a:solidFill>
                          <a:srgbClr val="000000"/>
                        </a:solidFill>
                        <a:latin typeface="Arial" pitchFamily="34" charset="0"/>
                        <a:cs typeface="Arial" pitchFamily="34" charset="0"/>
                      </a:endParaRP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CA" sz="1050" kern="1400" dirty="0">
                          <a:solidFill>
                            <a:schemeClr val="tx1"/>
                          </a:solidFill>
                          <a:latin typeface="Arial" pitchFamily="34" charset="0"/>
                          <a:cs typeface="Arial" pitchFamily="34" charset="0"/>
                        </a:rPr>
                        <a:t>Enter the dates corresponding to the calendar </a:t>
                      </a:r>
                      <a:r>
                        <a:rPr lang="en-CA" sz="1050" kern="1400" dirty="0" smtClean="0">
                          <a:solidFill>
                            <a:schemeClr val="tx1"/>
                          </a:solidFill>
                          <a:latin typeface="Arial" pitchFamily="34" charset="0"/>
                          <a:cs typeface="Arial" pitchFamily="34" charset="0"/>
                        </a:rPr>
                        <a:t>day.</a:t>
                      </a:r>
                      <a:endParaRPr lang="en-CA" sz="1050" kern="1400" dirty="0">
                        <a:solidFill>
                          <a:schemeClr val="tx1"/>
                        </a:solidFill>
                        <a:latin typeface="Arial" pitchFamily="34" charset="0"/>
                        <a:cs typeface="Arial" pitchFamily="34" charset="0"/>
                      </a:endParaRP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54803">
                <a:tc>
                  <a:txBody>
                    <a:bodyPr/>
                    <a:lstStyle/>
                    <a:p>
                      <a:pPr marR="0" indent="0" algn="l" rtl="0">
                        <a:spcBef>
                          <a:spcPts val="0"/>
                        </a:spcBef>
                        <a:spcAft>
                          <a:spcPts val="0"/>
                        </a:spcAft>
                      </a:pPr>
                      <a:r>
                        <a:rPr lang="en-US" sz="1050" b="1" kern="1400" dirty="0" smtClean="0">
                          <a:solidFill>
                            <a:srgbClr val="000000"/>
                          </a:solidFill>
                          <a:latin typeface="Arial" pitchFamily="34" charset="0"/>
                          <a:cs typeface="Arial" pitchFamily="34" charset="0"/>
                        </a:rPr>
                        <a:t>Creatinine, serum (highest)</a:t>
                      </a:r>
                      <a:endParaRPr lang="en-US" sz="1050" kern="1400" dirty="0">
                        <a:solidFill>
                          <a:srgbClr val="000000"/>
                        </a:solidFill>
                        <a:latin typeface="Arial" pitchFamily="34" charset="0"/>
                        <a:cs typeface="Arial" pitchFamily="34" charset="0"/>
                      </a:endParaRP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88900" algn="l" rtl="0">
                        <a:spcBef>
                          <a:spcPts val="0"/>
                        </a:spcBef>
                        <a:spcAft>
                          <a:spcPts val="0"/>
                        </a:spcAft>
                        <a:tabLst>
                          <a:tab pos="0" algn="l"/>
                        </a:tabLst>
                      </a:pPr>
                      <a:r>
                        <a:rPr lang="en-CA" sz="1050" kern="1400" dirty="0">
                          <a:solidFill>
                            <a:srgbClr val="000000"/>
                          </a:solidFill>
                          <a:latin typeface="Arial" pitchFamily="34" charset="0"/>
                          <a:cs typeface="Arial" pitchFamily="34" charset="0"/>
                        </a:rPr>
                        <a:t>Record the highest serum </a:t>
                      </a:r>
                      <a:r>
                        <a:rPr lang="en-CA" sz="1050" kern="1400" dirty="0" err="1">
                          <a:solidFill>
                            <a:srgbClr val="000000"/>
                          </a:solidFill>
                          <a:latin typeface="Arial" pitchFamily="34" charset="0"/>
                          <a:cs typeface="Arial" pitchFamily="34" charset="0"/>
                        </a:rPr>
                        <a:t>creatinine</a:t>
                      </a:r>
                      <a:r>
                        <a:rPr lang="en-CA" sz="1050" kern="1400" dirty="0">
                          <a:solidFill>
                            <a:srgbClr val="000000"/>
                          </a:solidFill>
                          <a:latin typeface="Arial" pitchFamily="34" charset="0"/>
                          <a:cs typeface="Arial" pitchFamily="34" charset="0"/>
                        </a:rPr>
                        <a:t> observed on the study day. </a:t>
                      </a: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2144">
                <a:tc>
                  <a:txBody>
                    <a:bodyPr/>
                    <a:lstStyle/>
                    <a:p>
                      <a:pPr marR="0" indent="0" algn="l" rtl="0">
                        <a:spcBef>
                          <a:spcPts val="0"/>
                        </a:spcBef>
                        <a:spcAft>
                          <a:spcPts val="0"/>
                        </a:spcAft>
                      </a:pPr>
                      <a:r>
                        <a:rPr lang="en-US" sz="1050" b="1" kern="1400" dirty="0">
                          <a:solidFill>
                            <a:srgbClr val="000000"/>
                          </a:solidFill>
                          <a:latin typeface="Arial" pitchFamily="34" charset="0"/>
                          <a:cs typeface="Arial" pitchFamily="34" charset="0"/>
                        </a:rPr>
                        <a:t>T-bilirubin </a:t>
                      </a:r>
                      <a:r>
                        <a:rPr lang="en-US" sz="1050" b="1" kern="1400" dirty="0" smtClean="0">
                          <a:solidFill>
                            <a:srgbClr val="000000"/>
                          </a:solidFill>
                          <a:latin typeface="Arial" pitchFamily="34" charset="0"/>
                          <a:cs typeface="Arial" pitchFamily="34" charset="0"/>
                        </a:rPr>
                        <a:t>(highest)</a:t>
                      </a:r>
                      <a:endParaRPr lang="en-US" sz="1050" kern="1400" dirty="0">
                        <a:solidFill>
                          <a:srgbClr val="000000"/>
                        </a:solidFill>
                        <a:latin typeface="Arial" pitchFamily="34" charset="0"/>
                        <a:cs typeface="Arial" pitchFamily="34" charset="0"/>
                      </a:endParaRP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88900" algn="l" rtl="0">
                        <a:spcBef>
                          <a:spcPts val="0"/>
                        </a:spcBef>
                        <a:spcAft>
                          <a:spcPts val="0"/>
                        </a:spcAft>
                        <a:tabLst>
                          <a:tab pos="0" algn="l"/>
                        </a:tabLst>
                      </a:pPr>
                      <a:r>
                        <a:rPr lang="en-CA" sz="1050" kern="1400" dirty="0">
                          <a:solidFill>
                            <a:srgbClr val="000000"/>
                          </a:solidFill>
                          <a:latin typeface="Arial" pitchFamily="34" charset="0"/>
                          <a:cs typeface="Arial" pitchFamily="34" charset="0"/>
                        </a:rPr>
                        <a:t>Record the highest serum total </a:t>
                      </a:r>
                      <a:r>
                        <a:rPr lang="en-CA" sz="1050" kern="1400" dirty="0" err="1">
                          <a:solidFill>
                            <a:srgbClr val="000000"/>
                          </a:solidFill>
                          <a:latin typeface="Arial" pitchFamily="34" charset="0"/>
                          <a:cs typeface="Arial" pitchFamily="34" charset="0"/>
                        </a:rPr>
                        <a:t>bilirubin</a:t>
                      </a:r>
                      <a:r>
                        <a:rPr lang="en-CA" sz="1050" kern="1400" dirty="0">
                          <a:solidFill>
                            <a:srgbClr val="000000"/>
                          </a:solidFill>
                          <a:latin typeface="Arial" pitchFamily="34" charset="0"/>
                          <a:cs typeface="Arial" pitchFamily="34" charset="0"/>
                        </a:rPr>
                        <a:t> observed on the study day. </a:t>
                      </a: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64092">
                <a:tc>
                  <a:txBody>
                    <a:bodyPr/>
                    <a:lstStyle/>
                    <a:p>
                      <a:pPr marR="0" indent="0" algn="l" rtl="0">
                        <a:spcBef>
                          <a:spcPts val="0"/>
                        </a:spcBef>
                        <a:spcAft>
                          <a:spcPts val="0"/>
                        </a:spcAft>
                      </a:pPr>
                      <a:r>
                        <a:rPr lang="en-US" sz="1050" b="1" kern="1400" dirty="0">
                          <a:solidFill>
                            <a:srgbClr val="000000"/>
                          </a:solidFill>
                          <a:latin typeface="Arial" pitchFamily="34" charset="0"/>
                          <a:cs typeface="Arial" pitchFamily="34" charset="0"/>
                        </a:rPr>
                        <a:t>Urea </a:t>
                      </a:r>
                      <a:r>
                        <a:rPr lang="en-US" sz="1050" b="1" kern="1400" dirty="0" smtClean="0">
                          <a:solidFill>
                            <a:srgbClr val="000000"/>
                          </a:solidFill>
                          <a:latin typeface="Arial" pitchFamily="34" charset="0"/>
                          <a:cs typeface="Arial" pitchFamily="34" charset="0"/>
                        </a:rPr>
                        <a:t>(highest)</a:t>
                      </a:r>
                      <a:endParaRPr lang="en-US" sz="1050" kern="1400" dirty="0">
                        <a:solidFill>
                          <a:srgbClr val="000000"/>
                        </a:solidFill>
                        <a:latin typeface="Arial" pitchFamily="34" charset="0"/>
                        <a:cs typeface="Arial" pitchFamily="34" charset="0"/>
                      </a:endParaRP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88900" algn="l" rtl="0">
                        <a:spcBef>
                          <a:spcPts val="0"/>
                        </a:spcBef>
                        <a:spcAft>
                          <a:spcPts val="0"/>
                        </a:spcAft>
                        <a:tabLst>
                          <a:tab pos="0" algn="l"/>
                        </a:tabLst>
                      </a:pPr>
                      <a:r>
                        <a:rPr lang="en-CA" sz="1050" kern="1400" dirty="0">
                          <a:solidFill>
                            <a:srgbClr val="000000"/>
                          </a:solidFill>
                          <a:latin typeface="Arial" pitchFamily="34" charset="0"/>
                          <a:cs typeface="Arial" pitchFamily="34" charset="0"/>
                        </a:rPr>
                        <a:t>Record the highest serum urea observed on the study day. </a:t>
                      </a: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54803">
                <a:tc>
                  <a:txBody>
                    <a:bodyPr/>
                    <a:lstStyle/>
                    <a:p>
                      <a:pPr marR="0" indent="0" algn="l" rtl="0">
                        <a:spcBef>
                          <a:spcPts val="0"/>
                        </a:spcBef>
                        <a:spcAft>
                          <a:spcPts val="0"/>
                        </a:spcAft>
                      </a:pPr>
                      <a:r>
                        <a:rPr lang="en-US" sz="1050" b="1" kern="1400" dirty="0" smtClean="0">
                          <a:solidFill>
                            <a:srgbClr val="000000"/>
                          </a:solidFill>
                          <a:latin typeface="Arial" pitchFamily="34" charset="0"/>
                          <a:cs typeface="Arial" pitchFamily="34" charset="0"/>
                        </a:rPr>
                        <a:t>PaO</a:t>
                      </a:r>
                      <a:r>
                        <a:rPr lang="en-US" sz="1050" b="1" kern="1400" baseline="-25000" dirty="0" smtClean="0">
                          <a:solidFill>
                            <a:srgbClr val="000000"/>
                          </a:solidFill>
                          <a:latin typeface="Arial" pitchFamily="34" charset="0"/>
                          <a:cs typeface="Arial" pitchFamily="34" charset="0"/>
                        </a:rPr>
                        <a:t>2</a:t>
                      </a:r>
                      <a:r>
                        <a:rPr lang="en-US" sz="1050" b="1" kern="1400" dirty="0" smtClean="0">
                          <a:solidFill>
                            <a:srgbClr val="000000"/>
                          </a:solidFill>
                          <a:latin typeface="Arial" pitchFamily="34" charset="0"/>
                          <a:cs typeface="Arial" pitchFamily="34" charset="0"/>
                        </a:rPr>
                        <a:t>/FiO</a:t>
                      </a:r>
                      <a:r>
                        <a:rPr lang="en-US" sz="1050" b="1" kern="1400" baseline="-25000" dirty="0" smtClean="0">
                          <a:solidFill>
                            <a:srgbClr val="000000"/>
                          </a:solidFill>
                          <a:latin typeface="Arial" pitchFamily="34" charset="0"/>
                          <a:cs typeface="Arial" pitchFamily="34" charset="0"/>
                        </a:rPr>
                        <a:t>2</a:t>
                      </a:r>
                    </a:p>
                    <a:p>
                      <a:pPr marR="0" indent="0" algn="l" rtl="0">
                        <a:spcBef>
                          <a:spcPts val="0"/>
                        </a:spcBef>
                        <a:spcAft>
                          <a:spcPts val="0"/>
                        </a:spcAft>
                      </a:pPr>
                      <a:r>
                        <a:rPr lang="en-US" sz="1050" b="1" kern="1400" baseline="0" dirty="0" smtClean="0">
                          <a:solidFill>
                            <a:srgbClr val="000000"/>
                          </a:solidFill>
                          <a:latin typeface="Arial" pitchFamily="34" charset="0"/>
                          <a:cs typeface="Arial" pitchFamily="34" charset="0"/>
                        </a:rPr>
                        <a:t>(PF ratio)</a:t>
                      </a:r>
                      <a:endParaRPr lang="en-US" sz="1050" b="1" kern="1400" baseline="0" dirty="0">
                        <a:solidFill>
                          <a:srgbClr val="000000"/>
                        </a:solidFill>
                        <a:latin typeface="Arial" pitchFamily="34" charset="0"/>
                        <a:cs typeface="Arial" pitchFamily="34" charset="0"/>
                      </a:endParaRP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CA" sz="1050" kern="1400" dirty="0">
                          <a:solidFill>
                            <a:srgbClr val="000000"/>
                          </a:solidFill>
                          <a:latin typeface="Arial" pitchFamily="34" charset="0"/>
                          <a:cs typeface="Arial" pitchFamily="34" charset="0"/>
                        </a:rPr>
                        <a:t>Record the lowest PaO</a:t>
                      </a:r>
                      <a:r>
                        <a:rPr lang="en-CA" sz="1050" kern="1400" baseline="-25000" dirty="0">
                          <a:solidFill>
                            <a:srgbClr val="000000"/>
                          </a:solidFill>
                          <a:latin typeface="Arial" pitchFamily="34" charset="0"/>
                          <a:cs typeface="Arial" pitchFamily="34" charset="0"/>
                        </a:rPr>
                        <a:t>2</a:t>
                      </a:r>
                      <a:r>
                        <a:rPr lang="en-CA" sz="1050" kern="1400" dirty="0">
                          <a:solidFill>
                            <a:srgbClr val="000000"/>
                          </a:solidFill>
                          <a:latin typeface="Arial" pitchFamily="34" charset="0"/>
                          <a:cs typeface="Arial" pitchFamily="34" charset="0"/>
                        </a:rPr>
                        <a:t>/FiO</a:t>
                      </a:r>
                      <a:r>
                        <a:rPr lang="en-CA" sz="1050" kern="1400" baseline="-25000" dirty="0">
                          <a:solidFill>
                            <a:srgbClr val="000000"/>
                          </a:solidFill>
                          <a:latin typeface="Arial" pitchFamily="34" charset="0"/>
                          <a:cs typeface="Arial" pitchFamily="34" charset="0"/>
                        </a:rPr>
                        <a:t>2</a:t>
                      </a:r>
                      <a:r>
                        <a:rPr lang="en-CA" sz="1050" kern="1400" dirty="0">
                          <a:solidFill>
                            <a:srgbClr val="000000"/>
                          </a:solidFill>
                          <a:latin typeface="Arial" pitchFamily="34" charset="0"/>
                          <a:cs typeface="Arial" pitchFamily="34" charset="0"/>
                        </a:rPr>
                        <a:t> (PF ratio) observed on the study day.  The PaO</a:t>
                      </a:r>
                      <a:r>
                        <a:rPr lang="en-CA" sz="1050" kern="1400" baseline="-25000" dirty="0">
                          <a:solidFill>
                            <a:srgbClr val="000000"/>
                          </a:solidFill>
                          <a:latin typeface="Arial" pitchFamily="34" charset="0"/>
                          <a:cs typeface="Arial" pitchFamily="34" charset="0"/>
                        </a:rPr>
                        <a:t>2 </a:t>
                      </a:r>
                      <a:r>
                        <a:rPr lang="en-CA" sz="1050" kern="1400" dirty="0">
                          <a:solidFill>
                            <a:srgbClr val="000000"/>
                          </a:solidFill>
                          <a:latin typeface="Arial" pitchFamily="34" charset="0"/>
                          <a:cs typeface="Arial" pitchFamily="34" charset="0"/>
                        </a:rPr>
                        <a:t>and FiO</a:t>
                      </a:r>
                      <a:r>
                        <a:rPr lang="en-CA" sz="1050" kern="1400" baseline="-25000" dirty="0">
                          <a:solidFill>
                            <a:srgbClr val="000000"/>
                          </a:solidFill>
                          <a:latin typeface="Arial" pitchFamily="34" charset="0"/>
                          <a:cs typeface="Arial" pitchFamily="34" charset="0"/>
                        </a:rPr>
                        <a:t>2</a:t>
                      </a:r>
                      <a:r>
                        <a:rPr lang="en-CA" sz="1050" kern="1400" dirty="0">
                          <a:solidFill>
                            <a:srgbClr val="000000"/>
                          </a:solidFill>
                          <a:latin typeface="Arial" pitchFamily="34" charset="0"/>
                          <a:cs typeface="Arial" pitchFamily="34" charset="0"/>
                        </a:rPr>
                        <a:t> values should come from the same blood gas </a:t>
                      </a:r>
                      <a:r>
                        <a:rPr lang="en-CA" sz="1050" b="0" kern="1400" dirty="0">
                          <a:solidFill>
                            <a:srgbClr val="000000"/>
                          </a:solidFill>
                          <a:latin typeface="Arial" pitchFamily="34" charset="0"/>
                          <a:cs typeface="Arial" pitchFamily="34" charset="0"/>
                        </a:rPr>
                        <a:t>measurement. If no PF ratio record N/A </a:t>
                      </a: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01842">
                <a:tc>
                  <a:txBody>
                    <a:bodyPr/>
                    <a:lstStyle/>
                    <a:p>
                      <a:pPr marR="0" indent="0" algn="l" rtl="0">
                        <a:spcBef>
                          <a:spcPts val="0"/>
                        </a:spcBef>
                        <a:spcAft>
                          <a:spcPts val="0"/>
                        </a:spcAft>
                      </a:pPr>
                      <a:r>
                        <a:rPr lang="en-US" sz="1050" b="1" kern="1400" dirty="0" smtClean="0">
                          <a:solidFill>
                            <a:srgbClr val="000000"/>
                          </a:solidFill>
                          <a:latin typeface="Arial" pitchFamily="34" charset="0"/>
                          <a:cs typeface="Arial" pitchFamily="34" charset="0"/>
                        </a:rPr>
                        <a:t>Glucose </a:t>
                      </a:r>
                      <a:r>
                        <a:rPr lang="en-US" sz="1050" b="1" kern="1400" dirty="0">
                          <a:solidFill>
                            <a:srgbClr val="000000"/>
                          </a:solidFill>
                          <a:latin typeface="Arial" pitchFamily="34" charset="0"/>
                          <a:cs typeface="Arial" pitchFamily="34" charset="0"/>
                        </a:rPr>
                        <a:t>closest to </a:t>
                      </a:r>
                      <a:r>
                        <a:rPr lang="en-US" sz="1050" b="1" kern="1400" dirty="0" smtClean="0">
                          <a:solidFill>
                            <a:srgbClr val="000000"/>
                          </a:solidFill>
                          <a:latin typeface="Arial" pitchFamily="34" charset="0"/>
                          <a:cs typeface="Arial" pitchFamily="34" charset="0"/>
                        </a:rPr>
                        <a:t>08:00</a:t>
                      </a:r>
                      <a:endParaRPr lang="en-US" sz="1050" kern="1400" dirty="0">
                        <a:solidFill>
                          <a:srgbClr val="000000"/>
                        </a:solidFill>
                        <a:latin typeface="Arial" pitchFamily="34" charset="0"/>
                        <a:cs typeface="Arial" pitchFamily="34" charset="0"/>
                      </a:endParaRP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tabLst>
                          <a:tab pos="88900" algn="l"/>
                        </a:tabLst>
                      </a:pPr>
                      <a:r>
                        <a:rPr lang="en-CA" sz="1050" kern="1400" dirty="0">
                          <a:solidFill>
                            <a:srgbClr val="000000"/>
                          </a:solidFill>
                          <a:latin typeface="Arial" pitchFamily="34" charset="0"/>
                          <a:cs typeface="Arial" pitchFamily="34" charset="0"/>
                        </a:rPr>
                        <a:t>Record the </a:t>
                      </a:r>
                      <a:r>
                        <a:rPr lang="en-CA" sz="1050" kern="1400" dirty="0" smtClean="0">
                          <a:solidFill>
                            <a:srgbClr val="000000"/>
                          </a:solidFill>
                          <a:latin typeface="Arial" pitchFamily="34" charset="0"/>
                          <a:cs typeface="Arial" pitchFamily="34" charset="0"/>
                        </a:rPr>
                        <a:t>glucose </a:t>
                      </a:r>
                      <a:r>
                        <a:rPr lang="en-CA" sz="1050" kern="1400" dirty="0">
                          <a:solidFill>
                            <a:srgbClr val="000000"/>
                          </a:solidFill>
                          <a:latin typeface="Arial" pitchFamily="34" charset="0"/>
                          <a:cs typeface="Arial" pitchFamily="34" charset="0"/>
                        </a:rPr>
                        <a:t>closest to 8am observed on the study day ± 6 hrs (i.e. from 02:00 to 14:00 hrs).  </a:t>
                      </a: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53731">
                <a:tc>
                  <a:txBody>
                    <a:bodyPr/>
                    <a:lstStyle/>
                    <a:p>
                      <a:pPr marR="0" indent="0" algn="l" rtl="0">
                        <a:spcBef>
                          <a:spcPts val="0"/>
                        </a:spcBef>
                        <a:spcAft>
                          <a:spcPts val="0"/>
                        </a:spcAft>
                      </a:pPr>
                      <a:r>
                        <a:rPr lang="en-US" sz="1050" b="1" kern="1400" dirty="0" smtClean="0">
                          <a:solidFill>
                            <a:srgbClr val="000000"/>
                          </a:solidFill>
                          <a:latin typeface="Arial" pitchFamily="34" charset="0"/>
                          <a:cs typeface="Arial" pitchFamily="34" charset="0"/>
                        </a:rPr>
                        <a:t>Ammonia (highest)</a:t>
                      </a:r>
                      <a:endParaRPr lang="en-US" sz="1050" kern="1400" dirty="0">
                        <a:solidFill>
                          <a:srgbClr val="000000"/>
                        </a:solidFill>
                        <a:latin typeface="Arial" pitchFamily="34" charset="0"/>
                        <a:cs typeface="Arial" pitchFamily="34" charset="0"/>
                      </a:endParaRP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88900" algn="l" rtl="0">
                        <a:spcBef>
                          <a:spcPts val="0"/>
                        </a:spcBef>
                        <a:spcAft>
                          <a:spcPts val="0"/>
                        </a:spcAft>
                        <a:tabLst>
                          <a:tab pos="0" algn="l"/>
                        </a:tabLst>
                      </a:pPr>
                      <a:r>
                        <a:rPr lang="en-CA" sz="1050" kern="1400" dirty="0">
                          <a:solidFill>
                            <a:srgbClr val="000000"/>
                          </a:solidFill>
                          <a:latin typeface="Arial" pitchFamily="34" charset="0"/>
                          <a:cs typeface="Arial" pitchFamily="34" charset="0"/>
                        </a:rPr>
                        <a:t>Record the highest blood ammonia level reported on the study day. </a:t>
                      </a: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4784">
                <a:tc>
                  <a:txBody>
                    <a:bodyPr/>
                    <a:lstStyle/>
                    <a:p>
                      <a:pPr marR="0" indent="0" algn="l" rtl="0">
                        <a:spcBef>
                          <a:spcPts val="0"/>
                        </a:spcBef>
                        <a:spcAft>
                          <a:spcPts val="0"/>
                        </a:spcAft>
                      </a:pPr>
                      <a:r>
                        <a:rPr lang="en-US" sz="1050" b="1" kern="1400" dirty="0">
                          <a:solidFill>
                            <a:srgbClr val="000000"/>
                          </a:solidFill>
                          <a:latin typeface="Arial" pitchFamily="34" charset="0"/>
                          <a:cs typeface="Arial" pitchFamily="34" charset="0"/>
                        </a:rPr>
                        <a:t>Albumin </a:t>
                      </a:r>
                      <a:r>
                        <a:rPr lang="en-US" sz="1050" b="1" kern="1400" dirty="0" smtClean="0">
                          <a:solidFill>
                            <a:srgbClr val="000000"/>
                          </a:solidFill>
                          <a:latin typeface="Arial" pitchFamily="34" charset="0"/>
                          <a:cs typeface="Arial" pitchFamily="34" charset="0"/>
                        </a:rPr>
                        <a:t>(highest)</a:t>
                      </a:r>
                      <a:endParaRPr lang="en-US" sz="1050" kern="1400" dirty="0">
                        <a:solidFill>
                          <a:srgbClr val="000000"/>
                        </a:solidFill>
                        <a:latin typeface="Arial" pitchFamily="34" charset="0"/>
                        <a:cs typeface="Arial" pitchFamily="34" charset="0"/>
                      </a:endParaRP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88900" algn="l" rtl="0">
                        <a:spcBef>
                          <a:spcPts val="0"/>
                        </a:spcBef>
                        <a:spcAft>
                          <a:spcPts val="0"/>
                        </a:spcAft>
                        <a:tabLst>
                          <a:tab pos="0" algn="l"/>
                        </a:tabLst>
                      </a:pPr>
                      <a:r>
                        <a:rPr lang="en-CA" sz="1050" kern="1400" dirty="0">
                          <a:solidFill>
                            <a:srgbClr val="000000"/>
                          </a:solidFill>
                          <a:latin typeface="Arial" pitchFamily="34" charset="0"/>
                          <a:cs typeface="Arial" pitchFamily="34" charset="0"/>
                        </a:rPr>
                        <a:t>Record the highest serum albumin observed on the study day. </a:t>
                      </a: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54803">
                <a:tc>
                  <a:txBody>
                    <a:bodyPr/>
                    <a:lstStyle/>
                    <a:p>
                      <a:pPr marR="0" indent="0" algn="l" rtl="0">
                        <a:spcBef>
                          <a:spcPts val="0"/>
                        </a:spcBef>
                        <a:spcAft>
                          <a:spcPts val="0"/>
                        </a:spcAft>
                      </a:pPr>
                      <a:r>
                        <a:rPr lang="en-US" sz="1050" b="1" kern="1400" dirty="0">
                          <a:solidFill>
                            <a:srgbClr val="000000"/>
                          </a:solidFill>
                          <a:latin typeface="Arial" pitchFamily="34" charset="0"/>
                          <a:cs typeface="Arial" pitchFamily="34" charset="0"/>
                        </a:rPr>
                        <a:t>Lactate </a:t>
                      </a:r>
                      <a:r>
                        <a:rPr lang="en-US" sz="1050" b="1" kern="1400" dirty="0" smtClean="0">
                          <a:solidFill>
                            <a:srgbClr val="000000"/>
                          </a:solidFill>
                          <a:latin typeface="Arial" pitchFamily="34" charset="0"/>
                          <a:cs typeface="Arial" pitchFamily="34" charset="0"/>
                        </a:rPr>
                        <a:t>(highest)</a:t>
                      </a:r>
                      <a:endParaRPr lang="en-US" sz="1050" kern="1400" dirty="0">
                        <a:solidFill>
                          <a:srgbClr val="000000"/>
                        </a:solidFill>
                        <a:latin typeface="Arial" pitchFamily="34" charset="0"/>
                        <a:cs typeface="Arial" pitchFamily="34" charset="0"/>
                      </a:endParaRPr>
                    </a:p>
                    <a:p>
                      <a:pPr marR="0" indent="0" algn="l" rtl="0">
                        <a:spcBef>
                          <a:spcPts val="0"/>
                        </a:spcBef>
                        <a:spcAft>
                          <a:spcPts val="0"/>
                        </a:spcAft>
                      </a:pPr>
                      <a:r>
                        <a:rPr lang="en-US" sz="1050" b="1" kern="1400" dirty="0">
                          <a:solidFill>
                            <a:srgbClr val="000000"/>
                          </a:solidFill>
                          <a:latin typeface="Arial" pitchFamily="34" charset="0"/>
                          <a:cs typeface="Arial" pitchFamily="34" charset="0"/>
                        </a:rPr>
                        <a:t> </a:t>
                      </a:r>
                      <a:endParaRPr lang="en-US" sz="1050" kern="1400" dirty="0">
                        <a:solidFill>
                          <a:srgbClr val="000000"/>
                        </a:solidFill>
                        <a:latin typeface="Arial" pitchFamily="34" charset="0"/>
                        <a:cs typeface="Arial" pitchFamily="34" charset="0"/>
                      </a:endParaRP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tabLst>
                          <a:tab pos="88900" algn="l"/>
                        </a:tabLst>
                      </a:pPr>
                      <a:r>
                        <a:rPr lang="en-CA" sz="1050" kern="1400" dirty="0">
                          <a:solidFill>
                            <a:srgbClr val="000000"/>
                          </a:solidFill>
                          <a:latin typeface="Arial" pitchFamily="34" charset="0"/>
                          <a:cs typeface="Arial" pitchFamily="34" charset="0"/>
                        </a:rPr>
                        <a:t>Record the highest lactate level observed on the study day. </a:t>
                      </a:r>
                      <a:r>
                        <a:rPr lang="en-CA" sz="1050" kern="1400" dirty="0" smtClean="0">
                          <a:solidFill>
                            <a:srgbClr val="000000"/>
                          </a:solidFill>
                          <a:latin typeface="Arial" pitchFamily="34" charset="0"/>
                          <a:cs typeface="Arial" pitchFamily="34" charset="0"/>
                        </a:rPr>
                        <a:t>If </a:t>
                      </a:r>
                      <a:r>
                        <a:rPr lang="en-CA" sz="1050" kern="1400" dirty="0">
                          <a:solidFill>
                            <a:srgbClr val="000000"/>
                          </a:solidFill>
                          <a:latin typeface="Arial" pitchFamily="34" charset="0"/>
                          <a:cs typeface="Arial" pitchFamily="34" charset="0"/>
                        </a:rPr>
                        <a:t>not available record n/a in the box.  </a:t>
                      </a: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54803">
                <a:tc>
                  <a:txBody>
                    <a:bodyPr/>
                    <a:lstStyle/>
                    <a:p>
                      <a:pPr marR="0" indent="0" algn="l" rtl="0">
                        <a:spcBef>
                          <a:spcPts val="0"/>
                        </a:spcBef>
                        <a:spcAft>
                          <a:spcPts val="0"/>
                        </a:spcAft>
                      </a:pPr>
                      <a:r>
                        <a:rPr lang="en-US" sz="1050" b="1" kern="1400" dirty="0">
                          <a:solidFill>
                            <a:srgbClr val="000000"/>
                          </a:solidFill>
                          <a:latin typeface="Arial" pitchFamily="34" charset="0"/>
                          <a:cs typeface="Arial" pitchFamily="34" charset="0"/>
                        </a:rPr>
                        <a:t>Platelets </a:t>
                      </a:r>
                      <a:r>
                        <a:rPr lang="en-US" sz="1050" b="1" kern="1400" dirty="0" smtClean="0">
                          <a:solidFill>
                            <a:srgbClr val="000000"/>
                          </a:solidFill>
                          <a:latin typeface="Arial" pitchFamily="34" charset="0"/>
                          <a:cs typeface="Arial" pitchFamily="34" charset="0"/>
                        </a:rPr>
                        <a:t>(lowest)</a:t>
                      </a:r>
                      <a:endParaRPr lang="en-US" sz="1050" kern="1400" dirty="0">
                        <a:solidFill>
                          <a:srgbClr val="000000"/>
                        </a:solidFill>
                        <a:latin typeface="Arial" pitchFamily="34" charset="0"/>
                        <a:cs typeface="Arial" pitchFamily="34" charset="0"/>
                      </a:endParaRP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88900" algn="l" rtl="0">
                        <a:spcBef>
                          <a:spcPts val="0"/>
                        </a:spcBef>
                        <a:spcAft>
                          <a:spcPts val="0"/>
                        </a:spcAft>
                        <a:tabLst>
                          <a:tab pos="0" algn="l"/>
                        </a:tabLst>
                      </a:pPr>
                      <a:r>
                        <a:rPr lang="en-CA" sz="1050" kern="1400" dirty="0">
                          <a:solidFill>
                            <a:srgbClr val="000000"/>
                          </a:solidFill>
                          <a:latin typeface="Arial" pitchFamily="34" charset="0"/>
                          <a:cs typeface="Arial" pitchFamily="34" charset="0"/>
                        </a:rPr>
                        <a:t>Record the lowest serum platelets observed on the study day.  </a:t>
                      </a: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13639">
                <a:tc>
                  <a:txBody>
                    <a:bodyPr/>
                    <a:lstStyle/>
                    <a:p>
                      <a:pPr marR="0" indent="0" algn="l" rtl="0">
                        <a:spcBef>
                          <a:spcPts val="0"/>
                        </a:spcBef>
                        <a:spcAft>
                          <a:spcPts val="0"/>
                        </a:spcAft>
                      </a:pPr>
                      <a:r>
                        <a:rPr lang="en-US" sz="1050" b="1" kern="1400" dirty="0">
                          <a:solidFill>
                            <a:srgbClr val="000000"/>
                          </a:solidFill>
                          <a:latin typeface="Arial" pitchFamily="34" charset="0"/>
                          <a:cs typeface="Arial" pitchFamily="34" charset="0"/>
                        </a:rPr>
                        <a:t>WBC </a:t>
                      </a:r>
                      <a:r>
                        <a:rPr lang="en-US" sz="1050" b="1" kern="1400" dirty="0" smtClean="0">
                          <a:solidFill>
                            <a:srgbClr val="000000"/>
                          </a:solidFill>
                          <a:latin typeface="Arial" pitchFamily="34" charset="0"/>
                          <a:cs typeface="Arial" pitchFamily="34" charset="0"/>
                        </a:rPr>
                        <a:t>(highest)</a:t>
                      </a:r>
                      <a:endParaRPr lang="en-US" sz="1050" kern="1400" dirty="0">
                        <a:solidFill>
                          <a:srgbClr val="000000"/>
                        </a:solidFill>
                        <a:latin typeface="Arial" pitchFamily="34" charset="0"/>
                        <a:cs typeface="Arial" pitchFamily="34" charset="0"/>
                      </a:endParaRPr>
                    </a:p>
                    <a:p>
                      <a:pPr marR="0" indent="0" algn="l" rtl="0">
                        <a:spcBef>
                          <a:spcPts val="0"/>
                        </a:spcBef>
                        <a:spcAft>
                          <a:spcPts val="0"/>
                        </a:spcAft>
                      </a:pPr>
                      <a:r>
                        <a:rPr lang="en-US" sz="1050" b="1" kern="1400" dirty="0">
                          <a:solidFill>
                            <a:srgbClr val="000000"/>
                          </a:solidFill>
                          <a:latin typeface="Arial" pitchFamily="34" charset="0"/>
                          <a:cs typeface="Arial" pitchFamily="34" charset="0"/>
                        </a:rPr>
                        <a:t> </a:t>
                      </a:r>
                      <a:endParaRPr lang="en-US" sz="1050" kern="1400" dirty="0">
                        <a:solidFill>
                          <a:srgbClr val="000000"/>
                        </a:solidFill>
                        <a:latin typeface="Arial" pitchFamily="34" charset="0"/>
                        <a:cs typeface="Arial" pitchFamily="34" charset="0"/>
                      </a:endParaRP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tabLst>
                          <a:tab pos="88900" algn="l"/>
                        </a:tabLst>
                      </a:pPr>
                      <a:r>
                        <a:rPr lang="en-CA" sz="1050" kern="1400" dirty="0">
                          <a:solidFill>
                            <a:srgbClr val="000000"/>
                          </a:solidFill>
                          <a:latin typeface="Arial" pitchFamily="34" charset="0"/>
                          <a:cs typeface="Arial" pitchFamily="34" charset="0"/>
                        </a:rPr>
                        <a:t>Record the highest white blood count observed on the study day. If there is only one </a:t>
                      </a:r>
                      <a:r>
                        <a:rPr lang="en-CA" sz="1050" kern="1400" dirty="0" smtClean="0">
                          <a:solidFill>
                            <a:srgbClr val="000000"/>
                          </a:solidFill>
                          <a:latin typeface="Arial" pitchFamily="34" charset="0"/>
                          <a:cs typeface="Arial" pitchFamily="34" charset="0"/>
                        </a:rPr>
                        <a:t>value </a:t>
                      </a:r>
                      <a:r>
                        <a:rPr lang="en-CA" sz="1050" kern="1400" dirty="0">
                          <a:solidFill>
                            <a:srgbClr val="000000"/>
                          </a:solidFill>
                          <a:latin typeface="Arial" pitchFamily="34" charset="0"/>
                          <a:cs typeface="Arial" pitchFamily="34" charset="0"/>
                        </a:rPr>
                        <a:t>recorded for the 24 hr period then record the one value as </a:t>
                      </a:r>
                      <a:r>
                        <a:rPr lang="en-CA" sz="1050" kern="1400" dirty="0" smtClean="0">
                          <a:solidFill>
                            <a:srgbClr val="000000"/>
                          </a:solidFill>
                          <a:latin typeface="Arial" pitchFamily="34" charset="0"/>
                          <a:cs typeface="Arial" pitchFamily="34" charset="0"/>
                        </a:rPr>
                        <a:t>both the </a:t>
                      </a:r>
                      <a:r>
                        <a:rPr lang="en-CA" sz="1050" kern="1400" dirty="0">
                          <a:solidFill>
                            <a:srgbClr val="000000"/>
                          </a:solidFill>
                          <a:latin typeface="Arial" pitchFamily="34" charset="0"/>
                          <a:cs typeface="Arial" pitchFamily="34" charset="0"/>
                        </a:rPr>
                        <a:t>highest and lowest.  </a:t>
                      </a: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13639">
                <a:tc>
                  <a:txBody>
                    <a:bodyPr/>
                    <a:lstStyle/>
                    <a:p>
                      <a:pPr marR="0" indent="0" algn="l" rtl="0">
                        <a:spcBef>
                          <a:spcPts val="0"/>
                        </a:spcBef>
                        <a:spcAft>
                          <a:spcPts val="0"/>
                        </a:spcAft>
                      </a:pPr>
                      <a:r>
                        <a:rPr lang="en-US" sz="1050" b="1" kern="1400" dirty="0">
                          <a:solidFill>
                            <a:srgbClr val="000000"/>
                          </a:solidFill>
                          <a:latin typeface="Arial" pitchFamily="34" charset="0"/>
                          <a:cs typeface="Arial" pitchFamily="34" charset="0"/>
                        </a:rPr>
                        <a:t>WBC </a:t>
                      </a:r>
                      <a:r>
                        <a:rPr lang="en-US" sz="1050" b="1" kern="1400" dirty="0" smtClean="0">
                          <a:solidFill>
                            <a:srgbClr val="000000"/>
                          </a:solidFill>
                          <a:latin typeface="Arial" pitchFamily="34" charset="0"/>
                          <a:cs typeface="Arial" pitchFamily="34" charset="0"/>
                        </a:rPr>
                        <a:t>(lowest)</a:t>
                      </a:r>
                      <a:endParaRPr lang="en-US" sz="1050" kern="1400" dirty="0">
                        <a:solidFill>
                          <a:srgbClr val="000000"/>
                        </a:solidFill>
                        <a:latin typeface="Arial" pitchFamily="34" charset="0"/>
                        <a:cs typeface="Arial" pitchFamily="34" charset="0"/>
                      </a:endParaRPr>
                    </a:p>
                    <a:p>
                      <a:pPr marR="0" indent="0" algn="l" rtl="0">
                        <a:spcBef>
                          <a:spcPts val="0"/>
                        </a:spcBef>
                        <a:spcAft>
                          <a:spcPts val="0"/>
                        </a:spcAft>
                      </a:pPr>
                      <a:r>
                        <a:rPr lang="en-US" sz="1050" b="1" kern="1400" dirty="0">
                          <a:solidFill>
                            <a:srgbClr val="000000"/>
                          </a:solidFill>
                          <a:latin typeface="Arial" pitchFamily="34" charset="0"/>
                          <a:cs typeface="Arial" pitchFamily="34" charset="0"/>
                        </a:rPr>
                        <a:t> </a:t>
                      </a:r>
                      <a:endParaRPr lang="en-US" sz="1050" kern="1400" dirty="0">
                        <a:solidFill>
                          <a:srgbClr val="000000"/>
                        </a:solidFill>
                        <a:latin typeface="Arial" pitchFamily="34" charset="0"/>
                        <a:cs typeface="Arial" pitchFamily="34" charset="0"/>
                      </a:endParaRP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tabLst/>
                      </a:pPr>
                      <a:r>
                        <a:rPr lang="en-CA" sz="1050" kern="1400" dirty="0">
                          <a:solidFill>
                            <a:srgbClr val="000000"/>
                          </a:solidFill>
                          <a:latin typeface="Arial" pitchFamily="34" charset="0"/>
                          <a:cs typeface="Arial" pitchFamily="34" charset="0"/>
                        </a:rPr>
                        <a:t>Record the lowest white blood count observed on the study day. If there is only one value </a:t>
                      </a:r>
                      <a:r>
                        <a:rPr lang="en-CA" sz="1050" kern="1400" dirty="0" smtClean="0">
                          <a:solidFill>
                            <a:srgbClr val="000000"/>
                          </a:solidFill>
                          <a:latin typeface="Arial" pitchFamily="34" charset="0"/>
                          <a:cs typeface="Arial" pitchFamily="34" charset="0"/>
                        </a:rPr>
                        <a:t>recorded </a:t>
                      </a:r>
                      <a:r>
                        <a:rPr lang="en-CA" sz="1050" kern="1400" dirty="0">
                          <a:solidFill>
                            <a:srgbClr val="000000"/>
                          </a:solidFill>
                          <a:latin typeface="Arial" pitchFamily="34" charset="0"/>
                          <a:cs typeface="Arial" pitchFamily="34" charset="0"/>
                        </a:rPr>
                        <a:t>for the 24 hr period then record the one value as </a:t>
                      </a:r>
                      <a:r>
                        <a:rPr lang="en-CA" sz="1050" kern="1400" dirty="0" smtClean="0">
                          <a:solidFill>
                            <a:srgbClr val="000000"/>
                          </a:solidFill>
                          <a:latin typeface="Arial" pitchFamily="34" charset="0"/>
                          <a:cs typeface="Arial" pitchFamily="34" charset="0"/>
                        </a:rPr>
                        <a:t>both the </a:t>
                      </a:r>
                      <a:r>
                        <a:rPr lang="en-CA" sz="1050" kern="1400" dirty="0">
                          <a:solidFill>
                            <a:srgbClr val="000000"/>
                          </a:solidFill>
                          <a:latin typeface="Arial" pitchFamily="34" charset="0"/>
                          <a:cs typeface="Arial" pitchFamily="34" charset="0"/>
                        </a:rPr>
                        <a:t>highest and lowest.  </a:t>
                      </a: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13639">
                <a:tc gridSpan="2">
                  <a:txBody>
                    <a:bodyPr/>
                    <a:lstStyle/>
                    <a:p>
                      <a:pPr marR="0" indent="0" algn="l" rtl="0">
                        <a:spcBef>
                          <a:spcPts val="0"/>
                        </a:spcBef>
                        <a:spcAft>
                          <a:spcPts val="0"/>
                        </a:spcAft>
                        <a:tabLst>
                          <a:tab pos="0" algn="l"/>
                        </a:tabLst>
                      </a:pPr>
                      <a:r>
                        <a:rPr lang="en-CA" sz="1050" b="1" kern="1400" dirty="0">
                          <a:solidFill>
                            <a:srgbClr val="000000"/>
                          </a:solidFill>
                          <a:latin typeface="Arial" pitchFamily="34" charset="0"/>
                          <a:cs typeface="Arial" pitchFamily="34" charset="0"/>
                        </a:rPr>
                        <a:t>For each requested result above, if there is no value available to record, indicate by entering </a:t>
                      </a:r>
                      <a:r>
                        <a:rPr lang="en-CA" sz="1050" b="1" kern="1400" dirty="0" smtClean="0">
                          <a:solidFill>
                            <a:srgbClr val="000000"/>
                          </a:solidFill>
                          <a:latin typeface="Arial" pitchFamily="34" charset="0"/>
                          <a:cs typeface="Arial" pitchFamily="34" charset="0"/>
                        </a:rPr>
                        <a:t>'N/A' </a:t>
                      </a:r>
                      <a:r>
                        <a:rPr lang="en-CA" sz="1050" b="1" kern="1400" dirty="0">
                          <a:solidFill>
                            <a:srgbClr val="000000"/>
                          </a:solidFill>
                          <a:latin typeface="Arial" pitchFamily="34" charset="0"/>
                          <a:cs typeface="Arial" pitchFamily="34" charset="0"/>
                        </a:rPr>
                        <a:t>in the space provided.</a:t>
                      </a:r>
                      <a:endParaRPr lang="en-CA" sz="1050" kern="1400" dirty="0">
                        <a:solidFill>
                          <a:srgbClr val="000000"/>
                        </a:solidFill>
                        <a:latin typeface="Arial" pitchFamily="34" charset="0"/>
                        <a:cs typeface="Arial" pitchFamily="34" charset="0"/>
                      </a:endParaRPr>
                    </a:p>
                  </a:txBody>
                  <a:tcPr marL="14981" marR="14981" marT="14981" marB="1498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en-CA"/>
                    </a:p>
                  </a:txBody>
                  <a:tcPr/>
                </a:tc>
              </a:tr>
            </a:tbl>
          </a:graphicData>
        </a:graphic>
      </p:graphicFrame>
      <p:sp>
        <p:nvSpPr>
          <p:cNvPr id="20483"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20482" name="Text Box 2"/>
          <p:cNvSpPr txBox="1">
            <a:spLocks noChangeArrowheads="1"/>
          </p:cNvSpPr>
          <p:nvPr/>
        </p:nvSpPr>
        <p:spPr bwMode="auto">
          <a:xfrm>
            <a:off x="285728" y="683568"/>
            <a:ext cx="6455640" cy="4699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Laboratory Instructions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5"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6" name="Straight Connector 15"/>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Slide Number Placeholder 20"/>
          <p:cNvSpPr>
            <a:spLocks noGrp="1"/>
          </p:cNvSpPr>
          <p:nvPr>
            <p:ph type="sldNum" sz="quarter" idx="12"/>
          </p:nvPr>
        </p:nvSpPr>
        <p:spPr/>
        <p:txBody>
          <a:bodyPr/>
          <a:lstStyle/>
          <a:p>
            <a:fld id="{FDE86200-F1F7-4FF7-847E-D71C11135875}" type="slidenum">
              <a:rPr lang="en-CA" smtClean="0"/>
              <a:pPr/>
              <a:t>25</a:t>
            </a:fld>
            <a:endParaRPr lang="en-CA"/>
          </a:p>
        </p:txBody>
      </p:sp>
      <p:pic>
        <p:nvPicPr>
          <p:cNvPr id="24578"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8067" y="109780"/>
            <a:ext cx="1450853" cy="6309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2594934966"/>
              </p:ext>
            </p:extLst>
          </p:nvPr>
        </p:nvGraphicFramePr>
        <p:xfrm>
          <a:off x="214290" y="1259632"/>
          <a:ext cx="6500858" cy="5307900"/>
        </p:xfrm>
        <a:graphic>
          <a:graphicData uri="http://schemas.openxmlformats.org/drawingml/2006/table">
            <a:tbl>
              <a:tblPr/>
              <a:tblGrid>
                <a:gridCol w="1587411"/>
                <a:gridCol w="984357"/>
                <a:gridCol w="981038"/>
                <a:gridCol w="982684"/>
                <a:gridCol w="982684"/>
                <a:gridCol w="982684"/>
              </a:tblGrid>
              <a:tr h="143030">
                <a:tc>
                  <a:txBody>
                    <a:bodyPr/>
                    <a:lstStyle/>
                    <a:p>
                      <a:pPr marL="0" marR="0" indent="92075" algn="l" rtl="0">
                        <a:spcBef>
                          <a:spcPts val="0"/>
                        </a:spcBef>
                        <a:spcAft>
                          <a:spcPts val="0"/>
                        </a:spcAft>
                      </a:pPr>
                      <a:r>
                        <a:rPr lang="en-US" sz="1100" b="1" kern="1400" dirty="0">
                          <a:solidFill>
                            <a:srgbClr val="000000"/>
                          </a:solidFill>
                          <a:latin typeface="Arial" pitchFamily="34" charset="0"/>
                          <a:cs typeface="Arial" pitchFamily="34" charset="0"/>
                        </a:rPr>
                        <a:t>Date (</a:t>
                      </a:r>
                      <a:r>
                        <a:rPr lang="en-US" sz="1100" b="1" kern="1400" dirty="0" err="1">
                          <a:solidFill>
                            <a:srgbClr val="000000"/>
                          </a:solidFill>
                          <a:latin typeface="Arial" pitchFamily="34" charset="0"/>
                          <a:cs typeface="Arial" pitchFamily="34" charset="0"/>
                        </a:rPr>
                        <a:t>yyyy</a:t>
                      </a:r>
                      <a:r>
                        <a:rPr lang="en-US" sz="1100" b="1" kern="1400" dirty="0">
                          <a:solidFill>
                            <a:srgbClr val="000000"/>
                          </a:solidFill>
                          <a:latin typeface="Arial" pitchFamily="34" charset="0"/>
                          <a:cs typeface="Arial" pitchFamily="34" charset="0"/>
                        </a:rPr>
                        <a:t>-mm-</a:t>
                      </a:r>
                      <a:r>
                        <a:rPr lang="en-US" sz="1100" b="1" kern="1400" dirty="0" err="1">
                          <a:solidFill>
                            <a:srgbClr val="000000"/>
                          </a:solidFill>
                          <a:latin typeface="Arial" pitchFamily="34" charset="0"/>
                          <a:cs typeface="Arial" pitchFamily="34" charset="0"/>
                        </a:rPr>
                        <a:t>dd</a:t>
                      </a:r>
                      <a:r>
                        <a:rPr lang="en-US" sz="1100" b="1" kern="1400" dirty="0" smtClean="0">
                          <a:solidFill>
                            <a:srgbClr val="000000"/>
                          </a:solidFill>
                          <a:latin typeface="Arial" pitchFamily="34" charset="0"/>
                          <a:cs typeface="Arial" pitchFamily="34" charset="0"/>
                        </a:rPr>
                        <a:t>)</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600"/>
                        </a:spcAft>
                      </a:pPr>
                      <a:endParaRPr lang="en-US" sz="1100" kern="1400" dirty="0" smtClean="0">
                        <a:solidFill>
                          <a:srgbClr val="000000"/>
                        </a:solidFill>
                        <a:latin typeface="Arial" pitchFamily="34" charset="0"/>
                        <a:cs typeface="Arial" pitchFamily="34" charset="0"/>
                      </a:endParaRPr>
                    </a:p>
                    <a:p>
                      <a:pPr marR="0" indent="0" algn="ctr" rtl="0">
                        <a:spcBef>
                          <a:spcPts val="0"/>
                        </a:spcBef>
                        <a:spcAft>
                          <a:spcPts val="60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2385">
                <a:tc>
                  <a:txBody>
                    <a:bodyPr/>
                    <a:lstStyle/>
                    <a:p>
                      <a:pPr marL="0" marR="0" indent="85725" algn="l" rtl="0">
                        <a:lnSpc>
                          <a:spcPct val="125000"/>
                        </a:lnSpc>
                        <a:spcBef>
                          <a:spcPts val="0"/>
                        </a:spcBef>
                        <a:spcAft>
                          <a:spcPts val="0"/>
                        </a:spcAft>
                      </a:pPr>
                      <a:r>
                        <a:rPr lang="en-US" sz="1100" kern="1400" dirty="0" smtClean="0">
                          <a:solidFill>
                            <a:srgbClr val="000000"/>
                          </a:solidFill>
                          <a:latin typeface="Arial" pitchFamily="34" charset="0"/>
                          <a:cs typeface="Arial" pitchFamily="34" charset="0"/>
                        </a:rPr>
                        <a:t>Creatinine, serum</a:t>
                      </a:r>
                    </a:p>
                    <a:p>
                      <a:pPr marL="0" marR="0" indent="85725" algn="l" rtl="0">
                        <a:lnSpc>
                          <a:spcPct val="125000"/>
                        </a:lnSpc>
                        <a:spcBef>
                          <a:spcPts val="0"/>
                        </a:spcBef>
                        <a:spcAft>
                          <a:spcPts val="0"/>
                        </a:spcAft>
                      </a:pPr>
                      <a:r>
                        <a:rPr lang="en-US" sz="1100" kern="1400" dirty="0" smtClean="0">
                          <a:solidFill>
                            <a:srgbClr val="000000"/>
                          </a:solidFill>
                          <a:latin typeface="Arial" pitchFamily="34" charset="0"/>
                          <a:cs typeface="Arial" pitchFamily="34" charset="0"/>
                        </a:rPr>
                        <a:t>(</a:t>
                      </a:r>
                      <a:r>
                        <a:rPr lang="en-US" sz="1100" kern="1400" dirty="0">
                          <a:solidFill>
                            <a:srgbClr val="000000"/>
                          </a:solidFill>
                          <a:latin typeface="Arial" pitchFamily="34" charset="0"/>
                          <a:cs typeface="Arial" pitchFamily="34" charset="0"/>
                        </a:rPr>
                        <a:t>highest)</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600"/>
                        </a:spcAft>
                      </a:pPr>
                      <a:endParaRPr lang="en-US" sz="1100" kern="1400" dirty="0" smtClean="0">
                        <a:solidFill>
                          <a:srgbClr val="000000"/>
                        </a:solidFill>
                        <a:latin typeface="Arial" pitchFamily="34" charset="0"/>
                        <a:cs typeface="Arial" pitchFamily="34" charset="0"/>
                      </a:endParaRPr>
                    </a:p>
                    <a:p>
                      <a:pPr marR="0" indent="0" algn="l" rtl="0">
                        <a:spcBef>
                          <a:spcPts val="0"/>
                        </a:spcBef>
                        <a:spcAft>
                          <a:spcPts val="60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2385">
                <a:tc>
                  <a:txBody>
                    <a:bodyPr/>
                    <a:lstStyle/>
                    <a:p>
                      <a:pPr marL="85725" marR="0" indent="0" algn="l" rtl="0">
                        <a:lnSpc>
                          <a:spcPct val="125000"/>
                        </a:lnSpc>
                        <a:spcBef>
                          <a:spcPts val="0"/>
                        </a:spcBef>
                        <a:spcAft>
                          <a:spcPts val="0"/>
                        </a:spcAft>
                      </a:pPr>
                      <a:r>
                        <a:rPr lang="en-US" sz="1100" kern="1400" dirty="0">
                          <a:solidFill>
                            <a:srgbClr val="000000"/>
                          </a:solidFill>
                          <a:latin typeface="Arial" pitchFamily="34" charset="0"/>
                          <a:cs typeface="Arial" pitchFamily="34" charset="0"/>
                        </a:rPr>
                        <a:t>T-</a:t>
                      </a:r>
                      <a:r>
                        <a:rPr lang="en-US" sz="1100" kern="1400" dirty="0" err="1">
                          <a:solidFill>
                            <a:srgbClr val="000000"/>
                          </a:solidFill>
                          <a:latin typeface="Arial" pitchFamily="34" charset="0"/>
                          <a:cs typeface="Arial" pitchFamily="34" charset="0"/>
                        </a:rPr>
                        <a:t>bilirubin</a:t>
                      </a:r>
                      <a:r>
                        <a:rPr lang="en-US" sz="1100" kern="1400" dirty="0">
                          <a:solidFill>
                            <a:srgbClr val="000000"/>
                          </a:solidFill>
                          <a:latin typeface="Arial" pitchFamily="34" charset="0"/>
                          <a:cs typeface="Arial" pitchFamily="34" charset="0"/>
                        </a:rPr>
                        <a:t> (highest</a:t>
                      </a:r>
                      <a:r>
                        <a:rPr lang="en-US" sz="1100" kern="1400" dirty="0" smtClean="0">
                          <a:solidFill>
                            <a:srgbClr val="000000"/>
                          </a:solidFill>
                          <a:latin typeface="Arial" pitchFamily="34" charset="0"/>
                          <a:cs typeface="Arial" pitchFamily="34" charset="0"/>
                        </a:rPr>
                        <a:t>)</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600"/>
                        </a:spcAft>
                      </a:pPr>
                      <a:endParaRPr lang="en-US" sz="1100" kern="1400" dirty="0" smtClean="0">
                        <a:solidFill>
                          <a:srgbClr val="000000"/>
                        </a:solidFill>
                        <a:latin typeface="Arial" pitchFamily="34" charset="0"/>
                        <a:cs typeface="Arial" pitchFamily="34" charset="0"/>
                      </a:endParaRPr>
                    </a:p>
                    <a:p>
                      <a:pPr marR="0" indent="0" algn="l" rtl="0">
                        <a:spcBef>
                          <a:spcPts val="0"/>
                        </a:spcBef>
                        <a:spcAft>
                          <a:spcPts val="600"/>
                        </a:spcAft>
                      </a:pPr>
                      <a:endParaRPr lang="en-US" sz="1100"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2385">
                <a:tc>
                  <a:txBody>
                    <a:bodyPr/>
                    <a:lstStyle/>
                    <a:p>
                      <a:pPr marL="85725" marR="0" indent="0" algn="l" rtl="0">
                        <a:lnSpc>
                          <a:spcPct val="125000"/>
                        </a:lnSpc>
                        <a:spcBef>
                          <a:spcPts val="0"/>
                        </a:spcBef>
                        <a:spcAft>
                          <a:spcPts val="0"/>
                        </a:spcAft>
                      </a:pPr>
                      <a:r>
                        <a:rPr lang="en-US" sz="1100" kern="1400" dirty="0">
                          <a:solidFill>
                            <a:srgbClr val="000000"/>
                          </a:solidFill>
                          <a:latin typeface="Arial" pitchFamily="34" charset="0"/>
                          <a:cs typeface="Arial" pitchFamily="34" charset="0"/>
                        </a:rPr>
                        <a:t>Urea </a:t>
                      </a:r>
                      <a:r>
                        <a:rPr lang="en-US" sz="1100" kern="1400" dirty="0" smtClean="0">
                          <a:solidFill>
                            <a:srgbClr val="000000"/>
                          </a:solidFill>
                          <a:latin typeface="Arial" pitchFamily="34" charset="0"/>
                          <a:cs typeface="Arial" pitchFamily="34" charset="0"/>
                        </a:rPr>
                        <a:t>(highest)</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600"/>
                        </a:spcAft>
                      </a:pPr>
                      <a:endParaRPr lang="en-US" sz="1100" kern="1400" dirty="0" smtClean="0">
                        <a:solidFill>
                          <a:srgbClr val="000000"/>
                        </a:solidFill>
                        <a:latin typeface="Arial" pitchFamily="34" charset="0"/>
                        <a:cs typeface="Arial" pitchFamily="34" charset="0"/>
                      </a:endParaRPr>
                    </a:p>
                    <a:p>
                      <a:pPr marR="0" indent="0" algn="l" rtl="0">
                        <a:spcBef>
                          <a:spcPts val="0"/>
                        </a:spcBef>
                        <a:spcAft>
                          <a:spcPts val="60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43030">
                <a:tc>
                  <a:txBody>
                    <a:bodyPr/>
                    <a:lstStyle/>
                    <a:p>
                      <a:pPr marL="0" marR="0" indent="85725" algn="l" rtl="0">
                        <a:spcBef>
                          <a:spcPts val="0"/>
                        </a:spcBef>
                        <a:spcAft>
                          <a:spcPts val="0"/>
                        </a:spcAft>
                      </a:pPr>
                      <a:r>
                        <a:rPr lang="en-US" sz="1100" kern="1400" dirty="0">
                          <a:solidFill>
                            <a:srgbClr val="000000"/>
                          </a:solidFill>
                          <a:latin typeface="Arial" pitchFamily="34" charset="0"/>
                          <a:cs typeface="Arial" pitchFamily="34" charset="0"/>
                        </a:rPr>
                        <a:t>PaO2/FiO2 (lowest)</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600"/>
                        </a:spcAft>
                      </a:pPr>
                      <a:endParaRPr lang="en-US" sz="1100" kern="1400" dirty="0" smtClean="0">
                        <a:solidFill>
                          <a:srgbClr val="000000"/>
                        </a:solidFill>
                        <a:latin typeface="Arial" pitchFamily="34" charset="0"/>
                        <a:cs typeface="Arial" pitchFamily="34" charset="0"/>
                      </a:endParaRPr>
                    </a:p>
                    <a:p>
                      <a:pPr marR="0" indent="0" algn="l" rtl="0">
                        <a:spcBef>
                          <a:spcPts val="0"/>
                        </a:spcBef>
                        <a:spcAft>
                          <a:spcPts val="60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97414">
                <a:tc>
                  <a:txBody>
                    <a:bodyPr/>
                    <a:lstStyle/>
                    <a:p>
                      <a:pPr marL="88900" marR="0" indent="-3175" algn="l" rtl="0">
                        <a:lnSpc>
                          <a:spcPct val="100000"/>
                        </a:lnSpc>
                        <a:spcBef>
                          <a:spcPts val="0"/>
                        </a:spcBef>
                        <a:spcAft>
                          <a:spcPts val="0"/>
                        </a:spcAft>
                      </a:pPr>
                      <a:r>
                        <a:rPr lang="en-CA" sz="1100" kern="1400" dirty="0" smtClean="0">
                          <a:solidFill>
                            <a:srgbClr val="000000"/>
                          </a:solidFill>
                          <a:latin typeface="Arial" pitchFamily="34" charset="0"/>
                          <a:cs typeface="Arial" pitchFamily="34" charset="0"/>
                        </a:rPr>
                        <a:t>Glucose </a:t>
                      </a:r>
                      <a:r>
                        <a:rPr lang="en-CA" sz="1100" kern="1400" dirty="0">
                          <a:solidFill>
                            <a:srgbClr val="000000"/>
                          </a:solidFill>
                          <a:latin typeface="Arial" pitchFamily="34" charset="0"/>
                          <a:cs typeface="Arial" pitchFamily="34" charset="0"/>
                        </a:rPr>
                        <a:t>closest to 08:00 </a:t>
                      </a:r>
                      <a:r>
                        <a:rPr lang="en-CA" sz="1100" kern="1400" dirty="0" smtClean="0">
                          <a:solidFill>
                            <a:srgbClr val="000000"/>
                          </a:solidFill>
                          <a:latin typeface="Arial" pitchFamily="34" charset="0"/>
                          <a:cs typeface="Arial" pitchFamily="34" charset="0"/>
                        </a:rPr>
                        <a:t>am</a:t>
                      </a:r>
                      <a:endParaRPr lang="en-CA"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spcAft>
                          <a:spcPts val="600"/>
                        </a:spcAft>
                      </a:pPr>
                      <a:endParaRPr lang="en-CA" sz="1100" dirty="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dirty="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62394">
                <a:tc>
                  <a:txBody>
                    <a:bodyPr/>
                    <a:lstStyle/>
                    <a:p>
                      <a:pPr marL="0" marR="0" indent="85725" algn="l" rtl="0">
                        <a:lnSpc>
                          <a:spcPct val="125000"/>
                        </a:lnSpc>
                        <a:spcBef>
                          <a:spcPts val="0"/>
                        </a:spcBef>
                        <a:spcAft>
                          <a:spcPts val="0"/>
                        </a:spcAft>
                      </a:pPr>
                      <a:r>
                        <a:rPr lang="en-US" sz="1100" kern="1400" dirty="0">
                          <a:solidFill>
                            <a:srgbClr val="000000"/>
                          </a:solidFill>
                          <a:latin typeface="Arial" pitchFamily="34" charset="0"/>
                          <a:cs typeface="Arial" pitchFamily="34" charset="0"/>
                        </a:rPr>
                        <a:t>Ammonia (highest)</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spcAft>
                          <a:spcPts val="600"/>
                        </a:spcAft>
                      </a:pPr>
                      <a:endParaRPr lang="en-US" sz="1100" dirty="0" smtClean="0">
                        <a:latin typeface="Arial" pitchFamily="34" charset="0"/>
                        <a:cs typeface="Arial" pitchFamily="34" charset="0"/>
                      </a:endParaRPr>
                    </a:p>
                    <a:p>
                      <a:pPr>
                        <a:spcAft>
                          <a:spcPts val="600"/>
                        </a:spcAft>
                      </a:pPr>
                      <a:endParaRPr lang="en-CA" sz="1100" dirty="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dirty="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dirty="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17753">
                <a:tc>
                  <a:txBody>
                    <a:bodyPr/>
                    <a:lstStyle/>
                    <a:p>
                      <a:pPr marL="0" marR="0" indent="85725" algn="l" rtl="0">
                        <a:lnSpc>
                          <a:spcPct val="125000"/>
                        </a:lnSpc>
                        <a:spcBef>
                          <a:spcPts val="0"/>
                        </a:spcBef>
                        <a:spcAft>
                          <a:spcPts val="0"/>
                        </a:spcAft>
                      </a:pPr>
                      <a:r>
                        <a:rPr lang="en-US" sz="1100" kern="1400" dirty="0">
                          <a:solidFill>
                            <a:srgbClr val="000000"/>
                          </a:solidFill>
                          <a:latin typeface="Arial" pitchFamily="34" charset="0"/>
                          <a:cs typeface="Arial" pitchFamily="34" charset="0"/>
                        </a:rPr>
                        <a:t>Albumin </a:t>
                      </a:r>
                      <a:r>
                        <a:rPr lang="en-US" sz="1100" kern="1400" dirty="0" smtClean="0">
                          <a:solidFill>
                            <a:srgbClr val="000000"/>
                          </a:solidFill>
                          <a:latin typeface="Arial" pitchFamily="34" charset="0"/>
                          <a:cs typeface="Arial" pitchFamily="34" charset="0"/>
                        </a:rPr>
                        <a:t>(highest)</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spcAft>
                          <a:spcPts val="600"/>
                        </a:spcAft>
                      </a:pPr>
                      <a:endParaRPr lang="en-US" sz="1100" dirty="0" smtClean="0">
                        <a:latin typeface="Arial" pitchFamily="34" charset="0"/>
                        <a:cs typeface="Arial" pitchFamily="34" charset="0"/>
                      </a:endParaRPr>
                    </a:p>
                    <a:p>
                      <a:pPr>
                        <a:spcAft>
                          <a:spcPts val="600"/>
                        </a:spcAft>
                      </a:pPr>
                      <a:endParaRPr lang="en-CA" sz="1100" dirty="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dirty="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17753">
                <a:tc>
                  <a:txBody>
                    <a:bodyPr/>
                    <a:lstStyle/>
                    <a:p>
                      <a:pPr marL="0" marR="0" indent="85725" algn="l" rtl="0">
                        <a:lnSpc>
                          <a:spcPct val="125000"/>
                        </a:lnSpc>
                        <a:spcBef>
                          <a:spcPts val="0"/>
                        </a:spcBef>
                        <a:spcAft>
                          <a:spcPts val="0"/>
                        </a:spcAft>
                      </a:pPr>
                      <a:r>
                        <a:rPr lang="en-US" sz="1100" kern="1400" dirty="0">
                          <a:solidFill>
                            <a:srgbClr val="000000"/>
                          </a:solidFill>
                          <a:latin typeface="Arial" pitchFamily="34" charset="0"/>
                          <a:cs typeface="Arial" pitchFamily="34" charset="0"/>
                        </a:rPr>
                        <a:t>Lactate </a:t>
                      </a:r>
                      <a:r>
                        <a:rPr lang="en-US" sz="1100" kern="1400" dirty="0" smtClean="0">
                          <a:solidFill>
                            <a:srgbClr val="000000"/>
                          </a:solidFill>
                          <a:latin typeface="Arial" pitchFamily="34" charset="0"/>
                          <a:cs typeface="Arial" pitchFamily="34" charset="0"/>
                        </a:rPr>
                        <a:t>(highest)</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spcAft>
                          <a:spcPts val="600"/>
                        </a:spcAft>
                      </a:pPr>
                      <a:endParaRPr lang="en-US" sz="1100" dirty="0" smtClean="0">
                        <a:latin typeface="Arial" pitchFamily="34" charset="0"/>
                        <a:cs typeface="Arial" pitchFamily="34" charset="0"/>
                      </a:endParaRPr>
                    </a:p>
                    <a:p>
                      <a:pPr>
                        <a:spcAft>
                          <a:spcPts val="600"/>
                        </a:spcAft>
                      </a:pPr>
                      <a:endParaRPr lang="en-CA" sz="1100" dirty="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dirty="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dirty="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17753">
                <a:tc>
                  <a:txBody>
                    <a:bodyPr/>
                    <a:lstStyle/>
                    <a:p>
                      <a:pPr marL="0" marR="0" indent="85725" algn="l" rtl="0">
                        <a:lnSpc>
                          <a:spcPct val="125000"/>
                        </a:lnSpc>
                        <a:spcBef>
                          <a:spcPts val="0"/>
                        </a:spcBef>
                        <a:spcAft>
                          <a:spcPts val="0"/>
                        </a:spcAft>
                      </a:pPr>
                      <a:r>
                        <a:rPr lang="en-US" sz="1100" kern="1400" dirty="0">
                          <a:solidFill>
                            <a:srgbClr val="000000"/>
                          </a:solidFill>
                          <a:latin typeface="Arial" pitchFamily="34" charset="0"/>
                          <a:cs typeface="Arial" pitchFamily="34" charset="0"/>
                        </a:rPr>
                        <a:t>Platelets </a:t>
                      </a:r>
                      <a:r>
                        <a:rPr lang="en-US" sz="1100" kern="1400" dirty="0" smtClean="0">
                          <a:solidFill>
                            <a:srgbClr val="000000"/>
                          </a:solidFill>
                          <a:latin typeface="Arial" pitchFamily="34" charset="0"/>
                          <a:cs typeface="Arial" pitchFamily="34" charset="0"/>
                        </a:rPr>
                        <a:t>(lowest)</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spcAft>
                          <a:spcPts val="600"/>
                        </a:spcAft>
                      </a:pPr>
                      <a:endParaRPr lang="en-US" sz="1100" dirty="0" smtClean="0">
                        <a:latin typeface="Arial" pitchFamily="34" charset="0"/>
                        <a:cs typeface="Arial" pitchFamily="34" charset="0"/>
                      </a:endParaRPr>
                    </a:p>
                    <a:p>
                      <a:pPr>
                        <a:spcAft>
                          <a:spcPts val="600"/>
                        </a:spcAft>
                      </a:pPr>
                      <a:endParaRPr lang="en-CA" sz="1100" dirty="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dirty="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dirty="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17753">
                <a:tc>
                  <a:txBody>
                    <a:bodyPr/>
                    <a:lstStyle/>
                    <a:p>
                      <a:pPr marL="0" marR="0" indent="85725" algn="l" rtl="0">
                        <a:lnSpc>
                          <a:spcPct val="125000"/>
                        </a:lnSpc>
                        <a:spcBef>
                          <a:spcPts val="0"/>
                        </a:spcBef>
                        <a:spcAft>
                          <a:spcPts val="0"/>
                        </a:spcAft>
                      </a:pPr>
                      <a:r>
                        <a:rPr lang="en-US" sz="1100" kern="1400" dirty="0">
                          <a:solidFill>
                            <a:srgbClr val="000000"/>
                          </a:solidFill>
                          <a:latin typeface="Arial" pitchFamily="34" charset="0"/>
                          <a:cs typeface="Arial" pitchFamily="34" charset="0"/>
                        </a:rPr>
                        <a:t>WBC </a:t>
                      </a:r>
                      <a:r>
                        <a:rPr lang="en-US" sz="1100" kern="1400" dirty="0" smtClean="0">
                          <a:solidFill>
                            <a:srgbClr val="000000"/>
                          </a:solidFill>
                          <a:latin typeface="Arial" pitchFamily="34" charset="0"/>
                          <a:cs typeface="Arial" pitchFamily="34" charset="0"/>
                        </a:rPr>
                        <a:t>(highest) </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spcAft>
                          <a:spcPts val="600"/>
                        </a:spcAft>
                      </a:pPr>
                      <a:endParaRPr lang="en-US" sz="1100" dirty="0" smtClean="0">
                        <a:latin typeface="Arial" pitchFamily="34" charset="0"/>
                        <a:cs typeface="Arial" pitchFamily="34" charset="0"/>
                      </a:endParaRPr>
                    </a:p>
                    <a:p>
                      <a:pPr>
                        <a:spcAft>
                          <a:spcPts val="600"/>
                        </a:spcAft>
                      </a:pPr>
                      <a:endParaRPr lang="en-CA" sz="1100" dirty="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dirty="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17753">
                <a:tc>
                  <a:txBody>
                    <a:bodyPr/>
                    <a:lstStyle/>
                    <a:p>
                      <a:pPr marL="0" marR="0" indent="85725" algn="l" rtl="0">
                        <a:lnSpc>
                          <a:spcPct val="125000"/>
                        </a:lnSpc>
                        <a:spcBef>
                          <a:spcPts val="0"/>
                        </a:spcBef>
                        <a:spcAft>
                          <a:spcPts val="0"/>
                        </a:spcAft>
                      </a:pPr>
                      <a:r>
                        <a:rPr lang="en-US" sz="1100" kern="1400" dirty="0">
                          <a:solidFill>
                            <a:srgbClr val="000000"/>
                          </a:solidFill>
                          <a:latin typeface="Arial" pitchFamily="34" charset="0"/>
                          <a:cs typeface="Arial" pitchFamily="34" charset="0"/>
                        </a:rPr>
                        <a:t>WBC </a:t>
                      </a:r>
                      <a:r>
                        <a:rPr lang="en-US" sz="1100" kern="1400" dirty="0" smtClean="0">
                          <a:solidFill>
                            <a:srgbClr val="000000"/>
                          </a:solidFill>
                          <a:latin typeface="Arial" pitchFamily="34" charset="0"/>
                          <a:cs typeface="Arial" pitchFamily="34" charset="0"/>
                        </a:rPr>
                        <a:t>(lowest)</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spcAft>
                          <a:spcPts val="600"/>
                        </a:spcAft>
                      </a:pPr>
                      <a:endParaRPr lang="en-US" sz="1100" dirty="0" smtClean="0">
                        <a:latin typeface="Arial" pitchFamily="34" charset="0"/>
                        <a:cs typeface="Arial" pitchFamily="34" charset="0"/>
                      </a:endParaRPr>
                    </a:p>
                    <a:p>
                      <a:pPr>
                        <a:spcAft>
                          <a:spcPts val="600"/>
                        </a:spcAft>
                      </a:pPr>
                      <a:endParaRPr lang="en-CA" sz="1100" dirty="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en-CA" sz="1100" dirty="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10" name="Text Box 321"/>
          <p:cNvSpPr txBox="1">
            <a:spLocks noChangeArrowheads="1"/>
          </p:cNvSpPr>
          <p:nvPr/>
        </p:nvSpPr>
        <p:spPr bwMode="auto">
          <a:xfrm>
            <a:off x="-42838" y="683568"/>
            <a:ext cx="6858000" cy="457199"/>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Black" pitchFamily="34" charset="0"/>
                <a:ea typeface="Times New Roman" pitchFamily="18" charset="0"/>
                <a:cs typeface="Arial" pitchFamily="34" charset="0"/>
              </a:rPr>
              <a:t>Laboratory</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1" name="Text Box 412"/>
          <p:cNvSpPr txBox="1">
            <a:spLocks noChangeArrowheads="1"/>
          </p:cNvSpPr>
          <p:nvPr/>
        </p:nvSpPr>
        <p:spPr bwMode="auto">
          <a:xfrm>
            <a:off x="5697810" y="827584"/>
            <a:ext cx="971550" cy="37147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Page #:_____</a:t>
            </a:r>
            <a:r>
              <a:rPr kumimoji="0" lang="en-US" sz="1600" b="1" i="1" u="none" strike="noStrike" cap="none" normalizeH="0" baseline="0" dirty="0" smtClean="0">
                <a:ln>
                  <a:noFill/>
                </a:ln>
                <a:solidFill>
                  <a:srgbClr val="000000"/>
                </a:solidFill>
                <a:effectLst/>
                <a:latin typeface="Arial Black" pitchFamily="34" charset="0"/>
                <a:ea typeface="Times New Roman" pitchFamily="18" charset="0"/>
                <a:cs typeface="Arial" pitchFamily="34" charset="0"/>
              </a:rPr>
              <a:t> </a:t>
            </a:r>
            <a:endPar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3" name="Straight Connector 12"/>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Slide Number Placeholder 15"/>
          <p:cNvSpPr>
            <a:spLocks noGrp="1"/>
          </p:cNvSpPr>
          <p:nvPr>
            <p:ph type="sldNum" sz="quarter" idx="12"/>
          </p:nvPr>
        </p:nvSpPr>
        <p:spPr/>
        <p:txBody>
          <a:bodyPr/>
          <a:lstStyle/>
          <a:p>
            <a:fld id="{FDE86200-F1F7-4FF7-847E-D71C11135875}" type="slidenum">
              <a:rPr lang="en-CA" smtClean="0"/>
              <a:pPr/>
              <a:t>26</a:t>
            </a:fld>
            <a:endParaRPr lang="en-CA"/>
          </a:p>
        </p:txBody>
      </p:sp>
      <p:pic>
        <p:nvPicPr>
          <p:cNvPr id="25602"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641" y="107503"/>
            <a:ext cx="1655840" cy="7200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754877651"/>
              </p:ext>
            </p:extLst>
          </p:nvPr>
        </p:nvGraphicFramePr>
        <p:xfrm>
          <a:off x="214290" y="950777"/>
          <a:ext cx="6500858" cy="8051313"/>
        </p:xfrm>
        <a:graphic>
          <a:graphicData uri="http://schemas.openxmlformats.org/drawingml/2006/table">
            <a:tbl>
              <a:tblPr/>
              <a:tblGrid>
                <a:gridCol w="1214446"/>
                <a:gridCol w="5286412"/>
              </a:tblGrid>
              <a:tr h="336061">
                <a:tc>
                  <a:txBody>
                    <a:bodyPr/>
                    <a:lstStyle/>
                    <a:p>
                      <a:pPr marR="0" indent="0" algn="l" rtl="0">
                        <a:spcBef>
                          <a:spcPts val="0"/>
                        </a:spcBef>
                        <a:spcAft>
                          <a:spcPts val="0"/>
                        </a:spcAft>
                      </a:pPr>
                      <a:r>
                        <a:rPr lang="en-US" sz="1000" b="1" kern="1400" dirty="0">
                          <a:solidFill>
                            <a:srgbClr val="000000"/>
                          </a:solidFill>
                          <a:latin typeface="Arial" pitchFamily="34" charset="0"/>
                          <a:cs typeface="Arial" pitchFamily="34" charset="0"/>
                        </a:rPr>
                        <a:t>General Instructions </a:t>
                      </a:r>
                      <a:endParaRPr lang="en-US" sz="1000" kern="1400" dirty="0">
                        <a:solidFill>
                          <a:srgbClr val="000000"/>
                        </a:solidFill>
                        <a:latin typeface="Arial" pitchFamily="34" charset="0"/>
                        <a:cs typeface="Arial" pitchFamily="34" charset="0"/>
                      </a:endParaRPr>
                    </a:p>
                  </a:txBody>
                  <a:tcPr marL="14503" marR="14503" marT="14503" marB="1450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CA" sz="1000" kern="1400" dirty="0">
                          <a:solidFill>
                            <a:srgbClr val="000000"/>
                          </a:solidFill>
                          <a:latin typeface="Arial" pitchFamily="34" charset="0"/>
                          <a:cs typeface="Arial" pitchFamily="34" charset="0"/>
                        </a:rPr>
                        <a:t>These data are collected to determine how well the patient is being fed </a:t>
                      </a:r>
                      <a:r>
                        <a:rPr lang="en-CA" sz="1000" kern="1400" dirty="0" err="1">
                          <a:solidFill>
                            <a:srgbClr val="000000"/>
                          </a:solidFill>
                          <a:latin typeface="Arial" pitchFamily="34" charset="0"/>
                          <a:cs typeface="Arial" pitchFamily="34" charset="0"/>
                        </a:rPr>
                        <a:t>i.e</a:t>
                      </a:r>
                      <a:r>
                        <a:rPr lang="en-CA" sz="1000" kern="1400" dirty="0">
                          <a:solidFill>
                            <a:srgbClr val="000000"/>
                          </a:solidFill>
                          <a:latin typeface="Arial" pitchFamily="34" charset="0"/>
                          <a:cs typeface="Arial" pitchFamily="34" charset="0"/>
                        </a:rPr>
                        <a:t> the nutritional adequacy (% calories and protein received/prescribed) and the timing of initiation of nutrition.  </a:t>
                      </a:r>
                    </a:p>
                  </a:txBody>
                  <a:tcPr marL="14503" marR="14503" marT="14503" marB="1450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777959">
                <a:tc>
                  <a:txBody>
                    <a:bodyPr/>
                    <a:lstStyle/>
                    <a:p>
                      <a:pPr marR="0" indent="0" algn="l" rtl="0">
                        <a:spcBef>
                          <a:spcPts val="0"/>
                        </a:spcBef>
                        <a:spcAft>
                          <a:spcPts val="0"/>
                        </a:spcAft>
                      </a:pPr>
                      <a:r>
                        <a:rPr lang="en-CA" sz="1000" b="1" kern="1400" dirty="0">
                          <a:solidFill>
                            <a:srgbClr val="000000"/>
                          </a:solidFill>
                          <a:latin typeface="Arial" pitchFamily="34" charset="0"/>
                          <a:cs typeface="Arial" pitchFamily="34" charset="0"/>
                        </a:rPr>
                        <a:t>Prescribed Energy and Protein needs</a:t>
                      </a:r>
                      <a:endParaRPr lang="en-CA" sz="1000" kern="1400" dirty="0">
                        <a:solidFill>
                          <a:srgbClr val="000000"/>
                        </a:solidFill>
                        <a:latin typeface="Arial" pitchFamily="34" charset="0"/>
                        <a:cs typeface="Arial" pitchFamily="34" charset="0"/>
                      </a:endParaRPr>
                    </a:p>
                    <a:p>
                      <a:pPr marR="0" indent="0" algn="l" rtl="0">
                        <a:spcBef>
                          <a:spcPts val="0"/>
                        </a:spcBef>
                        <a:spcAft>
                          <a:spcPts val="0"/>
                        </a:spcAft>
                      </a:pPr>
                      <a:r>
                        <a:rPr lang="en-CA" sz="1000" kern="1400" dirty="0">
                          <a:solidFill>
                            <a:srgbClr val="000000"/>
                          </a:solidFill>
                          <a:latin typeface="Arial" pitchFamily="34" charset="0"/>
                          <a:cs typeface="Arial" pitchFamily="34" charset="0"/>
                        </a:rPr>
                        <a:t> </a:t>
                      </a:r>
                    </a:p>
                  </a:txBody>
                  <a:tcPr marL="14503" marR="14503" marT="14503" marB="1450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CA" sz="1000" b="1" kern="1400" dirty="0">
                          <a:solidFill>
                            <a:srgbClr val="000000"/>
                          </a:solidFill>
                          <a:latin typeface="Arial" pitchFamily="34" charset="0"/>
                          <a:cs typeface="Arial" pitchFamily="34" charset="0"/>
                        </a:rPr>
                        <a:t>Contact your dietitian </a:t>
                      </a:r>
                      <a:r>
                        <a:rPr lang="en-CA" sz="1000" b="1" kern="1400" dirty="0" smtClean="0">
                          <a:solidFill>
                            <a:srgbClr val="000000"/>
                          </a:solidFill>
                          <a:latin typeface="Arial" pitchFamily="34" charset="0"/>
                          <a:cs typeface="Arial" pitchFamily="34" charset="0"/>
                        </a:rPr>
                        <a:t>to </a:t>
                      </a:r>
                      <a:r>
                        <a:rPr lang="en-CA" sz="1000" b="1" kern="1400" dirty="0">
                          <a:solidFill>
                            <a:srgbClr val="000000"/>
                          </a:solidFill>
                          <a:latin typeface="Arial" pitchFamily="34" charset="0"/>
                          <a:cs typeface="Arial" pitchFamily="34" charset="0"/>
                        </a:rPr>
                        <a:t>obtain this information.  </a:t>
                      </a:r>
                      <a:r>
                        <a:rPr lang="en-CA" sz="1000" kern="1400" dirty="0">
                          <a:solidFill>
                            <a:srgbClr val="000000"/>
                          </a:solidFill>
                          <a:latin typeface="Arial" pitchFamily="34" charset="0"/>
                          <a:cs typeface="Arial" pitchFamily="34" charset="0"/>
                        </a:rPr>
                        <a:t>These will need to be calculated by the </a:t>
                      </a:r>
                    </a:p>
                    <a:p>
                      <a:pPr marL="88900" marR="0" indent="0" algn="l" rtl="0">
                        <a:spcBef>
                          <a:spcPts val="0"/>
                        </a:spcBef>
                        <a:spcAft>
                          <a:spcPts val="0"/>
                        </a:spcAft>
                      </a:pPr>
                      <a:r>
                        <a:rPr lang="en-CA" sz="1000" kern="1400" dirty="0">
                          <a:solidFill>
                            <a:srgbClr val="000000"/>
                          </a:solidFill>
                          <a:latin typeface="Arial" pitchFamily="34" charset="0"/>
                          <a:cs typeface="Arial" pitchFamily="34" charset="0"/>
                        </a:rPr>
                        <a:t>dietitian at  baseline </a:t>
                      </a:r>
                      <a:r>
                        <a:rPr lang="en-CA" sz="1000" kern="1400" dirty="0" smtClean="0">
                          <a:solidFill>
                            <a:srgbClr val="000000"/>
                          </a:solidFill>
                          <a:latin typeface="Arial" pitchFamily="34" charset="0"/>
                          <a:cs typeface="Arial" pitchFamily="34" charset="0"/>
                        </a:rPr>
                        <a:t>(ACU </a:t>
                      </a:r>
                      <a:r>
                        <a:rPr lang="en-CA" sz="1000" kern="1400" dirty="0">
                          <a:solidFill>
                            <a:srgbClr val="000000"/>
                          </a:solidFill>
                          <a:latin typeface="Arial" pitchFamily="34" charset="0"/>
                          <a:cs typeface="Arial" pitchFamily="34" charset="0"/>
                        </a:rPr>
                        <a:t>admission or at the first dietitian assessment) and thereafter</a:t>
                      </a:r>
                      <a:r>
                        <a:rPr lang="en-CA" sz="1000" kern="1400" dirty="0" smtClean="0">
                          <a:solidFill>
                            <a:srgbClr val="000000"/>
                          </a:solidFill>
                          <a:latin typeface="Arial" pitchFamily="34" charset="0"/>
                          <a:cs typeface="Arial" pitchFamily="34" charset="0"/>
                        </a:rPr>
                        <a:t>. </a:t>
                      </a:r>
                    </a:p>
                    <a:p>
                      <a:pPr marL="88900" marR="0" indent="0" algn="l" rtl="0">
                        <a:spcBef>
                          <a:spcPts val="0"/>
                        </a:spcBef>
                        <a:spcAft>
                          <a:spcPts val="0"/>
                        </a:spcAft>
                      </a:pPr>
                      <a:r>
                        <a:rPr lang="en-CA" sz="1000" kern="1400" dirty="0" smtClean="0">
                          <a:solidFill>
                            <a:srgbClr val="000000"/>
                          </a:solidFill>
                          <a:latin typeface="Arial" pitchFamily="34" charset="0"/>
                          <a:cs typeface="Arial" pitchFamily="34" charset="0"/>
                        </a:rPr>
                        <a:t> </a:t>
                      </a:r>
                    </a:p>
                    <a:p>
                      <a:pPr marL="92075" indent="0"/>
                      <a:r>
                        <a:rPr lang="en-CA" sz="1000" b="1" u="sng" kern="1400" dirty="0" smtClean="0">
                          <a:solidFill>
                            <a:srgbClr val="000000"/>
                          </a:solidFill>
                          <a:latin typeface="Arial" pitchFamily="34" charset="0"/>
                          <a:cs typeface="Arial" pitchFamily="34" charset="0"/>
                        </a:rPr>
                        <a:t>Prescribed energy needs </a:t>
                      </a:r>
                      <a:r>
                        <a:rPr lang="en-CA" sz="1000" kern="1400" dirty="0" smtClean="0">
                          <a:solidFill>
                            <a:srgbClr val="000000"/>
                          </a:solidFill>
                          <a:latin typeface="Arial" pitchFamily="34" charset="0"/>
                          <a:cs typeface="Arial" pitchFamily="34" charset="0"/>
                        </a:rPr>
                        <a:t>are to be calculated by using </a:t>
                      </a:r>
                      <a:r>
                        <a:rPr lang="en-CA" sz="1000" kern="1200" dirty="0" smtClean="0">
                          <a:solidFill>
                            <a:schemeClr val="tx1"/>
                          </a:solidFill>
                          <a:latin typeface="Arial" pitchFamily="34" charset="0"/>
                          <a:ea typeface="+mn-ea"/>
                          <a:cs typeface="Arial" pitchFamily="34" charset="0"/>
                        </a:rPr>
                        <a:t> </a:t>
                      </a:r>
                      <a:r>
                        <a:rPr lang="en-CA" sz="1000" kern="1200" dirty="0" smtClean="0">
                          <a:solidFill>
                            <a:srgbClr val="000000"/>
                          </a:solidFill>
                          <a:latin typeface="Arial" pitchFamily="34" charset="0"/>
                          <a:ea typeface="+mn-ea"/>
                          <a:cs typeface="Arial" pitchFamily="34" charset="0"/>
                        </a:rPr>
                        <a:t>Indirect </a:t>
                      </a:r>
                      <a:r>
                        <a:rPr lang="en-CA" sz="1000" kern="1200" dirty="0" err="1" smtClean="0">
                          <a:solidFill>
                            <a:srgbClr val="000000"/>
                          </a:solidFill>
                          <a:latin typeface="Arial" pitchFamily="34" charset="0"/>
                          <a:ea typeface="+mn-ea"/>
                          <a:cs typeface="Arial" pitchFamily="34" charset="0"/>
                        </a:rPr>
                        <a:t>Calorimetry</a:t>
                      </a:r>
                      <a:r>
                        <a:rPr lang="en-CA" sz="1000" kern="1200" dirty="0" smtClean="0">
                          <a:solidFill>
                            <a:srgbClr val="000000"/>
                          </a:solidFill>
                          <a:latin typeface="Arial" pitchFamily="34" charset="0"/>
                          <a:ea typeface="+mn-ea"/>
                          <a:cs typeface="Arial" pitchFamily="34" charset="0"/>
                        </a:rPr>
                        <a:t>, a predictive equation, or a simple weight-based formula but on average, should not lead to a prescription of less than 30 kcal/kg. </a:t>
                      </a:r>
                      <a:endParaRPr lang="en-CA" sz="1000" kern="1400" dirty="0" smtClean="0">
                        <a:solidFill>
                          <a:srgbClr val="000000"/>
                        </a:solidFill>
                        <a:latin typeface="Arial" pitchFamily="34" charset="0"/>
                        <a:cs typeface="Arial" pitchFamily="34" charset="0"/>
                      </a:endParaRPr>
                    </a:p>
                    <a:p>
                      <a:pPr marL="88900" marR="0" indent="0" algn="l" rtl="0">
                        <a:spcBef>
                          <a:spcPts val="0"/>
                        </a:spcBef>
                        <a:spcAft>
                          <a:spcPts val="0"/>
                        </a:spcAft>
                      </a:pPr>
                      <a:endParaRPr lang="en-CA" sz="1000" kern="1400" dirty="0" smtClean="0">
                        <a:solidFill>
                          <a:srgbClr val="000000"/>
                        </a:solidFill>
                        <a:latin typeface="Arial" pitchFamily="34" charset="0"/>
                        <a:cs typeface="Arial" pitchFamily="34" charset="0"/>
                      </a:endParaRPr>
                    </a:p>
                    <a:p>
                      <a:pPr marL="88900" marR="0" indent="0" algn="l" rtl="0">
                        <a:spcBef>
                          <a:spcPts val="0"/>
                        </a:spcBef>
                        <a:spcAft>
                          <a:spcPts val="0"/>
                        </a:spcAft>
                      </a:pPr>
                      <a:r>
                        <a:rPr lang="en-CA" sz="1000" kern="1400" dirty="0" smtClean="0">
                          <a:solidFill>
                            <a:srgbClr val="000000"/>
                          </a:solidFill>
                          <a:latin typeface="Arial" pitchFamily="34" charset="0"/>
                          <a:cs typeface="Arial" pitchFamily="34" charset="0"/>
                        </a:rPr>
                        <a:t>Use pre-burn weight.</a:t>
                      </a:r>
                      <a:r>
                        <a:rPr lang="en-CA" sz="1000" i="1" kern="1400" dirty="0" smtClean="0">
                          <a:solidFill>
                            <a:srgbClr val="000000"/>
                          </a:solidFill>
                          <a:latin typeface="Arial" pitchFamily="34" charset="0"/>
                          <a:cs typeface="Arial" pitchFamily="34" charset="0"/>
                        </a:rPr>
                        <a:t> </a:t>
                      </a:r>
                      <a:r>
                        <a:rPr lang="en-CA" sz="1000" kern="1400" dirty="0" smtClean="0">
                          <a:solidFill>
                            <a:srgbClr val="000000"/>
                          </a:solidFill>
                          <a:latin typeface="Arial" pitchFamily="34" charset="0"/>
                          <a:cs typeface="Arial" pitchFamily="34" charset="0"/>
                        </a:rPr>
                        <a:t>For Obese patients, if your standard practice is to adjust weight for obesity, use the weight you would use. If not, use ideal body weight. Please ask your dietitian for more details.</a:t>
                      </a:r>
                    </a:p>
                    <a:p>
                      <a:pPr marR="0" indent="0" algn="l" rtl="0">
                        <a:spcBef>
                          <a:spcPts val="0"/>
                        </a:spcBef>
                        <a:spcAft>
                          <a:spcPts val="0"/>
                        </a:spcAft>
                      </a:pPr>
                      <a:r>
                        <a:rPr lang="en-CA" sz="1000" kern="1400" dirty="0" smtClean="0">
                          <a:solidFill>
                            <a:srgbClr val="000000"/>
                          </a:solidFill>
                          <a:latin typeface="Arial" pitchFamily="34" charset="0"/>
                          <a:cs typeface="Arial" pitchFamily="34" charset="0"/>
                        </a:rPr>
                        <a:t> </a:t>
                      </a:r>
                    </a:p>
                    <a:p>
                      <a:pPr marL="88900" marR="0" indent="0" algn="l" rtl="0">
                        <a:spcBef>
                          <a:spcPts val="0"/>
                        </a:spcBef>
                        <a:spcAft>
                          <a:spcPts val="0"/>
                        </a:spcAft>
                      </a:pPr>
                      <a:r>
                        <a:rPr lang="en-CA" sz="1000" b="1" u="sng" kern="1400" dirty="0" smtClean="0">
                          <a:solidFill>
                            <a:srgbClr val="000000"/>
                          </a:solidFill>
                          <a:latin typeface="Arial" pitchFamily="34" charset="0"/>
                          <a:cs typeface="Arial" pitchFamily="34" charset="0"/>
                        </a:rPr>
                        <a:t>Prescribed Protein needs </a:t>
                      </a:r>
                      <a:r>
                        <a:rPr lang="en-CA" sz="1000" kern="1400" dirty="0" smtClean="0">
                          <a:solidFill>
                            <a:srgbClr val="000000"/>
                          </a:solidFill>
                          <a:latin typeface="Arial" pitchFamily="34" charset="0"/>
                          <a:cs typeface="Arial" pitchFamily="34" charset="0"/>
                        </a:rPr>
                        <a:t>are to be calculated by using the following:</a:t>
                      </a:r>
                    </a:p>
                    <a:p>
                      <a:pPr marL="361950" marR="0" indent="-184150" algn="l" rtl="0">
                        <a:spcBef>
                          <a:spcPts val="0"/>
                        </a:spcBef>
                        <a:spcAft>
                          <a:spcPts val="0"/>
                        </a:spcAft>
                        <a:buFont typeface="Arial" pitchFamily="34" charset="0"/>
                        <a:buChar char="•"/>
                      </a:pPr>
                      <a:r>
                        <a:rPr lang="en-CA" sz="1000" kern="1400" dirty="0" smtClean="0">
                          <a:solidFill>
                            <a:srgbClr val="000000"/>
                          </a:solidFill>
                          <a:latin typeface="Arial" pitchFamily="34" charset="0"/>
                          <a:cs typeface="Arial" pitchFamily="34" charset="0"/>
                        </a:rPr>
                        <a:t>If &gt; 50% burns, use 1.5g/kg/day to 2.5g/kg/day</a:t>
                      </a:r>
                    </a:p>
                    <a:p>
                      <a:pPr marL="361950" marR="0" indent="-184150" algn="l" rtl="0">
                        <a:spcBef>
                          <a:spcPts val="0"/>
                        </a:spcBef>
                        <a:spcAft>
                          <a:spcPts val="0"/>
                        </a:spcAft>
                        <a:buFont typeface="Arial" pitchFamily="34" charset="0"/>
                        <a:buChar char="•"/>
                      </a:pPr>
                      <a:r>
                        <a:rPr lang="en-CA" sz="1000" kern="1400" dirty="0" smtClean="0">
                          <a:solidFill>
                            <a:srgbClr val="000000"/>
                          </a:solidFill>
                          <a:latin typeface="Arial" pitchFamily="34" charset="0"/>
                          <a:cs typeface="Arial" pitchFamily="34" charset="0"/>
                        </a:rPr>
                        <a:t>If &lt; 50% burns, use 1.2 </a:t>
                      </a:r>
                      <a:r>
                        <a:rPr lang="en-CA" sz="1000" kern="1400" dirty="0" err="1" smtClean="0">
                          <a:solidFill>
                            <a:srgbClr val="000000"/>
                          </a:solidFill>
                          <a:latin typeface="Arial" pitchFamily="34" charset="0"/>
                          <a:cs typeface="Arial" pitchFamily="34" charset="0"/>
                        </a:rPr>
                        <a:t>g</a:t>
                      </a:r>
                      <a:r>
                        <a:rPr lang="en-CA" sz="1000" kern="1400" dirty="0" smtClean="0">
                          <a:solidFill>
                            <a:srgbClr val="000000"/>
                          </a:solidFill>
                          <a:latin typeface="Arial" pitchFamily="34" charset="0"/>
                          <a:cs typeface="Arial" pitchFamily="34" charset="0"/>
                        </a:rPr>
                        <a:t>/kg/day to 2 gm/kg/day</a:t>
                      </a:r>
                    </a:p>
                    <a:p>
                      <a:pPr marL="361950" marR="0" indent="-184150" algn="l" rtl="0">
                        <a:spcBef>
                          <a:spcPts val="0"/>
                        </a:spcBef>
                        <a:spcAft>
                          <a:spcPts val="0"/>
                        </a:spcAft>
                        <a:buFont typeface="Arial" pitchFamily="34" charset="0"/>
                        <a:buChar char="•"/>
                      </a:pPr>
                      <a:r>
                        <a:rPr lang="en-CA" sz="1000" kern="1400" dirty="0" smtClean="0">
                          <a:solidFill>
                            <a:srgbClr val="000000"/>
                          </a:solidFill>
                          <a:latin typeface="Arial" pitchFamily="34" charset="0"/>
                          <a:cs typeface="Arial" pitchFamily="34" charset="0"/>
                        </a:rPr>
                        <a:t>Use pre-burn weight.</a:t>
                      </a:r>
                      <a:r>
                        <a:rPr lang="en-CA" sz="1000" i="1" kern="1400" dirty="0" smtClean="0">
                          <a:solidFill>
                            <a:srgbClr val="000000"/>
                          </a:solidFill>
                          <a:latin typeface="Arial" pitchFamily="34" charset="0"/>
                          <a:cs typeface="Arial" pitchFamily="34" charset="0"/>
                        </a:rPr>
                        <a:t> </a:t>
                      </a:r>
                      <a:r>
                        <a:rPr lang="en-CA" sz="1000" kern="1400" dirty="0" smtClean="0">
                          <a:solidFill>
                            <a:srgbClr val="000000"/>
                          </a:solidFill>
                          <a:latin typeface="Arial" pitchFamily="34" charset="0"/>
                          <a:cs typeface="Arial" pitchFamily="34" charset="0"/>
                        </a:rPr>
                        <a:t>For Obese patients, if your standard practice is to adjust weight for obesity, use the weight you would use. If not, use ideal body weight. Please ask you dietitian for more details.</a:t>
                      </a:r>
                    </a:p>
                    <a:p>
                      <a:pPr marL="88900" marR="0" indent="0" algn="l" rtl="0">
                        <a:spcBef>
                          <a:spcPts val="0"/>
                        </a:spcBef>
                        <a:spcAft>
                          <a:spcPts val="0"/>
                        </a:spcAft>
                      </a:pPr>
                      <a:r>
                        <a:rPr lang="en-CA" sz="1000" kern="1400" dirty="0" smtClean="0">
                          <a:solidFill>
                            <a:srgbClr val="000000"/>
                          </a:solidFill>
                          <a:latin typeface="Arial" pitchFamily="34" charset="0"/>
                          <a:cs typeface="Arial" pitchFamily="34" charset="0"/>
                        </a:rPr>
                        <a:t> </a:t>
                      </a:r>
                    </a:p>
                    <a:p>
                      <a:pPr marL="88900" marR="0" indent="0" algn="l" rtl="0">
                        <a:spcBef>
                          <a:spcPts val="0"/>
                        </a:spcBef>
                        <a:spcAft>
                          <a:spcPts val="0"/>
                        </a:spcAft>
                      </a:pPr>
                      <a:r>
                        <a:rPr lang="en-CA" sz="1000" kern="1400" dirty="0" smtClean="0">
                          <a:solidFill>
                            <a:srgbClr val="000000"/>
                          </a:solidFill>
                          <a:latin typeface="Arial" pitchFamily="34" charset="0"/>
                          <a:cs typeface="Arial" pitchFamily="34" charset="0"/>
                        </a:rPr>
                        <a:t>If the prescribed energy or prescribed protein intake changes from week to week, record this in the appropriate row (Assessment #2, #3, etc) and record the date the prescription changed.</a:t>
                      </a:r>
                      <a:r>
                        <a:rPr lang="en-CA" sz="1000" kern="1400" baseline="0" dirty="0" smtClean="0">
                          <a:solidFill>
                            <a:srgbClr val="000000"/>
                          </a:solidFill>
                          <a:latin typeface="Arial" pitchFamily="34" charset="0"/>
                          <a:cs typeface="Arial" pitchFamily="34" charset="0"/>
                        </a:rPr>
                        <a:t> If the prescription changes after the collection of daily data has stopped, you do not need to record the prescription change.</a:t>
                      </a:r>
                    </a:p>
                    <a:p>
                      <a:pPr marL="88900" marR="0" indent="0" algn="l" rtl="0">
                        <a:spcBef>
                          <a:spcPts val="0"/>
                        </a:spcBef>
                        <a:spcAft>
                          <a:spcPts val="0"/>
                        </a:spcAft>
                      </a:pPr>
                      <a:endParaRPr lang="en-CA" sz="1000" kern="1400" baseline="0" dirty="0" smtClean="0">
                        <a:solidFill>
                          <a:srgbClr val="000000"/>
                        </a:solidFill>
                        <a:latin typeface="Arial" pitchFamily="34" charset="0"/>
                        <a:cs typeface="Arial" pitchFamily="34" charset="0"/>
                      </a:endParaRPr>
                    </a:p>
                    <a:p>
                      <a:pPr marL="88900" marR="0" indent="0" algn="l" rtl="0">
                        <a:spcBef>
                          <a:spcPts val="0"/>
                        </a:spcBef>
                        <a:spcAft>
                          <a:spcPts val="0"/>
                        </a:spcAft>
                      </a:pPr>
                      <a:r>
                        <a:rPr lang="en-CA" sz="1000" kern="1400" dirty="0" smtClean="0">
                          <a:solidFill>
                            <a:srgbClr val="000000"/>
                          </a:solidFill>
                          <a:latin typeface="Arial" pitchFamily="34" charset="0"/>
                          <a:cs typeface="Arial" pitchFamily="34" charset="0"/>
                        </a:rPr>
                        <a:t>If </a:t>
                      </a:r>
                      <a:r>
                        <a:rPr lang="en-CA" sz="1000" kern="1400" dirty="0">
                          <a:solidFill>
                            <a:srgbClr val="000000"/>
                          </a:solidFill>
                          <a:latin typeface="Arial" pitchFamily="34" charset="0"/>
                          <a:cs typeface="Arial" pitchFamily="34" charset="0"/>
                        </a:rPr>
                        <a:t>there are no changes in the prescription from baseline, place a check in the </a:t>
                      </a:r>
                      <a:r>
                        <a:rPr lang="en-CA" sz="1000" kern="1400" dirty="0" smtClean="0">
                          <a:solidFill>
                            <a:srgbClr val="000000"/>
                          </a:solidFill>
                          <a:latin typeface="Arial" pitchFamily="34" charset="0"/>
                          <a:cs typeface="Arial" pitchFamily="34" charset="0"/>
                        </a:rPr>
                        <a:t>'No </a:t>
                      </a:r>
                      <a:r>
                        <a:rPr lang="en-CA" sz="1000" kern="1400" dirty="0">
                          <a:solidFill>
                            <a:srgbClr val="000000"/>
                          </a:solidFill>
                          <a:latin typeface="Arial" pitchFamily="34" charset="0"/>
                          <a:cs typeface="Arial" pitchFamily="34" charset="0"/>
                        </a:rPr>
                        <a:t>change from </a:t>
                      </a:r>
                      <a:r>
                        <a:rPr lang="en-CA" sz="1000" kern="1400" dirty="0" smtClean="0">
                          <a:solidFill>
                            <a:srgbClr val="000000"/>
                          </a:solidFill>
                          <a:latin typeface="Arial" pitchFamily="34" charset="0"/>
                          <a:cs typeface="Arial" pitchFamily="34" charset="0"/>
                        </a:rPr>
                        <a:t>baseline' box</a:t>
                      </a:r>
                    </a:p>
                    <a:p>
                      <a:pPr marL="88900" marR="0" indent="0" algn="l" rtl="0">
                        <a:spcBef>
                          <a:spcPts val="0"/>
                        </a:spcBef>
                        <a:spcAft>
                          <a:spcPts val="0"/>
                        </a:spcAft>
                      </a:pPr>
                      <a:endParaRPr lang="en-CA" sz="1000" kern="1400" dirty="0" smtClean="0">
                        <a:solidFill>
                          <a:srgbClr val="000000"/>
                        </a:solidFill>
                        <a:latin typeface="Arial" pitchFamily="34" charset="0"/>
                        <a:cs typeface="Arial" pitchFamily="34" charset="0"/>
                      </a:endParaRPr>
                    </a:p>
                    <a:p>
                      <a:pPr marL="0" indent="92075"/>
                      <a:r>
                        <a:rPr lang="en-US" sz="1000" kern="1200" dirty="0" smtClean="0">
                          <a:solidFill>
                            <a:srgbClr val="000000"/>
                          </a:solidFill>
                          <a:latin typeface="Arial" pitchFamily="34" charset="0"/>
                          <a:ea typeface="+mn-ea"/>
                          <a:cs typeface="Arial" pitchFamily="34" charset="0"/>
                        </a:rPr>
                        <a:t>Note: Energy and protein requirements are independent of the formula prescribed.</a:t>
                      </a:r>
                      <a:r>
                        <a:rPr lang="x-none" sz="1000" kern="1200" smtClean="0">
                          <a:solidFill>
                            <a:srgbClr val="000000"/>
                          </a:solidFill>
                          <a:latin typeface="Arial" pitchFamily="34" charset="0"/>
                          <a:ea typeface="+mn-ea"/>
                          <a:cs typeface="Arial" pitchFamily="34" charset="0"/>
                        </a:rPr>
                        <a:t> </a:t>
                      </a:r>
                      <a:endParaRPr lang="en-US" sz="1000" kern="1200" dirty="0" smtClean="0">
                        <a:solidFill>
                          <a:srgbClr val="000000"/>
                        </a:solidFill>
                        <a:latin typeface="Arial" pitchFamily="34" charset="0"/>
                        <a:ea typeface="+mn-ea"/>
                        <a:cs typeface="Arial" pitchFamily="34" charset="0"/>
                      </a:endParaRPr>
                    </a:p>
                    <a:p>
                      <a:pPr marL="0" indent="92075"/>
                      <a:r>
                        <a:rPr lang="en-US" sz="1000" kern="1200" dirty="0" smtClean="0">
                          <a:solidFill>
                            <a:srgbClr val="000000"/>
                          </a:solidFill>
                          <a:latin typeface="Arial" pitchFamily="34" charset="0"/>
                          <a:ea typeface="+mn-ea"/>
                          <a:cs typeface="Arial" pitchFamily="34" charset="0"/>
                        </a:rPr>
                        <a:t>Do NOT change prescription to accommodate a formula change.</a:t>
                      </a:r>
                      <a:endParaRPr lang="en-CA" sz="1000" kern="1400" dirty="0">
                        <a:solidFill>
                          <a:srgbClr val="000000"/>
                        </a:solidFill>
                        <a:latin typeface="Arial" pitchFamily="34" charset="0"/>
                        <a:cs typeface="Arial" pitchFamily="34" charset="0"/>
                      </a:endParaRPr>
                    </a:p>
                  </a:txBody>
                  <a:tcPr marL="14503" marR="14503" marT="14503" marB="1450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563495">
                <a:tc>
                  <a:txBody>
                    <a:bodyPr/>
                    <a:lstStyle/>
                    <a:p>
                      <a:pPr marR="0" indent="0" algn="l" rtl="0">
                        <a:spcBef>
                          <a:spcPts val="0"/>
                        </a:spcBef>
                        <a:spcAft>
                          <a:spcPts val="0"/>
                        </a:spcAft>
                      </a:pPr>
                      <a:r>
                        <a:rPr lang="en-US" sz="1000" b="1" kern="1400" dirty="0" err="1">
                          <a:solidFill>
                            <a:srgbClr val="000000"/>
                          </a:solidFill>
                          <a:latin typeface="Arial" pitchFamily="34" charset="0"/>
                          <a:cs typeface="Arial" pitchFamily="34" charset="0"/>
                        </a:rPr>
                        <a:t>Enteral</a:t>
                      </a:r>
                      <a:r>
                        <a:rPr lang="en-US" sz="1000" b="1" kern="1400" dirty="0">
                          <a:solidFill>
                            <a:srgbClr val="000000"/>
                          </a:solidFill>
                          <a:latin typeface="Arial" pitchFamily="34" charset="0"/>
                          <a:cs typeface="Arial" pitchFamily="34" charset="0"/>
                        </a:rPr>
                        <a:t> Nutrition</a:t>
                      </a:r>
                      <a:endParaRPr lang="en-US" sz="1000" kern="1400" dirty="0">
                        <a:solidFill>
                          <a:srgbClr val="000000"/>
                        </a:solidFill>
                        <a:latin typeface="Arial" pitchFamily="34" charset="0"/>
                        <a:cs typeface="Arial" pitchFamily="34" charset="0"/>
                      </a:endParaRPr>
                    </a:p>
                  </a:txBody>
                  <a:tcPr marL="14503" marR="14503" marT="14503" marB="1450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CA" sz="1000" kern="1400" dirty="0">
                          <a:solidFill>
                            <a:srgbClr val="000000"/>
                          </a:solidFill>
                          <a:latin typeface="Arial" pitchFamily="34" charset="0"/>
                          <a:cs typeface="Arial" pitchFamily="34" charset="0"/>
                        </a:rPr>
                        <a:t>If the patient did not receive enteral nutrition during this </a:t>
                      </a:r>
                      <a:r>
                        <a:rPr lang="en-CA" sz="1000" kern="1400" dirty="0" smtClean="0">
                          <a:solidFill>
                            <a:srgbClr val="000000"/>
                          </a:solidFill>
                          <a:latin typeface="Arial" pitchFamily="34" charset="0"/>
                          <a:cs typeface="Arial" pitchFamily="34" charset="0"/>
                        </a:rPr>
                        <a:t>ACU </a:t>
                      </a:r>
                      <a:r>
                        <a:rPr lang="en-CA" sz="1000" kern="1400" dirty="0">
                          <a:solidFill>
                            <a:srgbClr val="000000"/>
                          </a:solidFill>
                          <a:latin typeface="Arial" pitchFamily="34" charset="0"/>
                          <a:cs typeface="Arial" pitchFamily="34" charset="0"/>
                        </a:rPr>
                        <a:t>admission, place a </a:t>
                      </a:r>
                      <a:r>
                        <a:rPr lang="en-CA" sz="1000" b="1" kern="1400" dirty="0">
                          <a:solidFill>
                            <a:srgbClr val="000000"/>
                          </a:solidFill>
                          <a:latin typeface="Arial" pitchFamily="34" charset="0"/>
                          <a:cs typeface="Arial" pitchFamily="34" charset="0"/>
                        </a:rPr>
                        <a:t>√ </a:t>
                      </a:r>
                      <a:r>
                        <a:rPr lang="en-CA" sz="1000" kern="1400" dirty="0">
                          <a:solidFill>
                            <a:srgbClr val="000000"/>
                          </a:solidFill>
                          <a:latin typeface="Arial" pitchFamily="34" charset="0"/>
                          <a:cs typeface="Arial" pitchFamily="34" charset="0"/>
                        </a:rPr>
                        <a:t>in the box titled </a:t>
                      </a:r>
                      <a:r>
                        <a:rPr lang="en-CA" sz="1000" kern="1400" dirty="0" smtClean="0">
                          <a:solidFill>
                            <a:srgbClr val="000000"/>
                          </a:solidFill>
                          <a:latin typeface="Arial" pitchFamily="34" charset="0"/>
                          <a:cs typeface="Arial" pitchFamily="34" charset="0"/>
                        </a:rPr>
                        <a:t>'Never </a:t>
                      </a:r>
                      <a:r>
                        <a:rPr lang="en-CA" sz="1000" kern="1400" dirty="0">
                          <a:solidFill>
                            <a:srgbClr val="000000"/>
                          </a:solidFill>
                          <a:latin typeface="Arial" pitchFamily="34" charset="0"/>
                          <a:cs typeface="Arial" pitchFamily="34" charset="0"/>
                        </a:rPr>
                        <a:t>received </a:t>
                      </a:r>
                      <a:r>
                        <a:rPr lang="en-CA" sz="1000" kern="1400" dirty="0" smtClean="0">
                          <a:solidFill>
                            <a:srgbClr val="000000"/>
                          </a:solidFill>
                          <a:latin typeface="Arial" pitchFamily="34" charset="0"/>
                          <a:cs typeface="Arial" pitchFamily="34" charset="0"/>
                        </a:rPr>
                        <a:t>EN during </a:t>
                      </a:r>
                      <a:r>
                        <a:rPr lang="en-CA" sz="1000" kern="1400" dirty="0">
                          <a:solidFill>
                            <a:srgbClr val="000000"/>
                          </a:solidFill>
                          <a:latin typeface="Arial" pitchFamily="34" charset="0"/>
                          <a:cs typeface="Arial" pitchFamily="34" charset="0"/>
                        </a:rPr>
                        <a:t>this </a:t>
                      </a:r>
                      <a:r>
                        <a:rPr lang="en-CA" sz="1000" kern="1400" dirty="0" smtClean="0">
                          <a:solidFill>
                            <a:srgbClr val="000000"/>
                          </a:solidFill>
                          <a:latin typeface="Arial" pitchFamily="34" charset="0"/>
                          <a:cs typeface="Arial" pitchFamily="34" charset="0"/>
                        </a:rPr>
                        <a:t>ACU admission'.</a:t>
                      </a:r>
                      <a:endParaRPr lang="en-CA" sz="1000" kern="1400" dirty="0">
                        <a:solidFill>
                          <a:srgbClr val="000000"/>
                        </a:solidFill>
                        <a:latin typeface="Arial" pitchFamily="34" charset="0"/>
                        <a:cs typeface="Arial" pitchFamily="34" charset="0"/>
                      </a:endParaRPr>
                    </a:p>
                    <a:p>
                      <a:pPr marR="0" indent="0" algn="l" rtl="0">
                        <a:spcBef>
                          <a:spcPts val="0"/>
                        </a:spcBef>
                        <a:spcAft>
                          <a:spcPts val="0"/>
                        </a:spcAft>
                      </a:pPr>
                      <a:r>
                        <a:rPr lang="en-CA" sz="1000" kern="1400" dirty="0">
                          <a:solidFill>
                            <a:srgbClr val="000000"/>
                          </a:solidFill>
                          <a:latin typeface="Arial" pitchFamily="34" charset="0"/>
                          <a:cs typeface="Arial" pitchFamily="34" charset="0"/>
                        </a:rPr>
                        <a:t> </a:t>
                      </a:r>
                    </a:p>
                    <a:p>
                      <a:pPr marL="0" marR="0" indent="88900" algn="l" rtl="0">
                        <a:spcBef>
                          <a:spcPts val="0"/>
                        </a:spcBef>
                        <a:spcAft>
                          <a:spcPts val="0"/>
                        </a:spcAft>
                      </a:pPr>
                      <a:r>
                        <a:rPr lang="en-CA" sz="1000" kern="1400" dirty="0">
                          <a:solidFill>
                            <a:srgbClr val="000000"/>
                          </a:solidFill>
                          <a:latin typeface="Arial" pitchFamily="34" charset="0"/>
                          <a:cs typeface="Arial" pitchFamily="34" charset="0"/>
                        </a:rPr>
                        <a:t>If the patient received </a:t>
                      </a:r>
                      <a:r>
                        <a:rPr lang="en-CA" sz="1000" kern="1400" dirty="0" err="1">
                          <a:solidFill>
                            <a:srgbClr val="000000"/>
                          </a:solidFill>
                          <a:latin typeface="Arial" pitchFamily="34" charset="0"/>
                          <a:cs typeface="Arial" pitchFamily="34" charset="0"/>
                        </a:rPr>
                        <a:t>Enteral</a:t>
                      </a:r>
                      <a:r>
                        <a:rPr lang="en-CA" sz="1000" kern="1400" dirty="0">
                          <a:solidFill>
                            <a:srgbClr val="000000"/>
                          </a:solidFill>
                          <a:latin typeface="Arial" pitchFamily="34" charset="0"/>
                          <a:cs typeface="Arial" pitchFamily="34" charset="0"/>
                        </a:rPr>
                        <a:t> nutrition, record the following:</a:t>
                      </a:r>
                    </a:p>
                    <a:p>
                      <a:pPr marL="361950" marR="0" indent="-184150" algn="l" rtl="0">
                        <a:spcBef>
                          <a:spcPts val="0"/>
                        </a:spcBef>
                        <a:spcAft>
                          <a:spcPts val="0"/>
                        </a:spcAft>
                        <a:buFont typeface="Arial" pitchFamily="34" charset="0"/>
                        <a:buChar char="•"/>
                      </a:pPr>
                      <a:r>
                        <a:rPr lang="en-CA" sz="1000" kern="1400" dirty="0" smtClean="0">
                          <a:solidFill>
                            <a:srgbClr val="000000"/>
                          </a:solidFill>
                          <a:latin typeface="Arial" pitchFamily="34" charset="0"/>
                          <a:cs typeface="Arial" pitchFamily="34" charset="0"/>
                        </a:rPr>
                        <a:t>the </a:t>
                      </a:r>
                      <a:r>
                        <a:rPr lang="en-CA" sz="1000" kern="1400" dirty="0">
                          <a:solidFill>
                            <a:srgbClr val="000000"/>
                          </a:solidFill>
                          <a:latin typeface="Arial" pitchFamily="34" charset="0"/>
                          <a:cs typeface="Arial" pitchFamily="34" charset="0"/>
                        </a:rPr>
                        <a:t>start date and time of </a:t>
                      </a:r>
                      <a:r>
                        <a:rPr lang="en-CA" sz="1000" kern="1400" dirty="0" err="1">
                          <a:solidFill>
                            <a:srgbClr val="000000"/>
                          </a:solidFill>
                          <a:latin typeface="Arial" pitchFamily="34" charset="0"/>
                          <a:cs typeface="Arial" pitchFamily="34" charset="0"/>
                        </a:rPr>
                        <a:t>enteral</a:t>
                      </a:r>
                      <a:r>
                        <a:rPr lang="en-CA" sz="1000" kern="1400" dirty="0">
                          <a:solidFill>
                            <a:srgbClr val="000000"/>
                          </a:solidFill>
                          <a:latin typeface="Arial" pitchFamily="34" charset="0"/>
                          <a:cs typeface="Arial" pitchFamily="34" charset="0"/>
                        </a:rPr>
                        <a:t> nutrition. </a:t>
                      </a:r>
                      <a:endParaRPr lang="en-CA" sz="1000" kern="1400" dirty="0" smtClean="0">
                        <a:solidFill>
                          <a:srgbClr val="000000"/>
                        </a:solidFill>
                        <a:latin typeface="Arial" pitchFamily="34" charset="0"/>
                        <a:cs typeface="Arial" pitchFamily="34" charset="0"/>
                      </a:endParaRPr>
                    </a:p>
                    <a:p>
                      <a:pPr marL="361950" marR="0" indent="-184150" algn="l" rtl="0">
                        <a:spcBef>
                          <a:spcPts val="0"/>
                        </a:spcBef>
                        <a:spcAft>
                          <a:spcPts val="0"/>
                        </a:spcAft>
                        <a:buFont typeface="Arial" pitchFamily="34" charset="0"/>
                        <a:buChar char="•"/>
                      </a:pPr>
                      <a:r>
                        <a:rPr lang="en-CA" sz="1000" kern="1400" dirty="0" smtClean="0">
                          <a:solidFill>
                            <a:srgbClr val="000000"/>
                          </a:solidFill>
                          <a:latin typeface="Arial" pitchFamily="34" charset="0"/>
                          <a:cs typeface="Arial" pitchFamily="34" charset="0"/>
                        </a:rPr>
                        <a:t>the </a:t>
                      </a:r>
                      <a:r>
                        <a:rPr lang="en-CA" sz="1000" kern="1400" dirty="0">
                          <a:solidFill>
                            <a:srgbClr val="000000"/>
                          </a:solidFill>
                          <a:latin typeface="Arial" pitchFamily="34" charset="0"/>
                          <a:cs typeface="Arial" pitchFamily="34" charset="0"/>
                        </a:rPr>
                        <a:t>stop date and time of </a:t>
                      </a:r>
                      <a:r>
                        <a:rPr lang="en-CA" sz="1000" kern="1400" dirty="0" err="1">
                          <a:solidFill>
                            <a:srgbClr val="000000"/>
                          </a:solidFill>
                          <a:latin typeface="Arial" pitchFamily="34" charset="0"/>
                          <a:cs typeface="Arial" pitchFamily="34" charset="0"/>
                        </a:rPr>
                        <a:t>enteral</a:t>
                      </a:r>
                      <a:r>
                        <a:rPr lang="en-CA" sz="1000" kern="1400" dirty="0">
                          <a:solidFill>
                            <a:srgbClr val="000000"/>
                          </a:solidFill>
                          <a:latin typeface="Arial" pitchFamily="34" charset="0"/>
                          <a:cs typeface="Arial" pitchFamily="34" charset="0"/>
                        </a:rPr>
                        <a:t> nutrition. This refers to the date </a:t>
                      </a:r>
                      <a:r>
                        <a:rPr lang="en-CA" sz="1000" kern="1400" dirty="0" err="1">
                          <a:solidFill>
                            <a:srgbClr val="000000"/>
                          </a:solidFill>
                          <a:latin typeface="Arial" pitchFamily="34" charset="0"/>
                          <a:cs typeface="Arial" pitchFamily="34" charset="0"/>
                        </a:rPr>
                        <a:t>enteral</a:t>
                      </a:r>
                      <a:r>
                        <a:rPr lang="en-CA" sz="1000" kern="1400" dirty="0">
                          <a:solidFill>
                            <a:srgbClr val="000000"/>
                          </a:solidFill>
                          <a:latin typeface="Arial" pitchFamily="34" charset="0"/>
                          <a:cs typeface="Arial" pitchFamily="34" charset="0"/>
                        </a:rPr>
                        <a:t> nutrition was </a:t>
                      </a:r>
                    </a:p>
                    <a:p>
                      <a:pPr marL="361950" marR="0" indent="-184150" algn="l" rtl="0">
                        <a:spcBef>
                          <a:spcPts val="0"/>
                        </a:spcBef>
                        <a:spcAft>
                          <a:spcPts val="0"/>
                        </a:spcAft>
                      </a:pPr>
                      <a:r>
                        <a:rPr lang="en-CA" sz="1000" kern="1400" dirty="0">
                          <a:solidFill>
                            <a:srgbClr val="000000"/>
                          </a:solidFill>
                          <a:latin typeface="Arial" pitchFamily="34" charset="0"/>
                          <a:cs typeface="Arial" pitchFamily="34" charset="0"/>
                        </a:rPr>
                        <a:t>       permanently discontinued, not stopped for temporary interruptions.</a:t>
                      </a:r>
                    </a:p>
                    <a:p>
                      <a:pPr marL="85725" marR="0" indent="0" algn="l" rtl="0">
                        <a:spcBef>
                          <a:spcPts val="0"/>
                        </a:spcBef>
                        <a:spcAft>
                          <a:spcPts val="0"/>
                        </a:spcAft>
                      </a:pPr>
                      <a:r>
                        <a:rPr lang="en-CA" sz="1000" kern="1400" dirty="0">
                          <a:solidFill>
                            <a:srgbClr val="000000"/>
                          </a:solidFill>
                          <a:latin typeface="Arial" pitchFamily="34" charset="0"/>
                          <a:cs typeface="Arial" pitchFamily="34" charset="0"/>
                        </a:rPr>
                        <a:t>If </a:t>
                      </a:r>
                      <a:r>
                        <a:rPr lang="en-CA" sz="1000" kern="1400" dirty="0" err="1">
                          <a:solidFill>
                            <a:srgbClr val="000000"/>
                          </a:solidFill>
                          <a:latin typeface="Arial" pitchFamily="34" charset="0"/>
                          <a:cs typeface="Arial" pitchFamily="34" charset="0"/>
                        </a:rPr>
                        <a:t>enteral</a:t>
                      </a:r>
                      <a:r>
                        <a:rPr lang="en-CA" sz="1000" kern="1400" dirty="0">
                          <a:solidFill>
                            <a:srgbClr val="000000"/>
                          </a:solidFill>
                          <a:latin typeface="Arial" pitchFamily="34" charset="0"/>
                          <a:cs typeface="Arial" pitchFamily="34" charset="0"/>
                        </a:rPr>
                        <a:t> nutrition is continued beyond </a:t>
                      </a:r>
                      <a:r>
                        <a:rPr lang="en-CA" sz="1000" kern="1400" dirty="0" smtClean="0">
                          <a:solidFill>
                            <a:srgbClr val="000000"/>
                          </a:solidFill>
                          <a:latin typeface="Arial" pitchFamily="34" charset="0"/>
                          <a:cs typeface="Arial" pitchFamily="34" charset="0"/>
                        </a:rPr>
                        <a:t>ACU </a:t>
                      </a:r>
                      <a:r>
                        <a:rPr lang="en-CA" sz="1000" kern="1400" dirty="0">
                          <a:solidFill>
                            <a:srgbClr val="000000"/>
                          </a:solidFill>
                          <a:latin typeface="Arial" pitchFamily="34" charset="0"/>
                          <a:cs typeface="Arial" pitchFamily="34" charset="0"/>
                        </a:rPr>
                        <a:t>discharge, record </a:t>
                      </a:r>
                      <a:r>
                        <a:rPr lang="en-CA" sz="1000" kern="1400" dirty="0" smtClean="0">
                          <a:solidFill>
                            <a:srgbClr val="000000"/>
                          </a:solidFill>
                          <a:latin typeface="Arial" pitchFamily="34" charset="0"/>
                          <a:cs typeface="Arial" pitchFamily="34" charset="0"/>
                        </a:rPr>
                        <a:t>ACU</a:t>
                      </a:r>
                      <a:r>
                        <a:rPr lang="en-CA" sz="1000" kern="1400" baseline="0" dirty="0" smtClean="0">
                          <a:solidFill>
                            <a:srgbClr val="000000"/>
                          </a:solidFill>
                          <a:latin typeface="Arial" pitchFamily="34" charset="0"/>
                          <a:cs typeface="Arial" pitchFamily="34" charset="0"/>
                        </a:rPr>
                        <a:t> </a:t>
                      </a:r>
                      <a:r>
                        <a:rPr lang="en-CA" sz="1000" kern="1400" dirty="0" smtClean="0">
                          <a:solidFill>
                            <a:srgbClr val="000000"/>
                          </a:solidFill>
                          <a:latin typeface="Arial" pitchFamily="34" charset="0"/>
                          <a:cs typeface="Arial" pitchFamily="34" charset="0"/>
                        </a:rPr>
                        <a:t>discharge </a:t>
                      </a:r>
                      <a:r>
                        <a:rPr lang="en-CA" sz="1000" kern="1400" dirty="0">
                          <a:solidFill>
                            <a:srgbClr val="000000"/>
                          </a:solidFill>
                          <a:latin typeface="Arial" pitchFamily="34" charset="0"/>
                          <a:cs typeface="Arial" pitchFamily="34" charset="0"/>
                        </a:rPr>
                        <a:t>date and time as the date and time that </a:t>
                      </a:r>
                      <a:r>
                        <a:rPr lang="en-CA" sz="1000" kern="1400" dirty="0" err="1">
                          <a:solidFill>
                            <a:srgbClr val="000000"/>
                          </a:solidFill>
                          <a:latin typeface="Arial" pitchFamily="34" charset="0"/>
                          <a:cs typeface="Arial" pitchFamily="34" charset="0"/>
                        </a:rPr>
                        <a:t>enteral</a:t>
                      </a:r>
                      <a:r>
                        <a:rPr lang="en-CA" sz="1000" kern="1400" dirty="0">
                          <a:solidFill>
                            <a:srgbClr val="000000"/>
                          </a:solidFill>
                          <a:latin typeface="Arial" pitchFamily="34" charset="0"/>
                          <a:cs typeface="Arial" pitchFamily="34" charset="0"/>
                        </a:rPr>
                        <a:t> nutrition was stopped. If the patient is still receiving enteral nutrition in the </a:t>
                      </a:r>
                      <a:r>
                        <a:rPr lang="en-CA" sz="1000" kern="1400" dirty="0" smtClean="0">
                          <a:solidFill>
                            <a:srgbClr val="000000"/>
                          </a:solidFill>
                          <a:latin typeface="Arial" pitchFamily="34" charset="0"/>
                          <a:cs typeface="Arial" pitchFamily="34" charset="0"/>
                        </a:rPr>
                        <a:t>ACU </a:t>
                      </a:r>
                      <a:r>
                        <a:rPr lang="en-CA" sz="1000" kern="1400" dirty="0">
                          <a:solidFill>
                            <a:srgbClr val="000000"/>
                          </a:solidFill>
                          <a:latin typeface="Arial" pitchFamily="34" charset="0"/>
                          <a:cs typeface="Arial" pitchFamily="34" charset="0"/>
                        </a:rPr>
                        <a:t>at 3 months, place a </a:t>
                      </a:r>
                      <a:r>
                        <a:rPr lang="en-CA" sz="1000" b="1" kern="1400" dirty="0">
                          <a:solidFill>
                            <a:srgbClr val="000000"/>
                          </a:solidFill>
                          <a:latin typeface="Arial" pitchFamily="34" charset="0"/>
                          <a:cs typeface="Arial" pitchFamily="34" charset="0"/>
                        </a:rPr>
                        <a:t>√  </a:t>
                      </a:r>
                      <a:r>
                        <a:rPr lang="en-CA" sz="1000" kern="1400" dirty="0">
                          <a:solidFill>
                            <a:srgbClr val="000000"/>
                          </a:solidFill>
                          <a:latin typeface="Arial" pitchFamily="34" charset="0"/>
                          <a:cs typeface="Arial" pitchFamily="34" charset="0"/>
                        </a:rPr>
                        <a:t>in the box titled </a:t>
                      </a:r>
                      <a:r>
                        <a:rPr lang="en-CA" sz="1000" kern="1400" dirty="0" smtClean="0">
                          <a:solidFill>
                            <a:srgbClr val="000000"/>
                          </a:solidFill>
                          <a:latin typeface="Arial" pitchFamily="34" charset="0"/>
                          <a:cs typeface="Arial" pitchFamily="34" charset="0"/>
                        </a:rPr>
                        <a:t>'Still </a:t>
                      </a:r>
                      <a:r>
                        <a:rPr lang="en-CA" sz="1000" kern="1400" dirty="0">
                          <a:solidFill>
                            <a:srgbClr val="000000"/>
                          </a:solidFill>
                          <a:latin typeface="Arial" pitchFamily="34" charset="0"/>
                          <a:cs typeface="Arial" pitchFamily="34" charset="0"/>
                        </a:rPr>
                        <a:t>on EN at 3 months in </a:t>
                      </a:r>
                      <a:r>
                        <a:rPr lang="en-CA" sz="1000" kern="1400" dirty="0" smtClean="0">
                          <a:solidFill>
                            <a:srgbClr val="000000"/>
                          </a:solidFill>
                          <a:latin typeface="Arial" pitchFamily="34" charset="0"/>
                          <a:cs typeface="Arial" pitchFamily="34" charset="0"/>
                        </a:rPr>
                        <a:t>ACU'.</a:t>
                      </a:r>
                      <a:endParaRPr lang="en-CA" sz="1000" kern="1400" dirty="0">
                        <a:solidFill>
                          <a:srgbClr val="000000"/>
                        </a:solidFill>
                        <a:latin typeface="Arial" pitchFamily="34" charset="0"/>
                        <a:cs typeface="Arial" pitchFamily="34" charset="0"/>
                      </a:endParaRPr>
                    </a:p>
                  </a:txBody>
                  <a:tcPr marL="14503" marR="14503" marT="14503" marB="1450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563495">
                <a:tc>
                  <a:txBody>
                    <a:bodyPr/>
                    <a:lstStyle/>
                    <a:p>
                      <a:pPr marR="0" indent="0" algn="l" rtl="0">
                        <a:spcBef>
                          <a:spcPts val="0"/>
                        </a:spcBef>
                        <a:spcAft>
                          <a:spcPts val="0"/>
                        </a:spcAft>
                      </a:pPr>
                      <a:r>
                        <a:rPr lang="en-US" sz="1000" b="1" kern="1400" dirty="0" err="1">
                          <a:solidFill>
                            <a:srgbClr val="000000"/>
                          </a:solidFill>
                          <a:latin typeface="Arial" pitchFamily="34" charset="0"/>
                          <a:cs typeface="Arial" pitchFamily="34" charset="0"/>
                        </a:rPr>
                        <a:t>Parenteral</a:t>
                      </a:r>
                      <a:r>
                        <a:rPr lang="en-US" sz="1000" b="1" kern="1400" dirty="0">
                          <a:solidFill>
                            <a:srgbClr val="000000"/>
                          </a:solidFill>
                          <a:latin typeface="Arial" pitchFamily="34" charset="0"/>
                          <a:cs typeface="Arial" pitchFamily="34" charset="0"/>
                        </a:rPr>
                        <a:t> Nutrition</a:t>
                      </a:r>
                      <a:endParaRPr lang="en-US" sz="1000" kern="1400" dirty="0">
                        <a:solidFill>
                          <a:srgbClr val="000000"/>
                        </a:solidFill>
                        <a:latin typeface="Arial" pitchFamily="34" charset="0"/>
                        <a:cs typeface="Arial" pitchFamily="34" charset="0"/>
                      </a:endParaRPr>
                    </a:p>
                  </a:txBody>
                  <a:tcPr marL="14503" marR="14503" marT="14503" marB="1450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0" algn="l" defTabSz="914400" rtl="0" eaLnBrk="1" fontAlgn="auto" latinLnBrk="0" hangingPunct="1">
                        <a:lnSpc>
                          <a:spcPct val="100000"/>
                        </a:lnSpc>
                        <a:spcBef>
                          <a:spcPts val="0"/>
                        </a:spcBef>
                        <a:spcAft>
                          <a:spcPts val="0"/>
                        </a:spcAft>
                        <a:buClrTx/>
                        <a:buSzTx/>
                        <a:buFontTx/>
                        <a:buNone/>
                        <a:tabLst/>
                        <a:defRPr/>
                      </a:pPr>
                      <a:r>
                        <a:rPr lang="en-CA" sz="1000" kern="1400" dirty="0">
                          <a:solidFill>
                            <a:srgbClr val="000000"/>
                          </a:solidFill>
                          <a:latin typeface="Arial" pitchFamily="34" charset="0"/>
                          <a:cs typeface="Arial" pitchFamily="34" charset="0"/>
                        </a:rPr>
                        <a:t>If the patient did not receive parenteral nutrition during this </a:t>
                      </a:r>
                      <a:r>
                        <a:rPr lang="en-CA" sz="1000" kern="1400" dirty="0" smtClean="0">
                          <a:solidFill>
                            <a:srgbClr val="000000"/>
                          </a:solidFill>
                          <a:latin typeface="Arial" pitchFamily="34" charset="0"/>
                          <a:cs typeface="Arial" pitchFamily="34" charset="0"/>
                        </a:rPr>
                        <a:t>ACU </a:t>
                      </a:r>
                      <a:r>
                        <a:rPr lang="en-CA" sz="1000" kern="1400" dirty="0">
                          <a:solidFill>
                            <a:srgbClr val="000000"/>
                          </a:solidFill>
                          <a:latin typeface="Arial" pitchFamily="34" charset="0"/>
                          <a:cs typeface="Arial" pitchFamily="34" charset="0"/>
                        </a:rPr>
                        <a:t>admission, place a </a:t>
                      </a:r>
                      <a:r>
                        <a:rPr lang="en-CA" sz="1000" b="1" kern="1400" dirty="0">
                          <a:solidFill>
                            <a:srgbClr val="000000"/>
                          </a:solidFill>
                          <a:latin typeface="Arial" pitchFamily="34" charset="0"/>
                          <a:cs typeface="Arial" pitchFamily="34" charset="0"/>
                        </a:rPr>
                        <a:t>√ </a:t>
                      </a:r>
                      <a:r>
                        <a:rPr lang="en-CA" sz="1000" kern="1400" dirty="0">
                          <a:solidFill>
                            <a:srgbClr val="000000"/>
                          </a:solidFill>
                          <a:latin typeface="Arial" pitchFamily="34" charset="0"/>
                          <a:cs typeface="Arial" pitchFamily="34" charset="0"/>
                        </a:rPr>
                        <a:t>in the </a:t>
                      </a:r>
                      <a:r>
                        <a:rPr lang="en-CA" sz="1000" kern="1400" dirty="0" smtClean="0">
                          <a:solidFill>
                            <a:srgbClr val="000000"/>
                          </a:solidFill>
                          <a:latin typeface="Arial" pitchFamily="34" charset="0"/>
                          <a:cs typeface="Arial" pitchFamily="34" charset="0"/>
                        </a:rPr>
                        <a:t>box titled 'Never received PN during this ACU admission'..</a:t>
                      </a:r>
                      <a:endParaRPr lang="en-CA" sz="1000" kern="1400" dirty="0">
                        <a:solidFill>
                          <a:srgbClr val="000000"/>
                        </a:solidFill>
                        <a:latin typeface="Arial" pitchFamily="34" charset="0"/>
                        <a:cs typeface="Arial" pitchFamily="34" charset="0"/>
                      </a:endParaRPr>
                    </a:p>
                    <a:p>
                      <a:pPr marL="85725" marR="0" indent="0" algn="l" rtl="0">
                        <a:spcBef>
                          <a:spcPts val="0"/>
                        </a:spcBef>
                        <a:spcAft>
                          <a:spcPts val="0"/>
                        </a:spcAft>
                      </a:pPr>
                      <a:r>
                        <a:rPr lang="en-CA" sz="1000" kern="1400" dirty="0">
                          <a:solidFill>
                            <a:srgbClr val="000000"/>
                          </a:solidFill>
                          <a:latin typeface="Arial" pitchFamily="34" charset="0"/>
                          <a:cs typeface="Arial" pitchFamily="34" charset="0"/>
                        </a:rPr>
                        <a:t> </a:t>
                      </a:r>
                    </a:p>
                    <a:p>
                      <a:pPr marL="85725" marR="0" indent="0" algn="l" rtl="0">
                        <a:spcBef>
                          <a:spcPts val="0"/>
                        </a:spcBef>
                        <a:spcAft>
                          <a:spcPts val="0"/>
                        </a:spcAft>
                      </a:pPr>
                      <a:r>
                        <a:rPr lang="en-CA" sz="1000" kern="1400" dirty="0">
                          <a:solidFill>
                            <a:srgbClr val="000000"/>
                          </a:solidFill>
                          <a:latin typeface="Arial" pitchFamily="34" charset="0"/>
                          <a:cs typeface="Arial" pitchFamily="34" charset="0"/>
                        </a:rPr>
                        <a:t>If the patient received </a:t>
                      </a:r>
                      <a:r>
                        <a:rPr lang="en-CA" sz="1000" kern="1400" dirty="0" err="1">
                          <a:solidFill>
                            <a:srgbClr val="000000"/>
                          </a:solidFill>
                          <a:latin typeface="Arial" pitchFamily="34" charset="0"/>
                          <a:cs typeface="Arial" pitchFamily="34" charset="0"/>
                        </a:rPr>
                        <a:t>parenteral</a:t>
                      </a:r>
                      <a:r>
                        <a:rPr lang="en-CA" sz="1000" kern="1400" dirty="0">
                          <a:solidFill>
                            <a:srgbClr val="000000"/>
                          </a:solidFill>
                          <a:latin typeface="Arial" pitchFamily="34" charset="0"/>
                          <a:cs typeface="Arial" pitchFamily="34" charset="0"/>
                        </a:rPr>
                        <a:t> nutrition, record the following:</a:t>
                      </a:r>
                    </a:p>
                    <a:p>
                      <a:pPr marL="361950" marR="0" indent="-184150" algn="l" rtl="0">
                        <a:spcBef>
                          <a:spcPts val="0"/>
                        </a:spcBef>
                        <a:spcAft>
                          <a:spcPts val="0"/>
                        </a:spcAft>
                        <a:buFont typeface="Arial" pitchFamily="34" charset="0"/>
                        <a:buChar char="•"/>
                      </a:pPr>
                      <a:r>
                        <a:rPr lang="en-CA" sz="1000" kern="1400" dirty="0" smtClean="0">
                          <a:solidFill>
                            <a:srgbClr val="000000"/>
                          </a:solidFill>
                          <a:latin typeface="Arial" pitchFamily="34" charset="0"/>
                          <a:cs typeface="Arial" pitchFamily="34" charset="0"/>
                        </a:rPr>
                        <a:t>the </a:t>
                      </a:r>
                      <a:r>
                        <a:rPr lang="en-CA" sz="1000" kern="1400" dirty="0">
                          <a:solidFill>
                            <a:srgbClr val="000000"/>
                          </a:solidFill>
                          <a:latin typeface="Arial" pitchFamily="34" charset="0"/>
                          <a:cs typeface="Arial" pitchFamily="34" charset="0"/>
                        </a:rPr>
                        <a:t>start date and  time of </a:t>
                      </a:r>
                      <a:r>
                        <a:rPr lang="en-CA" sz="1000" kern="1400" dirty="0" err="1">
                          <a:solidFill>
                            <a:srgbClr val="000000"/>
                          </a:solidFill>
                          <a:latin typeface="Arial" pitchFamily="34" charset="0"/>
                          <a:cs typeface="Arial" pitchFamily="34" charset="0"/>
                        </a:rPr>
                        <a:t>parenteral</a:t>
                      </a:r>
                      <a:r>
                        <a:rPr lang="en-CA" sz="1000" kern="1400" dirty="0">
                          <a:solidFill>
                            <a:srgbClr val="000000"/>
                          </a:solidFill>
                          <a:latin typeface="Arial" pitchFamily="34" charset="0"/>
                          <a:cs typeface="Arial" pitchFamily="34" charset="0"/>
                        </a:rPr>
                        <a:t> </a:t>
                      </a:r>
                      <a:r>
                        <a:rPr lang="en-CA" sz="1000" kern="1400" dirty="0" smtClean="0">
                          <a:solidFill>
                            <a:srgbClr val="000000"/>
                          </a:solidFill>
                          <a:latin typeface="Arial" pitchFamily="34" charset="0"/>
                          <a:cs typeface="Arial" pitchFamily="34" charset="0"/>
                        </a:rPr>
                        <a:t>nutrition. </a:t>
                      </a:r>
                    </a:p>
                    <a:p>
                      <a:pPr marL="361950" marR="0" indent="-184150" algn="l" rtl="0">
                        <a:spcBef>
                          <a:spcPts val="0"/>
                        </a:spcBef>
                        <a:spcAft>
                          <a:spcPts val="0"/>
                        </a:spcAft>
                        <a:buFont typeface="Arial" pitchFamily="34" charset="0"/>
                        <a:buChar char="•"/>
                      </a:pPr>
                      <a:r>
                        <a:rPr lang="en-CA" sz="1000" kern="1400" dirty="0" smtClean="0">
                          <a:solidFill>
                            <a:srgbClr val="000000"/>
                          </a:solidFill>
                          <a:latin typeface="Arial" pitchFamily="34" charset="0"/>
                          <a:cs typeface="Arial" pitchFamily="34" charset="0"/>
                        </a:rPr>
                        <a:t>the stop date and time of </a:t>
                      </a:r>
                      <a:r>
                        <a:rPr lang="en-CA" sz="1000" kern="1400" dirty="0" err="1" smtClean="0">
                          <a:solidFill>
                            <a:srgbClr val="000000"/>
                          </a:solidFill>
                          <a:latin typeface="Arial" pitchFamily="34" charset="0"/>
                          <a:cs typeface="Arial" pitchFamily="34" charset="0"/>
                        </a:rPr>
                        <a:t>parenteral</a:t>
                      </a:r>
                      <a:r>
                        <a:rPr lang="en-CA" sz="1000" kern="1400" dirty="0" smtClean="0">
                          <a:solidFill>
                            <a:srgbClr val="000000"/>
                          </a:solidFill>
                          <a:latin typeface="Arial" pitchFamily="34" charset="0"/>
                          <a:cs typeface="Arial" pitchFamily="34" charset="0"/>
                        </a:rPr>
                        <a:t> nutrition. This refers to the date </a:t>
                      </a:r>
                      <a:r>
                        <a:rPr lang="en-CA" sz="1000" kern="1400" dirty="0" err="1" smtClean="0">
                          <a:solidFill>
                            <a:srgbClr val="000000"/>
                          </a:solidFill>
                          <a:latin typeface="Arial" pitchFamily="34" charset="0"/>
                          <a:cs typeface="Arial" pitchFamily="34" charset="0"/>
                        </a:rPr>
                        <a:t>parenteral</a:t>
                      </a:r>
                      <a:r>
                        <a:rPr lang="en-CA" sz="1000" kern="1400" dirty="0" smtClean="0">
                          <a:solidFill>
                            <a:srgbClr val="000000"/>
                          </a:solidFill>
                          <a:latin typeface="Arial" pitchFamily="34" charset="0"/>
                          <a:cs typeface="Arial" pitchFamily="34" charset="0"/>
                        </a:rPr>
                        <a:t> nutrition was permanently discontinued, not stopped for temporary interruptions.</a:t>
                      </a:r>
                    </a:p>
                    <a:p>
                      <a:pPr marL="85725" marR="0" indent="0" algn="l" rtl="0">
                        <a:spcBef>
                          <a:spcPts val="0"/>
                        </a:spcBef>
                        <a:spcAft>
                          <a:spcPts val="0"/>
                        </a:spcAft>
                      </a:pPr>
                      <a:r>
                        <a:rPr lang="en-CA" sz="1000" kern="1400" dirty="0" smtClean="0">
                          <a:solidFill>
                            <a:srgbClr val="000000"/>
                          </a:solidFill>
                          <a:latin typeface="Arial" pitchFamily="34" charset="0"/>
                          <a:cs typeface="Arial" pitchFamily="34" charset="0"/>
                        </a:rPr>
                        <a:t>If </a:t>
                      </a:r>
                      <a:r>
                        <a:rPr lang="en-CA" sz="1000" kern="1400" dirty="0" err="1">
                          <a:solidFill>
                            <a:srgbClr val="000000"/>
                          </a:solidFill>
                          <a:latin typeface="Arial" pitchFamily="34" charset="0"/>
                          <a:cs typeface="Arial" pitchFamily="34" charset="0"/>
                        </a:rPr>
                        <a:t>parenteral</a:t>
                      </a:r>
                      <a:r>
                        <a:rPr lang="en-CA" sz="1000" kern="1400" dirty="0">
                          <a:solidFill>
                            <a:srgbClr val="000000"/>
                          </a:solidFill>
                          <a:latin typeface="Arial" pitchFamily="34" charset="0"/>
                          <a:cs typeface="Arial" pitchFamily="34" charset="0"/>
                        </a:rPr>
                        <a:t> nutrition is continued  beyond </a:t>
                      </a:r>
                      <a:r>
                        <a:rPr lang="en-CA" sz="1000" kern="1400" dirty="0" smtClean="0">
                          <a:solidFill>
                            <a:srgbClr val="000000"/>
                          </a:solidFill>
                          <a:latin typeface="Arial" pitchFamily="34" charset="0"/>
                          <a:cs typeface="Arial" pitchFamily="34" charset="0"/>
                        </a:rPr>
                        <a:t>ACU </a:t>
                      </a:r>
                      <a:r>
                        <a:rPr lang="en-CA" sz="1000" kern="1400" dirty="0">
                          <a:solidFill>
                            <a:srgbClr val="000000"/>
                          </a:solidFill>
                          <a:latin typeface="Arial" pitchFamily="34" charset="0"/>
                          <a:cs typeface="Arial" pitchFamily="34" charset="0"/>
                        </a:rPr>
                        <a:t>discharge, record </a:t>
                      </a:r>
                      <a:r>
                        <a:rPr lang="en-CA" sz="1000" kern="1400" dirty="0" smtClean="0">
                          <a:solidFill>
                            <a:srgbClr val="000000"/>
                          </a:solidFill>
                          <a:latin typeface="Arial" pitchFamily="34" charset="0"/>
                          <a:cs typeface="Arial" pitchFamily="34" charset="0"/>
                        </a:rPr>
                        <a:t>ACU</a:t>
                      </a:r>
                      <a:r>
                        <a:rPr lang="en-CA" sz="1000" kern="1400" baseline="0" dirty="0" smtClean="0">
                          <a:solidFill>
                            <a:srgbClr val="000000"/>
                          </a:solidFill>
                          <a:latin typeface="Arial" pitchFamily="34" charset="0"/>
                          <a:cs typeface="Arial" pitchFamily="34" charset="0"/>
                        </a:rPr>
                        <a:t> </a:t>
                      </a:r>
                      <a:r>
                        <a:rPr lang="en-CA" sz="1000" kern="1400" dirty="0" smtClean="0">
                          <a:solidFill>
                            <a:srgbClr val="000000"/>
                          </a:solidFill>
                          <a:latin typeface="Arial" pitchFamily="34" charset="0"/>
                          <a:cs typeface="Arial" pitchFamily="34" charset="0"/>
                        </a:rPr>
                        <a:t>discharge </a:t>
                      </a:r>
                      <a:r>
                        <a:rPr lang="en-CA" sz="1000" kern="1400" dirty="0">
                          <a:solidFill>
                            <a:srgbClr val="000000"/>
                          </a:solidFill>
                          <a:latin typeface="Arial" pitchFamily="34" charset="0"/>
                          <a:cs typeface="Arial" pitchFamily="34" charset="0"/>
                        </a:rPr>
                        <a:t>date and time as the date and time that </a:t>
                      </a:r>
                      <a:r>
                        <a:rPr lang="en-CA" sz="1000" kern="1400" dirty="0" err="1">
                          <a:solidFill>
                            <a:srgbClr val="000000"/>
                          </a:solidFill>
                          <a:latin typeface="Arial" pitchFamily="34" charset="0"/>
                          <a:cs typeface="Arial" pitchFamily="34" charset="0"/>
                        </a:rPr>
                        <a:t>parenteral</a:t>
                      </a:r>
                      <a:r>
                        <a:rPr lang="en-CA" sz="1000" kern="1400" dirty="0">
                          <a:solidFill>
                            <a:srgbClr val="000000"/>
                          </a:solidFill>
                          <a:latin typeface="Arial" pitchFamily="34" charset="0"/>
                          <a:cs typeface="Arial" pitchFamily="34" charset="0"/>
                        </a:rPr>
                        <a:t> nutrition was </a:t>
                      </a:r>
                      <a:r>
                        <a:rPr lang="en-CA" sz="1000" kern="1400" dirty="0" smtClean="0">
                          <a:solidFill>
                            <a:srgbClr val="000000"/>
                          </a:solidFill>
                          <a:latin typeface="Arial" pitchFamily="34" charset="0"/>
                          <a:cs typeface="Arial" pitchFamily="34" charset="0"/>
                        </a:rPr>
                        <a:t>stopped</a:t>
                      </a:r>
                      <a:r>
                        <a:rPr lang="en-CA" sz="1000" kern="1400" dirty="0">
                          <a:solidFill>
                            <a:srgbClr val="000000"/>
                          </a:solidFill>
                          <a:latin typeface="Arial" pitchFamily="34" charset="0"/>
                          <a:cs typeface="Arial" pitchFamily="34" charset="0"/>
                        </a:rPr>
                        <a:t>. If the patient is still receiving </a:t>
                      </a:r>
                    </a:p>
                    <a:p>
                      <a:pPr marL="85725" marR="0" indent="0" algn="l" rtl="0">
                        <a:spcBef>
                          <a:spcPts val="0"/>
                        </a:spcBef>
                        <a:spcAft>
                          <a:spcPts val="0"/>
                        </a:spcAft>
                      </a:pPr>
                      <a:r>
                        <a:rPr lang="en-CA" sz="1000" kern="1400" dirty="0">
                          <a:solidFill>
                            <a:srgbClr val="000000"/>
                          </a:solidFill>
                          <a:latin typeface="Arial" pitchFamily="34" charset="0"/>
                          <a:cs typeface="Arial" pitchFamily="34" charset="0"/>
                        </a:rPr>
                        <a:t>parenteral nutrition in the </a:t>
                      </a:r>
                      <a:r>
                        <a:rPr lang="en-CA" sz="1000" kern="1400" dirty="0" smtClean="0">
                          <a:solidFill>
                            <a:srgbClr val="000000"/>
                          </a:solidFill>
                          <a:latin typeface="Arial" pitchFamily="34" charset="0"/>
                          <a:cs typeface="Arial" pitchFamily="34" charset="0"/>
                        </a:rPr>
                        <a:t>ACU </a:t>
                      </a:r>
                      <a:r>
                        <a:rPr lang="en-CA" sz="1000" kern="1400" dirty="0">
                          <a:solidFill>
                            <a:srgbClr val="000000"/>
                          </a:solidFill>
                          <a:latin typeface="Arial" pitchFamily="34" charset="0"/>
                          <a:cs typeface="Arial" pitchFamily="34" charset="0"/>
                        </a:rPr>
                        <a:t>at 3 months, place a </a:t>
                      </a:r>
                      <a:r>
                        <a:rPr lang="en-CA" sz="1000" b="1" kern="1400" dirty="0">
                          <a:solidFill>
                            <a:srgbClr val="000000"/>
                          </a:solidFill>
                          <a:latin typeface="Arial" pitchFamily="34" charset="0"/>
                          <a:cs typeface="Arial" pitchFamily="34" charset="0"/>
                        </a:rPr>
                        <a:t>√  </a:t>
                      </a:r>
                      <a:r>
                        <a:rPr lang="en-CA" sz="1000" kern="1400" dirty="0">
                          <a:solidFill>
                            <a:srgbClr val="000000"/>
                          </a:solidFill>
                          <a:latin typeface="Arial" pitchFamily="34" charset="0"/>
                          <a:cs typeface="Arial" pitchFamily="34" charset="0"/>
                        </a:rPr>
                        <a:t>in the box titled </a:t>
                      </a:r>
                      <a:r>
                        <a:rPr lang="en-CA" sz="1000" kern="1400" dirty="0" smtClean="0">
                          <a:solidFill>
                            <a:srgbClr val="000000"/>
                          </a:solidFill>
                          <a:latin typeface="Arial" pitchFamily="34" charset="0"/>
                          <a:cs typeface="Arial" pitchFamily="34" charset="0"/>
                        </a:rPr>
                        <a:t>'Still </a:t>
                      </a:r>
                      <a:r>
                        <a:rPr lang="en-CA" sz="1000" kern="1400" dirty="0">
                          <a:solidFill>
                            <a:srgbClr val="000000"/>
                          </a:solidFill>
                          <a:latin typeface="Arial" pitchFamily="34" charset="0"/>
                          <a:cs typeface="Arial" pitchFamily="34" charset="0"/>
                        </a:rPr>
                        <a:t>on PN at 3 months in </a:t>
                      </a:r>
                      <a:r>
                        <a:rPr lang="en-CA" sz="1000" kern="1400" dirty="0" smtClean="0">
                          <a:solidFill>
                            <a:srgbClr val="000000"/>
                          </a:solidFill>
                          <a:latin typeface="Arial" pitchFamily="34" charset="0"/>
                          <a:cs typeface="Arial" pitchFamily="34" charset="0"/>
                        </a:rPr>
                        <a:t>ACU'.</a:t>
                      </a:r>
                      <a:endParaRPr lang="en-CA" sz="1000" kern="1400" dirty="0">
                        <a:solidFill>
                          <a:srgbClr val="000000"/>
                        </a:solidFill>
                        <a:latin typeface="Arial" pitchFamily="34" charset="0"/>
                        <a:cs typeface="Arial" pitchFamily="34" charset="0"/>
                      </a:endParaRPr>
                    </a:p>
                  </a:txBody>
                  <a:tcPr marL="14503" marR="14503" marT="14503" marB="1450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8" name="Rectangle 95"/>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2" name="Rectangle 323"/>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3" name="Rectangle 405"/>
          <p:cNvSpPr>
            <a:spLocks noChangeArrowheads="1"/>
          </p:cNvSpPr>
          <p:nvPr/>
        </p:nvSpPr>
        <p:spPr bwMode="auto">
          <a:xfrm>
            <a:off x="1" y="457199"/>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3558" name="Rectangle 6"/>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23557" name="Text Box 5"/>
          <p:cNvSpPr txBox="1">
            <a:spLocks noChangeArrowheads="1"/>
          </p:cNvSpPr>
          <p:nvPr/>
        </p:nvSpPr>
        <p:spPr bwMode="auto">
          <a:xfrm>
            <a:off x="214338" y="642911"/>
            <a:ext cx="6357934" cy="285752"/>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Nutrition Assessment/Timing Instructions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4"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6" name="Straight Connector 15"/>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Slide Number Placeholder 14"/>
          <p:cNvSpPr>
            <a:spLocks noGrp="1"/>
          </p:cNvSpPr>
          <p:nvPr>
            <p:ph type="sldNum" sz="quarter" idx="12"/>
          </p:nvPr>
        </p:nvSpPr>
        <p:spPr/>
        <p:txBody>
          <a:bodyPr/>
          <a:lstStyle/>
          <a:p>
            <a:fld id="{FDE86200-F1F7-4FF7-847E-D71C11135875}" type="slidenum">
              <a:rPr lang="en-CA" smtClean="0"/>
              <a:pPr/>
              <a:t>27</a:t>
            </a:fld>
            <a:endParaRPr lang="en-CA"/>
          </a:p>
        </p:txBody>
      </p:sp>
      <p:pic>
        <p:nvPicPr>
          <p:cNvPr id="26626"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640" y="46201"/>
            <a:ext cx="1300052" cy="5653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5"/>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0" name="Rectangle 323"/>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1" name="Rectangle 405"/>
          <p:cNvSpPr>
            <a:spLocks noChangeArrowheads="1"/>
          </p:cNvSpPr>
          <p:nvPr/>
        </p:nvSpPr>
        <p:spPr bwMode="auto">
          <a:xfrm>
            <a:off x="1" y="457199"/>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2743" name="Text Box 215"/>
          <p:cNvSpPr txBox="1">
            <a:spLocks noChangeArrowheads="1"/>
          </p:cNvSpPr>
          <p:nvPr/>
        </p:nvSpPr>
        <p:spPr bwMode="auto">
          <a:xfrm>
            <a:off x="71462" y="571473"/>
            <a:ext cx="6858000" cy="457199"/>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Black" pitchFamily="34" charset="0"/>
                <a:ea typeface="Times New Roman" pitchFamily="18" charset="0"/>
                <a:cs typeface="Arial" pitchFamily="34" charset="0"/>
              </a:rPr>
              <a:t>Nutrition Assessment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880" name="Text Box 352"/>
          <p:cNvSpPr txBox="1">
            <a:spLocks noChangeArrowheads="1"/>
          </p:cNvSpPr>
          <p:nvPr/>
        </p:nvSpPr>
        <p:spPr bwMode="auto">
          <a:xfrm>
            <a:off x="71462" y="4714836"/>
            <a:ext cx="1600200" cy="28575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itchFamily="34" charset="0"/>
                <a:ea typeface="Times New Roman" pitchFamily="18" charset="0"/>
                <a:cs typeface="Arial" pitchFamily="34" charset="0"/>
              </a:rPr>
              <a:t>Enteral Nutrition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2879" name="Text Box 351"/>
          <p:cNvSpPr txBox="1">
            <a:spLocks noChangeArrowheads="1"/>
          </p:cNvSpPr>
          <p:nvPr/>
        </p:nvSpPr>
        <p:spPr bwMode="auto">
          <a:xfrm>
            <a:off x="425477" y="5000584"/>
            <a:ext cx="2789210" cy="3048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Never received EN during this ACU admission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878" name="Rectangle 350"/>
          <p:cNvSpPr>
            <a:spLocks noChangeArrowheads="1"/>
          </p:cNvSpPr>
          <p:nvPr/>
        </p:nvSpPr>
        <p:spPr bwMode="auto">
          <a:xfrm>
            <a:off x="276250" y="5030749"/>
            <a:ext cx="114300" cy="122237"/>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22877" name="Text Box 349"/>
          <p:cNvSpPr txBox="1">
            <a:spLocks noChangeArrowheads="1"/>
          </p:cNvSpPr>
          <p:nvPr/>
        </p:nvSpPr>
        <p:spPr bwMode="auto">
          <a:xfrm>
            <a:off x="500043" y="5305385"/>
            <a:ext cx="2286000" cy="306388"/>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Date and time </a:t>
            </a:r>
            <a:r>
              <a:rPr kumimoji="0" lang="en-US" sz="1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enteral</a:t>
            </a: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nutrition started</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876" name="Text Box 348"/>
          <p:cNvSpPr txBox="1">
            <a:spLocks noChangeArrowheads="1"/>
          </p:cNvSpPr>
          <p:nvPr/>
        </p:nvSpPr>
        <p:spPr bwMode="auto">
          <a:xfrm>
            <a:off x="504850" y="6054581"/>
            <a:ext cx="2286000" cy="3048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Date and time </a:t>
            </a:r>
            <a:r>
              <a:rPr kumimoji="0" lang="en-US" sz="1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enteral</a:t>
            </a: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nutrition stopped</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875" name="Text Box 347"/>
          <p:cNvSpPr txBox="1">
            <a:spLocks noChangeArrowheads="1"/>
          </p:cNvSpPr>
          <p:nvPr/>
        </p:nvSpPr>
        <p:spPr bwMode="auto">
          <a:xfrm>
            <a:off x="161950" y="6840566"/>
            <a:ext cx="2000250" cy="28575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itchFamily="34" charset="0"/>
                <a:ea typeface="Times New Roman" pitchFamily="18" charset="0"/>
                <a:cs typeface="Arial" pitchFamily="34" charset="0"/>
              </a:rPr>
              <a:t>Parenteral Nutrition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2874" name="Text Box 346"/>
          <p:cNvSpPr txBox="1">
            <a:spLocks noChangeArrowheads="1"/>
          </p:cNvSpPr>
          <p:nvPr/>
        </p:nvSpPr>
        <p:spPr bwMode="auto">
          <a:xfrm>
            <a:off x="368326" y="7127904"/>
            <a:ext cx="2676525" cy="28575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Never received PN during this ACU admission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873" name="Rectangle 345"/>
          <p:cNvSpPr>
            <a:spLocks noChangeArrowheads="1"/>
          </p:cNvSpPr>
          <p:nvPr/>
        </p:nvSpPr>
        <p:spPr bwMode="auto">
          <a:xfrm>
            <a:off x="247675" y="7173940"/>
            <a:ext cx="114300" cy="114300"/>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22872" name="Text Box 344"/>
          <p:cNvSpPr txBox="1">
            <a:spLocks noChangeArrowheads="1"/>
          </p:cNvSpPr>
          <p:nvPr/>
        </p:nvSpPr>
        <p:spPr bwMode="auto">
          <a:xfrm>
            <a:off x="438175" y="7439052"/>
            <a:ext cx="2400300" cy="28575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Date and time parenteral nutrition started</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2871" name="Text Box 343"/>
          <p:cNvSpPr txBox="1">
            <a:spLocks noChangeArrowheads="1"/>
          </p:cNvSpPr>
          <p:nvPr/>
        </p:nvSpPr>
        <p:spPr bwMode="auto">
          <a:xfrm>
            <a:off x="444526" y="8143903"/>
            <a:ext cx="2533650" cy="28575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Date and time </a:t>
            </a:r>
            <a:r>
              <a:rPr kumimoji="0" lang="en-US" sz="1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parenteral</a:t>
            </a: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nutrition stopped</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870" name="Text Box 342"/>
          <p:cNvSpPr txBox="1">
            <a:spLocks noChangeArrowheads="1"/>
          </p:cNvSpPr>
          <p:nvPr/>
        </p:nvSpPr>
        <p:spPr bwMode="auto">
          <a:xfrm>
            <a:off x="141958" y="4979972"/>
            <a:ext cx="6572248" cy="1857433"/>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2869" name="Text Box 341"/>
          <p:cNvSpPr txBox="1">
            <a:spLocks noChangeArrowheads="1"/>
          </p:cNvSpPr>
          <p:nvPr/>
        </p:nvSpPr>
        <p:spPr bwMode="auto">
          <a:xfrm>
            <a:off x="161950" y="7120627"/>
            <a:ext cx="6562723" cy="1909767"/>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2778" name="Text Box 250"/>
          <p:cNvSpPr txBox="1">
            <a:spLocks noChangeArrowheads="1"/>
          </p:cNvSpPr>
          <p:nvPr/>
        </p:nvSpPr>
        <p:spPr bwMode="auto">
          <a:xfrm>
            <a:off x="4000505" y="5018050"/>
            <a:ext cx="2559050" cy="255587"/>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Still on EN at 3 months in ACU</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747" name="Rectangle 219"/>
          <p:cNvSpPr>
            <a:spLocks noChangeArrowheads="1"/>
          </p:cNvSpPr>
          <p:nvPr/>
        </p:nvSpPr>
        <p:spPr bwMode="auto">
          <a:xfrm>
            <a:off x="3905275" y="7183465"/>
            <a:ext cx="114300" cy="114300"/>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22746" name="Rectangle 218"/>
          <p:cNvSpPr>
            <a:spLocks noChangeArrowheads="1"/>
          </p:cNvSpPr>
          <p:nvPr/>
        </p:nvSpPr>
        <p:spPr bwMode="auto">
          <a:xfrm>
            <a:off x="3908450" y="5076785"/>
            <a:ext cx="114300" cy="114300"/>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22745" name="Text Box 217"/>
          <p:cNvSpPr txBox="1">
            <a:spLocks noChangeArrowheads="1"/>
          </p:cNvSpPr>
          <p:nvPr/>
        </p:nvSpPr>
        <p:spPr bwMode="auto">
          <a:xfrm>
            <a:off x="4017985" y="7126314"/>
            <a:ext cx="2482850" cy="24765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Still on PN at 3 months in ACU</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881" name="Rectangle 353"/>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404" name="Text Box 215"/>
          <p:cNvSpPr txBox="1">
            <a:spLocks noChangeArrowheads="1"/>
          </p:cNvSpPr>
          <p:nvPr/>
        </p:nvSpPr>
        <p:spPr bwMode="auto">
          <a:xfrm>
            <a:off x="71414" y="4500564"/>
            <a:ext cx="6858000" cy="457199"/>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Black" pitchFamily="34" charset="0"/>
                <a:ea typeface="Times New Roman" pitchFamily="18" charset="0"/>
                <a:cs typeface="Arial" pitchFamily="34" charset="0"/>
              </a:rPr>
              <a:t>Nutrition Timing</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31" name="Text Box 199"/>
          <p:cNvSpPr txBox="1">
            <a:spLocks noChangeArrowheads="1"/>
          </p:cNvSpPr>
          <p:nvPr/>
        </p:nvSpPr>
        <p:spPr bwMode="auto">
          <a:xfrm>
            <a:off x="142852" y="1928795"/>
            <a:ext cx="6715148" cy="571504"/>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If the prescription</a:t>
            </a:r>
            <a:r>
              <a:rPr kumimoji="0" lang="en-US" sz="1000" b="0" i="0" u="none" strike="noStrike" cap="none" normalizeH="0" dirty="0" smtClean="0">
                <a:ln>
                  <a:noFill/>
                </a:ln>
                <a:solidFill>
                  <a:srgbClr val="000000"/>
                </a:solidFill>
                <a:effectLst/>
                <a:latin typeface="Arial" pitchFamily="34" charset="0"/>
                <a:ea typeface="Times New Roman" pitchFamily="18" charset="0"/>
                <a:cs typeface="Arial" pitchFamily="34" charset="0"/>
              </a:rPr>
              <a:t> changes for this patient, enter the date and new prescription below:</a:t>
            </a:r>
          </a:p>
          <a:p>
            <a:pPr marL="0" marR="0" lvl="0" indent="0" algn="ctr" defTabSz="914400" rtl="0" eaLnBrk="1" fontAlgn="base" latinLnBrk="0" hangingPunct="1">
              <a:lnSpc>
                <a:spcPct val="100000"/>
              </a:lnSpc>
              <a:spcBef>
                <a:spcPct val="0"/>
              </a:spcBef>
              <a:spcAft>
                <a:spcPct val="0"/>
              </a:spcAft>
              <a:buClrTx/>
              <a:buSzTx/>
              <a:buFontTx/>
              <a:buNone/>
              <a:tabLst/>
            </a:pPr>
            <a:r>
              <a:rPr lang="en-US" sz="1000" b="1" baseline="0" dirty="0" smtClean="0">
                <a:solidFill>
                  <a:srgbClr val="000000"/>
                </a:solidFill>
                <a:latin typeface="Arial" pitchFamily="34" charset="0"/>
                <a:cs typeface="Arial" pitchFamily="34" charset="0"/>
              </a:rPr>
              <a:t>Note:</a:t>
            </a:r>
            <a:r>
              <a:rPr lang="en-US" sz="1000" b="1" dirty="0" smtClean="0">
                <a:solidFill>
                  <a:srgbClr val="000000"/>
                </a:solidFill>
                <a:latin typeface="Arial" pitchFamily="34" charset="0"/>
                <a:cs typeface="Arial" pitchFamily="34" charset="0"/>
              </a:rPr>
              <a:t> Energy and protein requirements are independent of the formula prescribed.</a:t>
            </a:r>
          </a:p>
          <a:p>
            <a:pPr marL="0" marR="0" lvl="0" indent="0" algn="ctr" defTabSz="914400" rtl="0" eaLnBrk="1" fontAlgn="base" latinLnBrk="0" hangingPunct="1">
              <a:lnSpc>
                <a:spcPct val="100000"/>
              </a:lnSpc>
              <a:spcBef>
                <a:spcPct val="0"/>
              </a:spcBef>
              <a:spcAft>
                <a:spcPct val="0"/>
              </a:spcAft>
              <a:buClrTx/>
              <a:buSzTx/>
              <a:buFontTx/>
              <a:buNone/>
              <a:tabLst/>
            </a:pPr>
            <a:r>
              <a:rPr lang="en-US" sz="1000" b="1" dirty="0" smtClean="0">
                <a:solidFill>
                  <a:srgbClr val="000000"/>
                </a:solidFill>
                <a:latin typeface="Arial" pitchFamily="34" charset="0"/>
                <a:cs typeface="Arial" pitchFamily="34" charset="0"/>
              </a:rPr>
              <a:t>Do NOT change prescription to accommodate a formula change</a:t>
            </a:r>
            <a:r>
              <a:rPr lang="en-US" sz="1000" dirty="0" smtClean="0">
                <a:solidFill>
                  <a:srgbClr val="000000"/>
                </a:solidFill>
                <a:latin typeface="Arial"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493" name="Group 492"/>
          <p:cNvGrpSpPr/>
          <p:nvPr/>
        </p:nvGrpSpPr>
        <p:grpSpPr>
          <a:xfrm>
            <a:off x="142853" y="942946"/>
            <a:ext cx="6572296" cy="914411"/>
            <a:chOff x="142852" y="942946"/>
            <a:chExt cx="6572296" cy="914410"/>
          </a:xfrm>
        </p:grpSpPr>
        <p:sp>
          <p:nvSpPr>
            <p:cNvPr id="22729" name="Text Box 201"/>
            <p:cNvSpPr txBox="1">
              <a:spLocks noChangeArrowheads="1"/>
            </p:cNvSpPr>
            <p:nvPr/>
          </p:nvSpPr>
          <p:spPr bwMode="auto">
            <a:xfrm>
              <a:off x="142852" y="942946"/>
              <a:ext cx="6572296" cy="914410"/>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2727" name="Text Box 199"/>
            <p:cNvSpPr txBox="1">
              <a:spLocks noChangeArrowheads="1"/>
            </p:cNvSpPr>
            <p:nvPr/>
          </p:nvSpPr>
          <p:spPr bwMode="auto">
            <a:xfrm>
              <a:off x="223783" y="1028672"/>
              <a:ext cx="2286000" cy="3048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Date baseline prescription made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365" name="Group 364"/>
            <p:cNvGrpSpPr/>
            <p:nvPr/>
          </p:nvGrpSpPr>
          <p:grpSpPr>
            <a:xfrm>
              <a:off x="2295469" y="1018995"/>
              <a:ext cx="2571768" cy="409732"/>
              <a:chOff x="1857364" y="1519061"/>
              <a:chExt cx="2571768" cy="409732"/>
            </a:xfrm>
          </p:grpSpPr>
          <p:sp>
            <p:nvSpPr>
              <p:cNvPr id="366" name="Text Box 202"/>
              <p:cNvSpPr txBox="1">
                <a:spLocks noChangeArrowheads="1"/>
              </p:cNvSpPr>
              <p:nvPr/>
            </p:nvSpPr>
            <p:spPr bwMode="auto">
              <a:xfrm>
                <a:off x="1857364" y="1519061"/>
                <a:ext cx="228104" cy="234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Black" pitchFamily="34" charset="0"/>
                    <a:cs typeface="Arial" pitchFamily="34" charset="0"/>
                  </a:rPr>
                  <a:t>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367" name="Straight Connector 366"/>
              <p:cNvCxnSpPr/>
              <p:nvPr/>
            </p:nvCxnSpPr>
            <p:spPr>
              <a:xfrm>
                <a:off x="1857364" y="1714480"/>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8" name="Straight Connector 367"/>
              <p:cNvCxnSpPr/>
              <p:nvPr/>
            </p:nvCxnSpPr>
            <p:spPr>
              <a:xfrm>
                <a:off x="2143116" y="1712892"/>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9" name="Straight Connector 368"/>
              <p:cNvCxnSpPr/>
              <p:nvPr/>
            </p:nvCxnSpPr>
            <p:spPr>
              <a:xfrm>
                <a:off x="2428868" y="1714480"/>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0" name="Straight Connector 369"/>
              <p:cNvCxnSpPr/>
              <p:nvPr/>
            </p:nvCxnSpPr>
            <p:spPr>
              <a:xfrm>
                <a:off x="2714620" y="1714480"/>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1" name="Straight Connector 370"/>
              <p:cNvCxnSpPr/>
              <p:nvPr/>
            </p:nvCxnSpPr>
            <p:spPr>
              <a:xfrm>
                <a:off x="3214686" y="1712892"/>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2" name="Straight Connector 371"/>
              <p:cNvCxnSpPr/>
              <p:nvPr/>
            </p:nvCxnSpPr>
            <p:spPr>
              <a:xfrm>
                <a:off x="3500438" y="1714480"/>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3" name="Straight Connector 372"/>
              <p:cNvCxnSpPr/>
              <p:nvPr/>
            </p:nvCxnSpPr>
            <p:spPr>
              <a:xfrm>
                <a:off x="3929066" y="1714480"/>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4" name="Straight Connector 373"/>
              <p:cNvCxnSpPr/>
              <p:nvPr/>
            </p:nvCxnSpPr>
            <p:spPr>
              <a:xfrm>
                <a:off x="4214818" y="1714480"/>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5" name="TextBox 374"/>
              <p:cNvSpPr txBox="1"/>
              <p:nvPr/>
            </p:nvSpPr>
            <p:spPr>
              <a:xfrm>
                <a:off x="1857364" y="1682573"/>
                <a:ext cx="214314" cy="246220"/>
              </a:xfrm>
              <a:prstGeom prst="rect">
                <a:avLst/>
              </a:prstGeom>
              <a:noFill/>
            </p:spPr>
            <p:txBody>
              <a:bodyPr wrap="square" rtlCol="0">
                <a:spAutoFit/>
              </a:bodyPr>
              <a:lstStyle/>
              <a:p>
                <a:pPr algn="ctr"/>
                <a:r>
                  <a:rPr lang="en-US" sz="1000" dirty="0" smtClean="0"/>
                  <a:t>Y</a:t>
                </a:r>
                <a:endParaRPr lang="en-CA" sz="1000" dirty="0"/>
              </a:p>
            </p:txBody>
          </p:sp>
          <p:sp>
            <p:nvSpPr>
              <p:cNvPr id="376" name="TextBox 375"/>
              <p:cNvSpPr txBox="1"/>
              <p:nvPr/>
            </p:nvSpPr>
            <p:spPr>
              <a:xfrm>
                <a:off x="2149466" y="1682572"/>
                <a:ext cx="207964" cy="246220"/>
              </a:xfrm>
              <a:prstGeom prst="rect">
                <a:avLst/>
              </a:prstGeom>
              <a:noFill/>
            </p:spPr>
            <p:txBody>
              <a:bodyPr wrap="square" rtlCol="0">
                <a:spAutoFit/>
              </a:bodyPr>
              <a:lstStyle/>
              <a:p>
                <a:pPr algn="ctr"/>
                <a:r>
                  <a:rPr lang="en-US" sz="1000" dirty="0" smtClean="0"/>
                  <a:t>Y</a:t>
                </a:r>
                <a:endParaRPr lang="en-CA" sz="1000" dirty="0"/>
              </a:p>
            </p:txBody>
          </p:sp>
          <p:sp>
            <p:nvSpPr>
              <p:cNvPr id="377" name="TextBox 376"/>
              <p:cNvSpPr txBox="1"/>
              <p:nvPr/>
            </p:nvSpPr>
            <p:spPr>
              <a:xfrm>
                <a:off x="2428868" y="1682572"/>
                <a:ext cx="214314" cy="246220"/>
              </a:xfrm>
              <a:prstGeom prst="rect">
                <a:avLst/>
              </a:prstGeom>
              <a:noFill/>
            </p:spPr>
            <p:txBody>
              <a:bodyPr wrap="square" rtlCol="0">
                <a:spAutoFit/>
              </a:bodyPr>
              <a:lstStyle/>
              <a:p>
                <a:pPr algn="ctr"/>
                <a:r>
                  <a:rPr lang="en-US" sz="1000" dirty="0" smtClean="0"/>
                  <a:t>Y</a:t>
                </a:r>
                <a:endParaRPr lang="en-CA" sz="1000" dirty="0"/>
              </a:p>
            </p:txBody>
          </p:sp>
          <p:sp>
            <p:nvSpPr>
              <p:cNvPr id="378" name="TextBox 377"/>
              <p:cNvSpPr txBox="1"/>
              <p:nvPr/>
            </p:nvSpPr>
            <p:spPr>
              <a:xfrm>
                <a:off x="2714620" y="1682572"/>
                <a:ext cx="214314" cy="246220"/>
              </a:xfrm>
              <a:prstGeom prst="rect">
                <a:avLst/>
              </a:prstGeom>
              <a:noFill/>
            </p:spPr>
            <p:txBody>
              <a:bodyPr wrap="square" rtlCol="0">
                <a:spAutoFit/>
              </a:bodyPr>
              <a:lstStyle/>
              <a:p>
                <a:pPr algn="ctr"/>
                <a:r>
                  <a:rPr lang="en-US" sz="1000" dirty="0" smtClean="0"/>
                  <a:t>Y</a:t>
                </a:r>
                <a:endParaRPr lang="en-CA" sz="1000" dirty="0"/>
              </a:p>
            </p:txBody>
          </p:sp>
          <p:sp>
            <p:nvSpPr>
              <p:cNvPr id="379" name="TextBox 378"/>
              <p:cNvSpPr txBox="1"/>
              <p:nvPr/>
            </p:nvSpPr>
            <p:spPr>
              <a:xfrm>
                <a:off x="3214686" y="1682572"/>
                <a:ext cx="214314" cy="246220"/>
              </a:xfrm>
              <a:prstGeom prst="rect">
                <a:avLst/>
              </a:prstGeom>
              <a:noFill/>
            </p:spPr>
            <p:txBody>
              <a:bodyPr wrap="square" rtlCol="0">
                <a:spAutoFit/>
              </a:bodyPr>
              <a:lstStyle/>
              <a:p>
                <a:pPr algn="ctr"/>
                <a:r>
                  <a:rPr lang="en-US" sz="1000" dirty="0" smtClean="0"/>
                  <a:t>M</a:t>
                </a:r>
                <a:endParaRPr lang="en-CA" sz="1000" dirty="0"/>
              </a:p>
            </p:txBody>
          </p:sp>
          <p:sp>
            <p:nvSpPr>
              <p:cNvPr id="380" name="TextBox 379"/>
              <p:cNvSpPr txBox="1"/>
              <p:nvPr/>
            </p:nvSpPr>
            <p:spPr>
              <a:xfrm>
                <a:off x="3500438" y="1682572"/>
                <a:ext cx="214314" cy="246220"/>
              </a:xfrm>
              <a:prstGeom prst="rect">
                <a:avLst/>
              </a:prstGeom>
              <a:noFill/>
            </p:spPr>
            <p:txBody>
              <a:bodyPr wrap="square" rtlCol="0">
                <a:spAutoFit/>
              </a:bodyPr>
              <a:lstStyle/>
              <a:p>
                <a:pPr algn="ctr"/>
                <a:r>
                  <a:rPr lang="en-US" sz="1000" dirty="0" smtClean="0"/>
                  <a:t>M</a:t>
                </a:r>
                <a:endParaRPr lang="en-CA" sz="1000" dirty="0"/>
              </a:p>
            </p:txBody>
          </p:sp>
          <p:sp>
            <p:nvSpPr>
              <p:cNvPr id="381" name="TextBox 380"/>
              <p:cNvSpPr txBox="1"/>
              <p:nvPr/>
            </p:nvSpPr>
            <p:spPr>
              <a:xfrm>
                <a:off x="3929066" y="1682572"/>
                <a:ext cx="214314" cy="246220"/>
              </a:xfrm>
              <a:prstGeom prst="rect">
                <a:avLst/>
              </a:prstGeom>
              <a:noFill/>
            </p:spPr>
            <p:txBody>
              <a:bodyPr wrap="square" rtlCol="0">
                <a:spAutoFit/>
              </a:bodyPr>
              <a:lstStyle/>
              <a:p>
                <a:pPr algn="ctr"/>
                <a:r>
                  <a:rPr lang="en-US" sz="1000" dirty="0" smtClean="0"/>
                  <a:t>D</a:t>
                </a:r>
                <a:endParaRPr lang="en-CA" sz="1000" dirty="0"/>
              </a:p>
            </p:txBody>
          </p:sp>
          <p:sp>
            <p:nvSpPr>
              <p:cNvPr id="382" name="TextBox 381"/>
              <p:cNvSpPr txBox="1"/>
              <p:nvPr/>
            </p:nvSpPr>
            <p:spPr>
              <a:xfrm>
                <a:off x="4214818" y="1682572"/>
                <a:ext cx="214314" cy="246220"/>
              </a:xfrm>
              <a:prstGeom prst="rect">
                <a:avLst/>
              </a:prstGeom>
              <a:noFill/>
            </p:spPr>
            <p:txBody>
              <a:bodyPr wrap="square" rtlCol="0">
                <a:spAutoFit/>
              </a:bodyPr>
              <a:lstStyle/>
              <a:p>
                <a:pPr algn="ctr"/>
                <a:r>
                  <a:rPr lang="en-US" sz="1000" dirty="0" smtClean="0"/>
                  <a:t>D</a:t>
                </a:r>
                <a:endParaRPr lang="en-CA" sz="1000" dirty="0"/>
              </a:p>
            </p:txBody>
          </p:sp>
          <p:sp>
            <p:nvSpPr>
              <p:cNvPr id="383" name="Text Box 202"/>
              <p:cNvSpPr txBox="1">
                <a:spLocks noChangeArrowheads="1"/>
              </p:cNvSpPr>
              <p:nvPr/>
            </p:nvSpPr>
            <p:spPr bwMode="auto">
              <a:xfrm>
                <a:off x="2135676" y="1519061"/>
                <a:ext cx="228104" cy="234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Black" pitchFamily="34" charset="0"/>
                    <a:cs typeface="Arial" pitchFamily="34" charset="0"/>
                  </a:rPr>
                  <a:t>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403" name="Text Box 199"/>
            <p:cNvSpPr txBox="1">
              <a:spLocks noChangeArrowheads="1"/>
            </p:cNvSpPr>
            <p:nvPr/>
          </p:nvSpPr>
          <p:spPr bwMode="auto">
            <a:xfrm>
              <a:off x="223767" y="1428728"/>
              <a:ext cx="2286000" cy="3048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Total Calories Prescribed:</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26" name="TextBox 425"/>
            <p:cNvSpPr txBox="1"/>
            <p:nvPr/>
          </p:nvSpPr>
          <p:spPr>
            <a:xfrm>
              <a:off x="2786058" y="1558745"/>
              <a:ext cx="428628" cy="246221"/>
            </a:xfrm>
            <a:prstGeom prst="rect">
              <a:avLst/>
            </a:prstGeom>
            <a:noFill/>
          </p:spPr>
          <p:txBody>
            <a:bodyPr wrap="square" rtlCol="0">
              <a:spAutoFit/>
            </a:bodyPr>
            <a:lstStyle/>
            <a:p>
              <a:r>
                <a:rPr lang="en-US" sz="1000" dirty="0">
                  <a:latin typeface="Arial" pitchFamily="34" charset="0"/>
                  <a:cs typeface="Arial" pitchFamily="34" charset="0"/>
                </a:rPr>
                <a:t>k</a:t>
              </a:r>
              <a:r>
                <a:rPr lang="en-US" sz="1000" dirty="0" smtClean="0">
                  <a:latin typeface="Arial" pitchFamily="34" charset="0"/>
                  <a:cs typeface="Arial" pitchFamily="34" charset="0"/>
                </a:rPr>
                <a:t>cal</a:t>
              </a:r>
              <a:endParaRPr lang="en-CA" sz="1000" dirty="0">
                <a:latin typeface="Arial" pitchFamily="34" charset="0"/>
                <a:cs typeface="Arial" pitchFamily="34" charset="0"/>
              </a:endParaRPr>
            </a:p>
          </p:txBody>
        </p:sp>
        <p:sp>
          <p:nvSpPr>
            <p:cNvPr id="428" name="Text Box 199"/>
            <p:cNvSpPr txBox="1">
              <a:spLocks noChangeArrowheads="1"/>
            </p:cNvSpPr>
            <p:nvPr/>
          </p:nvSpPr>
          <p:spPr bwMode="auto">
            <a:xfrm>
              <a:off x="3571876" y="1436348"/>
              <a:ext cx="2286000" cy="3048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Total Protein Prescribed:</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30" name="TextBox 429"/>
            <p:cNvSpPr txBox="1"/>
            <p:nvPr/>
          </p:nvSpPr>
          <p:spPr>
            <a:xfrm>
              <a:off x="6134167" y="1566367"/>
              <a:ext cx="571504" cy="246221"/>
            </a:xfrm>
            <a:prstGeom prst="rect">
              <a:avLst/>
            </a:prstGeom>
            <a:noFill/>
          </p:spPr>
          <p:txBody>
            <a:bodyPr wrap="square" rtlCol="0">
              <a:spAutoFit/>
            </a:bodyPr>
            <a:lstStyle/>
            <a:p>
              <a:r>
                <a:rPr lang="en-US" sz="1000" dirty="0" smtClean="0">
                  <a:latin typeface="Arial" pitchFamily="34" charset="0"/>
                  <a:cs typeface="Arial" pitchFamily="34" charset="0"/>
                </a:rPr>
                <a:t>grams</a:t>
              </a:r>
              <a:endParaRPr lang="en-CA" sz="1000" dirty="0">
                <a:latin typeface="Arial" pitchFamily="34" charset="0"/>
                <a:cs typeface="Arial" pitchFamily="34" charset="0"/>
              </a:endParaRPr>
            </a:p>
          </p:txBody>
        </p:sp>
        <p:cxnSp>
          <p:nvCxnSpPr>
            <p:cNvPr id="491" name="Straight Connector 490"/>
            <p:cNvCxnSpPr/>
            <p:nvPr/>
          </p:nvCxnSpPr>
          <p:spPr>
            <a:xfrm>
              <a:off x="1763066" y="1737340"/>
              <a:ext cx="107157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2" name="Straight Connector 491"/>
            <p:cNvCxnSpPr/>
            <p:nvPr/>
          </p:nvCxnSpPr>
          <p:spPr>
            <a:xfrm>
              <a:off x="5072074" y="1744960"/>
              <a:ext cx="107157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94" name="Group 493"/>
          <p:cNvGrpSpPr/>
          <p:nvPr/>
        </p:nvGrpSpPr>
        <p:grpSpPr>
          <a:xfrm>
            <a:off x="142853" y="2500297"/>
            <a:ext cx="6572296" cy="914411"/>
            <a:chOff x="142852" y="942946"/>
            <a:chExt cx="6572296" cy="914410"/>
          </a:xfrm>
        </p:grpSpPr>
        <p:sp>
          <p:nvSpPr>
            <p:cNvPr id="495" name="Text Box 201"/>
            <p:cNvSpPr txBox="1">
              <a:spLocks noChangeArrowheads="1"/>
            </p:cNvSpPr>
            <p:nvPr/>
          </p:nvSpPr>
          <p:spPr bwMode="auto">
            <a:xfrm>
              <a:off x="142852" y="942946"/>
              <a:ext cx="6572296" cy="914410"/>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6" name="Text Box 199"/>
            <p:cNvSpPr txBox="1">
              <a:spLocks noChangeArrowheads="1"/>
            </p:cNvSpPr>
            <p:nvPr/>
          </p:nvSpPr>
          <p:spPr bwMode="auto">
            <a:xfrm>
              <a:off x="223783" y="1028672"/>
              <a:ext cx="2286000" cy="3048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Date baseline prescription made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497" name="Group 364"/>
            <p:cNvGrpSpPr/>
            <p:nvPr/>
          </p:nvGrpSpPr>
          <p:grpSpPr>
            <a:xfrm>
              <a:off x="2295469" y="1018995"/>
              <a:ext cx="2571768" cy="409732"/>
              <a:chOff x="1857364" y="1519061"/>
              <a:chExt cx="2571768" cy="409732"/>
            </a:xfrm>
          </p:grpSpPr>
          <p:sp>
            <p:nvSpPr>
              <p:cNvPr id="504" name="Text Box 202"/>
              <p:cNvSpPr txBox="1">
                <a:spLocks noChangeArrowheads="1"/>
              </p:cNvSpPr>
              <p:nvPr/>
            </p:nvSpPr>
            <p:spPr bwMode="auto">
              <a:xfrm>
                <a:off x="1857364" y="1519061"/>
                <a:ext cx="228104" cy="234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Black" pitchFamily="34" charset="0"/>
                    <a:cs typeface="Arial" pitchFamily="34" charset="0"/>
                  </a:rPr>
                  <a:t>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505" name="Straight Connector 504"/>
              <p:cNvCxnSpPr/>
              <p:nvPr/>
            </p:nvCxnSpPr>
            <p:spPr>
              <a:xfrm>
                <a:off x="1857364" y="1714480"/>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6" name="Straight Connector 505"/>
              <p:cNvCxnSpPr/>
              <p:nvPr/>
            </p:nvCxnSpPr>
            <p:spPr>
              <a:xfrm>
                <a:off x="2143116" y="1712892"/>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7" name="Straight Connector 506"/>
              <p:cNvCxnSpPr/>
              <p:nvPr/>
            </p:nvCxnSpPr>
            <p:spPr>
              <a:xfrm>
                <a:off x="2428868" y="1714480"/>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8" name="Straight Connector 507"/>
              <p:cNvCxnSpPr/>
              <p:nvPr/>
            </p:nvCxnSpPr>
            <p:spPr>
              <a:xfrm>
                <a:off x="2714620" y="1714480"/>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9" name="Straight Connector 508"/>
              <p:cNvCxnSpPr/>
              <p:nvPr/>
            </p:nvCxnSpPr>
            <p:spPr>
              <a:xfrm>
                <a:off x="3214686" y="1712892"/>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0" name="Straight Connector 509"/>
              <p:cNvCxnSpPr/>
              <p:nvPr/>
            </p:nvCxnSpPr>
            <p:spPr>
              <a:xfrm>
                <a:off x="3500438" y="1714480"/>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1" name="Straight Connector 510"/>
              <p:cNvCxnSpPr/>
              <p:nvPr/>
            </p:nvCxnSpPr>
            <p:spPr>
              <a:xfrm>
                <a:off x="3929066" y="1714480"/>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2" name="Straight Connector 511"/>
              <p:cNvCxnSpPr/>
              <p:nvPr/>
            </p:nvCxnSpPr>
            <p:spPr>
              <a:xfrm>
                <a:off x="4214818" y="1714480"/>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3" name="TextBox 512"/>
              <p:cNvSpPr txBox="1"/>
              <p:nvPr/>
            </p:nvSpPr>
            <p:spPr>
              <a:xfrm>
                <a:off x="1857364" y="1682573"/>
                <a:ext cx="214314" cy="246220"/>
              </a:xfrm>
              <a:prstGeom prst="rect">
                <a:avLst/>
              </a:prstGeom>
              <a:noFill/>
            </p:spPr>
            <p:txBody>
              <a:bodyPr wrap="square" rtlCol="0">
                <a:spAutoFit/>
              </a:bodyPr>
              <a:lstStyle/>
              <a:p>
                <a:pPr algn="ctr"/>
                <a:r>
                  <a:rPr lang="en-US" sz="1000" dirty="0" smtClean="0"/>
                  <a:t>Y</a:t>
                </a:r>
                <a:endParaRPr lang="en-CA" sz="1000" dirty="0"/>
              </a:p>
            </p:txBody>
          </p:sp>
          <p:sp>
            <p:nvSpPr>
              <p:cNvPr id="514" name="TextBox 513"/>
              <p:cNvSpPr txBox="1"/>
              <p:nvPr/>
            </p:nvSpPr>
            <p:spPr>
              <a:xfrm>
                <a:off x="2149466" y="1682572"/>
                <a:ext cx="207964" cy="246220"/>
              </a:xfrm>
              <a:prstGeom prst="rect">
                <a:avLst/>
              </a:prstGeom>
              <a:noFill/>
            </p:spPr>
            <p:txBody>
              <a:bodyPr wrap="square" rtlCol="0">
                <a:spAutoFit/>
              </a:bodyPr>
              <a:lstStyle/>
              <a:p>
                <a:pPr algn="ctr"/>
                <a:r>
                  <a:rPr lang="en-US" sz="1000" dirty="0" smtClean="0"/>
                  <a:t>Y</a:t>
                </a:r>
                <a:endParaRPr lang="en-CA" sz="1000" dirty="0"/>
              </a:p>
            </p:txBody>
          </p:sp>
          <p:sp>
            <p:nvSpPr>
              <p:cNvPr id="515" name="TextBox 514"/>
              <p:cNvSpPr txBox="1"/>
              <p:nvPr/>
            </p:nvSpPr>
            <p:spPr>
              <a:xfrm>
                <a:off x="2428868" y="1682572"/>
                <a:ext cx="214314" cy="246220"/>
              </a:xfrm>
              <a:prstGeom prst="rect">
                <a:avLst/>
              </a:prstGeom>
              <a:noFill/>
            </p:spPr>
            <p:txBody>
              <a:bodyPr wrap="square" rtlCol="0">
                <a:spAutoFit/>
              </a:bodyPr>
              <a:lstStyle/>
              <a:p>
                <a:pPr algn="ctr"/>
                <a:r>
                  <a:rPr lang="en-US" sz="1000" dirty="0" smtClean="0"/>
                  <a:t>Y</a:t>
                </a:r>
                <a:endParaRPr lang="en-CA" sz="1000" dirty="0"/>
              </a:p>
            </p:txBody>
          </p:sp>
          <p:sp>
            <p:nvSpPr>
              <p:cNvPr id="516" name="TextBox 515"/>
              <p:cNvSpPr txBox="1"/>
              <p:nvPr/>
            </p:nvSpPr>
            <p:spPr>
              <a:xfrm>
                <a:off x="2714620" y="1682572"/>
                <a:ext cx="214314" cy="246220"/>
              </a:xfrm>
              <a:prstGeom prst="rect">
                <a:avLst/>
              </a:prstGeom>
              <a:noFill/>
            </p:spPr>
            <p:txBody>
              <a:bodyPr wrap="square" rtlCol="0">
                <a:spAutoFit/>
              </a:bodyPr>
              <a:lstStyle/>
              <a:p>
                <a:pPr algn="ctr"/>
                <a:r>
                  <a:rPr lang="en-US" sz="1000" dirty="0" smtClean="0"/>
                  <a:t>Y</a:t>
                </a:r>
                <a:endParaRPr lang="en-CA" sz="1000" dirty="0"/>
              </a:p>
            </p:txBody>
          </p:sp>
          <p:sp>
            <p:nvSpPr>
              <p:cNvPr id="517" name="TextBox 516"/>
              <p:cNvSpPr txBox="1"/>
              <p:nvPr/>
            </p:nvSpPr>
            <p:spPr>
              <a:xfrm>
                <a:off x="3214686" y="1682572"/>
                <a:ext cx="214314" cy="246220"/>
              </a:xfrm>
              <a:prstGeom prst="rect">
                <a:avLst/>
              </a:prstGeom>
              <a:noFill/>
            </p:spPr>
            <p:txBody>
              <a:bodyPr wrap="square" rtlCol="0">
                <a:spAutoFit/>
              </a:bodyPr>
              <a:lstStyle/>
              <a:p>
                <a:pPr algn="ctr"/>
                <a:r>
                  <a:rPr lang="en-US" sz="1000" dirty="0" smtClean="0"/>
                  <a:t>M</a:t>
                </a:r>
                <a:endParaRPr lang="en-CA" sz="1000" dirty="0"/>
              </a:p>
            </p:txBody>
          </p:sp>
          <p:sp>
            <p:nvSpPr>
              <p:cNvPr id="518" name="TextBox 517"/>
              <p:cNvSpPr txBox="1"/>
              <p:nvPr/>
            </p:nvSpPr>
            <p:spPr>
              <a:xfrm>
                <a:off x="3500438" y="1682572"/>
                <a:ext cx="214314" cy="246220"/>
              </a:xfrm>
              <a:prstGeom prst="rect">
                <a:avLst/>
              </a:prstGeom>
              <a:noFill/>
            </p:spPr>
            <p:txBody>
              <a:bodyPr wrap="square" rtlCol="0">
                <a:spAutoFit/>
              </a:bodyPr>
              <a:lstStyle/>
              <a:p>
                <a:pPr algn="ctr"/>
                <a:r>
                  <a:rPr lang="en-US" sz="1000" dirty="0" smtClean="0"/>
                  <a:t>M</a:t>
                </a:r>
                <a:endParaRPr lang="en-CA" sz="1000" dirty="0"/>
              </a:p>
            </p:txBody>
          </p:sp>
          <p:sp>
            <p:nvSpPr>
              <p:cNvPr id="519" name="TextBox 518"/>
              <p:cNvSpPr txBox="1"/>
              <p:nvPr/>
            </p:nvSpPr>
            <p:spPr>
              <a:xfrm>
                <a:off x="3929066" y="1682572"/>
                <a:ext cx="214314" cy="246220"/>
              </a:xfrm>
              <a:prstGeom prst="rect">
                <a:avLst/>
              </a:prstGeom>
              <a:noFill/>
            </p:spPr>
            <p:txBody>
              <a:bodyPr wrap="square" rtlCol="0">
                <a:spAutoFit/>
              </a:bodyPr>
              <a:lstStyle/>
              <a:p>
                <a:pPr algn="ctr"/>
                <a:r>
                  <a:rPr lang="en-US" sz="1000" dirty="0" smtClean="0"/>
                  <a:t>D</a:t>
                </a:r>
                <a:endParaRPr lang="en-CA" sz="1000" dirty="0"/>
              </a:p>
            </p:txBody>
          </p:sp>
          <p:sp>
            <p:nvSpPr>
              <p:cNvPr id="520" name="TextBox 519"/>
              <p:cNvSpPr txBox="1"/>
              <p:nvPr/>
            </p:nvSpPr>
            <p:spPr>
              <a:xfrm>
                <a:off x="4214818" y="1682572"/>
                <a:ext cx="214314" cy="246220"/>
              </a:xfrm>
              <a:prstGeom prst="rect">
                <a:avLst/>
              </a:prstGeom>
              <a:noFill/>
            </p:spPr>
            <p:txBody>
              <a:bodyPr wrap="square" rtlCol="0">
                <a:spAutoFit/>
              </a:bodyPr>
              <a:lstStyle/>
              <a:p>
                <a:pPr algn="ctr"/>
                <a:r>
                  <a:rPr lang="en-US" sz="1000" dirty="0" smtClean="0"/>
                  <a:t>D</a:t>
                </a:r>
                <a:endParaRPr lang="en-CA" sz="1000" dirty="0"/>
              </a:p>
            </p:txBody>
          </p:sp>
          <p:sp>
            <p:nvSpPr>
              <p:cNvPr id="521" name="Text Box 202"/>
              <p:cNvSpPr txBox="1">
                <a:spLocks noChangeArrowheads="1"/>
              </p:cNvSpPr>
              <p:nvPr/>
            </p:nvSpPr>
            <p:spPr bwMode="auto">
              <a:xfrm>
                <a:off x="2135676" y="1519061"/>
                <a:ext cx="228104" cy="234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Black" pitchFamily="34" charset="0"/>
                    <a:cs typeface="Arial" pitchFamily="34" charset="0"/>
                  </a:rPr>
                  <a:t>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498" name="Text Box 199"/>
            <p:cNvSpPr txBox="1">
              <a:spLocks noChangeArrowheads="1"/>
            </p:cNvSpPr>
            <p:nvPr/>
          </p:nvSpPr>
          <p:spPr bwMode="auto">
            <a:xfrm>
              <a:off x="223767" y="1428728"/>
              <a:ext cx="2286000" cy="3048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Total Calories Prescribed:</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9" name="TextBox 498"/>
            <p:cNvSpPr txBox="1"/>
            <p:nvPr/>
          </p:nvSpPr>
          <p:spPr>
            <a:xfrm>
              <a:off x="2786058" y="1558745"/>
              <a:ext cx="428628" cy="246221"/>
            </a:xfrm>
            <a:prstGeom prst="rect">
              <a:avLst/>
            </a:prstGeom>
            <a:noFill/>
          </p:spPr>
          <p:txBody>
            <a:bodyPr wrap="square" rtlCol="0">
              <a:spAutoFit/>
            </a:bodyPr>
            <a:lstStyle/>
            <a:p>
              <a:r>
                <a:rPr lang="en-US" sz="1000" dirty="0">
                  <a:latin typeface="Arial" pitchFamily="34" charset="0"/>
                  <a:cs typeface="Arial" pitchFamily="34" charset="0"/>
                </a:rPr>
                <a:t>k</a:t>
              </a:r>
              <a:r>
                <a:rPr lang="en-US" sz="1000" dirty="0" smtClean="0">
                  <a:latin typeface="Arial" pitchFamily="34" charset="0"/>
                  <a:cs typeface="Arial" pitchFamily="34" charset="0"/>
                </a:rPr>
                <a:t>cal</a:t>
              </a:r>
              <a:endParaRPr lang="en-CA" sz="1000" dirty="0">
                <a:latin typeface="Arial" pitchFamily="34" charset="0"/>
                <a:cs typeface="Arial" pitchFamily="34" charset="0"/>
              </a:endParaRPr>
            </a:p>
          </p:txBody>
        </p:sp>
        <p:sp>
          <p:nvSpPr>
            <p:cNvPr id="500" name="Text Box 199"/>
            <p:cNvSpPr txBox="1">
              <a:spLocks noChangeArrowheads="1"/>
            </p:cNvSpPr>
            <p:nvPr/>
          </p:nvSpPr>
          <p:spPr bwMode="auto">
            <a:xfrm>
              <a:off x="3571876" y="1436348"/>
              <a:ext cx="2286000" cy="3048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Total Protein Prescribed:</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01" name="TextBox 500"/>
            <p:cNvSpPr txBox="1"/>
            <p:nvPr/>
          </p:nvSpPr>
          <p:spPr>
            <a:xfrm>
              <a:off x="6134167" y="1566367"/>
              <a:ext cx="571504" cy="246221"/>
            </a:xfrm>
            <a:prstGeom prst="rect">
              <a:avLst/>
            </a:prstGeom>
            <a:noFill/>
          </p:spPr>
          <p:txBody>
            <a:bodyPr wrap="square" rtlCol="0">
              <a:spAutoFit/>
            </a:bodyPr>
            <a:lstStyle/>
            <a:p>
              <a:r>
                <a:rPr lang="en-US" sz="1000" dirty="0" smtClean="0">
                  <a:latin typeface="Arial" pitchFamily="34" charset="0"/>
                  <a:cs typeface="Arial" pitchFamily="34" charset="0"/>
                </a:rPr>
                <a:t>grams</a:t>
              </a:r>
              <a:endParaRPr lang="en-CA" sz="1000" dirty="0">
                <a:latin typeface="Arial" pitchFamily="34" charset="0"/>
                <a:cs typeface="Arial" pitchFamily="34" charset="0"/>
              </a:endParaRPr>
            </a:p>
          </p:txBody>
        </p:sp>
        <p:cxnSp>
          <p:nvCxnSpPr>
            <p:cNvPr id="502" name="Straight Connector 501"/>
            <p:cNvCxnSpPr/>
            <p:nvPr/>
          </p:nvCxnSpPr>
          <p:spPr>
            <a:xfrm>
              <a:off x="1763066" y="1737340"/>
              <a:ext cx="107157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3" name="Straight Connector 502"/>
            <p:cNvCxnSpPr/>
            <p:nvPr/>
          </p:nvCxnSpPr>
          <p:spPr>
            <a:xfrm>
              <a:off x="5072074" y="1744960"/>
              <a:ext cx="107157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22" name="Group 521"/>
          <p:cNvGrpSpPr/>
          <p:nvPr/>
        </p:nvGrpSpPr>
        <p:grpSpPr>
          <a:xfrm>
            <a:off x="142853" y="3514714"/>
            <a:ext cx="6572296" cy="914411"/>
            <a:chOff x="142852" y="942946"/>
            <a:chExt cx="6572296" cy="914410"/>
          </a:xfrm>
        </p:grpSpPr>
        <p:sp>
          <p:nvSpPr>
            <p:cNvPr id="523" name="Text Box 201"/>
            <p:cNvSpPr txBox="1">
              <a:spLocks noChangeArrowheads="1"/>
            </p:cNvSpPr>
            <p:nvPr/>
          </p:nvSpPr>
          <p:spPr bwMode="auto">
            <a:xfrm>
              <a:off x="142852" y="942946"/>
              <a:ext cx="6572296" cy="914410"/>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24" name="Text Box 199"/>
            <p:cNvSpPr txBox="1">
              <a:spLocks noChangeArrowheads="1"/>
            </p:cNvSpPr>
            <p:nvPr/>
          </p:nvSpPr>
          <p:spPr bwMode="auto">
            <a:xfrm>
              <a:off x="223783" y="1028672"/>
              <a:ext cx="2286000" cy="3048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Date baseline prescription made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525" name="Group 364"/>
            <p:cNvGrpSpPr/>
            <p:nvPr/>
          </p:nvGrpSpPr>
          <p:grpSpPr>
            <a:xfrm>
              <a:off x="2295469" y="1018995"/>
              <a:ext cx="2571768" cy="409732"/>
              <a:chOff x="1857364" y="1519061"/>
              <a:chExt cx="2571768" cy="409732"/>
            </a:xfrm>
          </p:grpSpPr>
          <p:sp>
            <p:nvSpPr>
              <p:cNvPr id="532" name="Text Box 202"/>
              <p:cNvSpPr txBox="1">
                <a:spLocks noChangeArrowheads="1"/>
              </p:cNvSpPr>
              <p:nvPr/>
            </p:nvSpPr>
            <p:spPr bwMode="auto">
              <a:xfrm>
                <a:off x="1857364" y="1519061"/>
                <a:ext cx="228104" cy="234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Black" pitchFamily="34" charset="0"/>
                    <a:cs typeface="Arial" pitchFamily="34" charset="0"/>
                  </a:rPr>
                  <a:t>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533" name="Straight Connector 532"/>
              <p:cNvCxnSpPr/>
              <p:nvPr/>
            </p:nvCxnSpPr>
            <p:spPr>
              <a:xfrm>
                <a:off x="1857364" y="1714480"/>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4" name="Straight Connector 533"/>
              <p:cNvCxnSpPr/>
              <p:nvPr/>
            </p:nvCxnSpPr>
            <p:spPr>
              <a:xfrm>
                <a:off x="2143116" y="1712892"/>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5" name="Straight Connector 534"/>
              <p:cNvCxnSpPr/>
              <p:nvPr/>
            </p:nvCxnSpPr>
            <p:spPr>
              <a:xfrm>
                <a:off x="2428868" y="1714480"/>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6" name="Straight Connector 535"/>
              <p:cNvCxnSpPr/>
              <p:nvPr/>
            </p:nvCxnSpPr>
            <p:spPr>
              <a:xfrm>
                <a:off x="2714620" y="1714480"/>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7" name="Straight Connector 536"/>
              <p:cNvCxnSpPr/>
              <p:nvPr/>
            </p:nvCxnSpPr>
            <p:spPr>
              <a:xfrm>
                <a:off x="3214686" y="1712892"/>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8" name="Straight Connector 537"/>
              <p:cNvCxnSpPr/>
              <p:nvPr/>
            </p:nvCxnSpPr>
            <p:spPr>
              <a:xfrm>
                <a:off x="3500438" y="1714480"/>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9" name="Straight Connector 538"/>
              <p:cNvCxnSpPr/>
              <p:nvPr/>
            </p:nvCxnSpPr>
            <p:spPr>
              <a:xfrm>
                <a:off x="3929066" y="1714480"/>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0" name="Straight Connector 539"/>
              <p:cNvCxnSpPr/>
              <p:nvPr/>
            </p:nvCxnSpPr>
            <p:spPr>
              <a:xfrm>
                <a:off x="4214818" y="1714480"/>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41" name="TextBox 540"/>
              <p:cNvSpPr txBox="1"/>
              <p:nvPr/>
            </p:nvSpPr>
            <p:spPr>
              <a:xfrm>
                <a:off x="1857364" y="1682573"/>
                <a:ext cx="214314" cy="246220"/>
              </a:xfrm>
              <a:prstGeom prst="rect">
                <a:avLst/>
              </a:prstGeom>
              <a:noFill/>
            </p:spPr>
            <p:txBody>
              <a:bodyPr wrap="square" rtlCol="0">
                <a:spAutoFit/>
              </a:bodyPr>
              <a:lstStyle/>
              <a:p>
                <a:pPr algn="ctr"/>
                <a:r>
                  <a:rPr lang="en-US" sz="1000" dirty="0" smtClean="0"/>
                  <a:t>Y</a:t>
                </a:r>
                <a:endParaRPr lang="en-CA" sz="1000" dirty="0"/>
              </a:p>
            </p:txBody>
          </p:sp>
          <p:sp>
            <p:nvSpPr>
              <p:cNvPr id="542" name="TextBox 541"/>
              <p:cNvSpPr txBox="1"/>
              <p:nvPr/>
            </p:nvSpPr>
            <p:spPr>
              <a:xfrm>
                <a:off x="2149466" y="1682572"/>
                <a:ext cx="207964" cy="246220"/>
              </a:xfrm>
              <a:prstGeom prst="rect">
                <a:avLst/>
              </a:prstGeom>
              <a:noFill/>
            </p:spPr>
            <p:txBody>
              <a:bodyPr wrap="square" rtlCol="0">
                <a:spAutoFit/>
              </a:bodyPr>
              <a:lstStyle/>
              <a:p>
                <a:pPr algn="ctr"/>
                <a:r>
                  <a:rPr lang="en-US" sz="1000" dirty="0" smtClean="0"/>
                  <a:t>Y</a:t>
                </a:r>
                <a:endParaRPr lang="en-CA" sz="1000" dirty="0"/>
              </a:p>
            </p:txBody>
          </p:sp>
          <p:sp>
            <p:nvSpPr>
              <p:cNvPr id="543" name="TextBox 542"/>
              <p:cNvSpPr txBox="1"/>
              <p:nvPr/>
            </p:nvSpPr>
            <p:spPr>
              <a:xfrm>
                <a:off x="2428868" y="1682572"/>
                <a:ext cx="214314" cy="246220"/>
              </a:xfrm>
              <a:prstGeom prst="rect">
                <a:avLst/>
              </a:prstGeom>
              <a:noFill/>
            </p:spPr>
            <p:txBody>
              <a:bodyPr wrap="square" rtlCol="0">
                <a:spAutoFit/>
              </a:bodyPr>
              <a:lstStyle/>
              <a:p>
                <a:pPr algn="ctr"/>
                <a:r>
                  <a:rPr lang="en-US" sz="1000" dirty="0" smtClean="0"/>
                  <a:t>Y</a:t>
                </a:r>
                <a:endParaRPr lang="en-CA" sz="1000" dirty="0"/>
              </a:p>
            </p:txBody>
          </p:sp>
          <p:sp>
            <p:nvSpPr>
              <p:cNvPr id="544" name="TextBox 543"/>
              <p:cNvSpPr txBox="1"/>
              <p:nvPr/>
            </p:nvSpPr>
            <p:spPr>
              <a:xfrm>
                <a:off x="2714620" y="1682572"/>
                <a:ext cx="214314" cy="246220"/>
              </a:xfrm>
              <a:prstGeom prst="rect">
                <a:avLst/>
              </a:prstGeom>
              <a:noFill/>
            </p:spPr>
            <p:txBody>
              <a:bodyPr wrap="square" rtlCol="0">
                <a:spAutoFit/>
              </a:bodyPr>
              <a:lstStyle/>
              <a:p>
                <a:pPr algn="ctr"/>
                <a:r>
                  <a:rPr lang="en-US" sz="1000" dirty="0" smtClean="0"/>
                  <a:t>Y</a:t>
                </a:r>
                <a:endParaRPr lang="en-CA" sz="1000" dirty="0"/>
              </a:p>
            </p:txBody>
          </p:sp>
          <p:sp>
            <p:nvSpPr>
              <p:cNvPr id="545" name="TextBox 544"/>
              <p:cNvSpPr txBox="1"/>
              <p:nvPr/>
            </p:nvSpPr>
            <p:spPr>
              <a:xfrm>
                <a:off x="3214686" y="1682572"/>
                <a:ext cx="214314" cy="246220"/>
              </a:xfrm>
              <a:prstGeom prst="rect">
                <a:avLst/>
              </a:prstGeom>
              <a:noFill/>
            </p:spPr>
            <p:txBody>
              <a:bodyPr wrap="square" rtlCol="0">
                <a:spAutoFit/>
              </a:bodyPr>
              <a:lstStyle/>
              <a:p>
                <a:pPr algn="ctr"/>
                <a:r>
                  <a:rPr lang="en-US" sz="1000" dirty="0" smtClean="0"/>
                  <a:t>M</a:t>
                </a:r>
                <a:endParaRPr lang="en-CA" sz="1000" dirty="0"/>
              </a:p>
            </p:txBody>
          </p:sp>
          <p:sp>
            <p:nvSpPr>
              <p:cNvPr id="546" name="TextBox 545"/>
              <p:cNvSpPr txBox="1"/>
              <p:nvPr/>
            </p:nvSpPr>
            <p:spPr>
              <a:xfrm>
                <a:off x="3500438" y="1682572"/>
                <a:ext cx="214314" cy="246220"/>
              </a:xfrm>
              <a:prstGeom prst="rect">
                <a:avLst/>
              </a:prstGeom>
              <a:noFill/>
            </p:spPr>
            <p:txBody>
              <a:bodyPr wrap="square" rtlCol="0">
                <a:spAutoFit/>
              </a:bodyPr>
              <a:lstStyle/>
              <a:p>
                <a:pPr algn="ctr"/>
                <a:r>
                  <a:rPr lang="en-US" sz="1000" dirty="0" smtClean="0"/>
                  <a:t>M</a:t>
                </a:r>
                <a:endParaRPr lang="en-CA" sz="1000" dirty="0"/>
              </a:p>
            </p:txBody>
          </p:sp>
          <p:sp>
            <p:nvSpPr>
              <p:cNvPr id="547" name="TextBox 546"/>
              <p:cNvSpPr txBox="1"/>
              <p:nvPr/>
            </p:nvSpPr>
            <p:spPr>
              <a:xfrm>
                <a:off x="3929066" y="1682572"/>
                <a:ext cx="214314" cy="246220"/>
              </a:xfrm>
              <a:prstGeom prst="rect">
                <a:avLst/>
              </a:prstGeom>
              <a:noFill/>
            </p:spPr>
            <p:txBody>
              <a:bodyPr wrap="square" rtlCol="0">
                <a:spAutoFit/>
              </a:bodyPr>
              <a:lstStyle/>
              <a:p>
                <a:pPr algn="ctr"/>
                <a:r>
                  <a:rPr lang="en-US" sz="1000" dirty="0" smtClean="0"/>
                  <a:t>D</a:t>
                </a:r>
                <a:endParaRPr lang="en-CA" sz="1000" dirty="0"/>
              </a:p>
            </p:txBody>
          </p:sp>
          <p:sp>
            <p:nvSpPr>
              <p:cNvPr id="548" name="TextBox 547"/>
              <p:cNvSpPr txBox="1"/>
              <p:nvPr/>
            </p:nvSpPr>
            <p:spPr>
              <a:xfrm>
                <a:off x="4214818" y="1682572"/>
                <a:ext cx="214314" cy="246220"/>
              </a:xfrm>
              <a:prstGeom prst="rect">
                <a:avLst/>
              </a:prstGeom>
              <a:noFill/>
            </p:spPr>
            <p:txBody>
              <a:bodyPr wrap="square" rtlCol="0">
                <a:spAutoFit/>
              </a:bodyPr>
              <a:lstStyle/>
              <a:p>
                <a:pPr algn="ctr"/>
                <a:r>
                  <a:rPr lang="en-US" sz="1000" dirty="0" smtClean="0"/>
                  <a:t>D</a:t>
                </a:r>
                <a:endParaRPr lang="en-CA" sz="1000" dirty="0"/>
              </a:p>
            </p:txBody>
          </p:sp>
          <p:sp>
            <p:nvSpPr>
              <p:cNvPr id="549" name="Text Box 202"/>
              <p:cNvSpPr txBox="1">
                <a:spLocks noChangeArrowheads="1"/>
              </p:cNvSpPr>
              <p:nvPr/>
            </p:nvSpPr>
            <p:spPr bwMode="auto">
              <a:xfrm>
                <a:off x="2135676" y="1519061"/>
                <a:ext cx="228104" cy="234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Black" pitchFamily="34" charset="0"/>
                    <a:cs typeface="Arial" pitchFamily="34" charset="0"/>
                  </a:rPr>
                  <a:t>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526" name="Text Box 199"/>
            <p:cNvSpPr txBox="1">
              <a:spLocks noChangeArrowheads="1"/>
            </p:cNvSpPr>
            <p:nvPr/>
          </p:nvSpPr>
          <p:spPr bwMode="auto">
            <a:xfrm>
              <a:off x="223767" y="1428728"/>
              <a:ext cx="2286000" cy="3048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Total Calories Prescribed:</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27" name="TextBox 526"/>
            <p:cNvSpPr txBox="1"/>
            <p:nvPr/>
          </p:nvSpPr>
          <p:spPr>
            <a:xfrm>
              <a:off x="2786058" y="1558745"/>
              <a:ext cx="428628" cy="246221"/>
            </a:xfrm>
            <a:prstGeom prst="rect">
              <a:avLst/>
            </a:prstGeom>
            <a:noFill/>
          </p:spPr>
          <p:txBody>
            <a:bodyPr wrap="square" rtlCol="0">
              <a:spAutoFit/>
            </a:bodyPr>
            <a:lstStyle/>
            <a:p>
              <a:r>
                <a:rPr lang="en-US" sz="1000" dirty="0">
                  <a:latin typeface="Arial" pitchFamily="34" charset="0"/>
                  <a:cs typeface="Arial" pitchFamily="34" charset="0"/>
                </a:rPr>
                <a:t>k</a:t>
              </a:r>
              <a:r>
                <a:rPr lang="en-US" sz="1000" dirty="0" smtClean="0">
                  <a:latin typeface="Arial" pitchFamily="34" charset="0"/>
                  <a:cs typeface="Arial" pitchFamily="34" charset="0"/>
                </a:rPr>
                <a:t>cal</a:t>
              </a:r>
              <a:endParaRPr lang="en-CA" sz="1000" dirty="0">
                <a:latin typeface="Arial" pitchFamily="34" charset="0"/>
                <a:cs typeface="Arial" pitchFamily="34" charset="0"/>
              </a:endParaRPr>
            </a:p>
          </p:txBody>
        </p:sp>
        <p:sp>
          <p:nvSpPr>
            <p:cNvPr id="528" name="Text Box 199"/>
            <p:cNvSpPr txBox="1">
              <a:spLocks noChangeArrowheads="1"/>
            </p:cNvSpPr>
            <p:nvPr/>
          </p:nvSpPr>
          <p:spPr bwMode="auto">
            <a:xfrm>
              <a:off x="3571876" y="1436348"/>
              <a:ext cx="2286000" cy="3048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Total Protein Prescribed:</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29" name="TextBox 528"/>
            <p:cNvSpPr txBox="1"/>
            <p:nvPr/>
          </p:nvSpPr>
          <p:spPr>
            <a:xfrm>
              <a:off x="6134167" y="1566367"/>
              <a:ext cx="571504" cy="246221"/>
            </a:xfrm>
            <a:prstGeom prst="rect">
              <a:avLst/>
            </a:prstGeom>
            <a:noFill/>
          </p:spPr>
          <p:txBody>
            <a:bodyPr wrap="square" rtlCol="0">
              <a:spAutoFit/>
            </a:bodyPr>
            <a:lstStyle/>
            <a:p>
              <a:r>
                <a:rPr lang="en-US" sz="1000" dirty="0" smtClean="0">
                  <a:latin typeface="Arial" pitchFamily="34" charset="0"/>
                  <a:cs typeface="Arial" pitchFamily="34" charset="0"/>
                </a:rPr>
                <a:t>grams</a:t>
              </a:r>
              <a:endParaRPr lang="en-CA" sz="1000" dirty="0">
                <a:latin typeface="Arial" pitchFamily="34" charset="0"/>
                <a:cs typeface="Arial" pitchFamily="34" charset="0"/>
              </a:endParaRPr>
            </a:p>
          </p:txBody>
        </p:sp>
        <p:cxnSp>
          <p:nvCxnSpPr>
            <p:cNvPr id="530" name="Straight Connector 529"/>
            <p:cNvCxnSpPr/>
            <p:nvPr/>
          </p:nvCxnSpPr>
          <p:spPr>
            <a:xfrm>
              <a:off x="1763066" y="1737340"/>
              <a:ext cx="107157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1" name="Straight Connector 530"/>
            <p:cNvCxnSpPr/>
            <p:nvPr/>
          </p:nvCxnSpPr>
          <p:spPr>
            <a:xfrm>
              <a:off x="5072074" y="1744960"/>
              <a:ext cx="107157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50" name="Group 549"/>
          <p:cNvGrpSpPr/>
          <p:nvPr/>
        </p:nvGrpSpPr>
        <p:grpSpPr>
          <a:xfrm>
            <a:off x="2285993" y="5573566"/>
            <a:ext cx="4325968" cy="570073"/>
            <a:chOff x="2500306" y="2786050"/>
            <a:chExt cx="4325968" cy="570073"/>
          </a:xfrm>
        </p:grpSpPr>
        <p:sp>
          <p:nvSpPr>
            <p:cNvPr id="551" name="Text Box 180"/>
            <p:cNvSpPr txBox="1">
              <a:spLocks noChangeArrowheads="1"/>
            </p:cNvSpPr>
            <p:nvPr/>
          </p:nvSpPr>
          <p:spPr bwMode="auto">
            <a:xfrm>
              <a:off x="6127770" y="2786050"/>
              <a:ext cx="152400" cy="293687"/>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Times New Roman" pitchFamily="18" charset="0"/>
                  <a:cs typeface="Arial" pitchFamily="34"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52" name="Text Box 181"/>
            <p:cNvSpPr txBox="1">
              <a:spLocks noChangeArrowheads="1"/>
            </p:cNvSpPr>
            <p:nvPr/>
          </p:nvSpPr>
          <p:spPr bwMode="auto">
            <a:xfrm>
              <a:off x="5534049" y="3121173"/>
              <a:ext cx="1292225" cy="234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cs typeface="Arial" pitchFamily="34" charset="0"/>
                </a:rPr>
                <a:t>(24 hour clock)</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53" name="Text Box 202"/>
            <p:cNvSpPr txBox="1">
              <a:spLocks noChangeArrowheads="1"/>
            </p:cNvSpPr>
            <p:nvPr/>
          </p:nvSpPr>
          <p:spPr bwMode="auto">
            <a:xfrm>
              <a:off x="2500306" y="2803514"/>
              <a:ext cx="228104" cy="234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Black" pitchFamily="34" charset="0"/>
                  <a:cs typeface="Arial" pitchFamily="34" charset="0"/>
                </a:rPr>
                <a:t>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554" name="Straight Connector 553"/>
            <p:cNvCxnSpPr/>
            <p:nvPr/>
          </p:nvCxnSpPr>
          <p:spPr>
            <a:xfrm>
              <a:off x="2500306"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5" name="Straight Connector 554"/>
            <p:cNvCxnSpPr/>
            <p:nvPr/>
          </p:nvCxnSpPr>
          <p:spPr>
            <a:xfrm>
              <a:off x="2786058" y="2997345"/>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6" name="Straight Connector 555"/>
            <p:cNvCxnSpPr/>
            <p:nvPr/>
          </p:nvCxnSpPr>
          <p:spPr>
            <a:xfrm>
              <a:off x="3071810"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7" name="Straight Connector 556"/>
            <p:cNvCxnSpPr/>
            <p:nvPr/>
          </p:nvCxnSpPr>
          <p:spPr>
            <a:xfrm>
              <a:off x="3357562"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8" name="Straight Connector 557"/>
            <p:cNvCxnSpPr/>
            <p:nvPr/>
          </p:nvCxnSpPr>
          <p:spPr>
            <a:xfrm>
              <a:off x="3857628" y="2997345"/>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9" name="Straight Connector 558"/>
            <p:cNvCxnSpPr/>
            <p:nvPr/>
          </p:nvCxnSpPr>
          <p:spPr>
            <a:xfrm>
              <a:off x="4143380"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0" name="Straight Connector 559"/>
            <p:cNvCxnSpPr/>
            <p:nvPr/>
          </p:nvCxnSpPr>
          <p:spPr>
            <a:xfrm>
              <a:off x="4572008"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1" name="Straight Connector 560"/>
            <p:cNvCxnSpPr/>
            <p:nvPr/>
          </p:nvCxnSpPr>
          <p:spPr>
            <a:xfrm>
              <a:off x="4857760"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2" name="Straight Connector 561"/>
            <p:cNvCxnSpPr/>
            <p:nvPr/>
          </p:nvCxnSpPr>
          <p:spPr>
            <a:xfrm>
              <a:off x="5643578"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3" name="Straight Connector 562"/>
            <p:cNvCxnSpPr/>
            <p:nvPr/>
          </p:nvCxnSpPr>
          <p:spPr>
            <a:xfrm>
              <a:off x="5929330"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4" name="Straight Connector 563"/>
            <p:cNvCxnSpPr/>
            <p:nvPr/>
          </p:nvCxnSpPr>
          <p:spPr>
            <a:xfrm>
              <a:off x="6215082"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5" name="Straight Connector 564"/>
            <p:cNvCxnSpPr/>
            <p:nvPr/>
          </p:nvCxnSpPr>
          <p:spPr>
            <a:xfrm>
              <a:off x="6500834"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6" name="TextBox 565"/>
            <p:cNvSpPr txBox="1"/>
            <p:nvPr/>
          </p:nvSpPr>
          <p:spPr>
            <a:xfrm>
              <a:off x="2500306" y="2967027"/>
              <a:ext cx="214314" cy="246221"/>
            </a:xfrm>
            <a:prstGeom prst="rect">
              <a:avLst/>
            </a:prstGeom>
            <a:noFill/>
          </p:spPr>
          <p:txBody>
            <a:bodyPr wrap="square" rtlCol="0">
              <a:spAutoFit/>
            </a:bodyPr>
            <a:lstStyle/>
            <a:p>
              <a:pPr algn="ctr"/>
              <a:r>
                <a:rPr lang="en-US" sz="1000" dirty="0" smtClean="0"/>
                <a:t>Y</a:t>
              </a:r>
              <a:endParaRPr lang="en-CA" sz="1000" dirty="0"/>
            </a:p>
          </p:txBody>
        </p:sp>
        <p:sp>
          <p:nvSpPr>
            <p:cNvPr id="567" name="TextBox 566"/>
            <p:cNvSpPr txBox="1"/>
            <p:nvPr/>
          </p:nvSpPr>
          <p:spPr>
            <a:xfrm>
              <a:off x="2792408" y="2967027"/>
              <a:ext cx="207964" cy="246221"/>
            </a:xfrm>
            <a:prstGeom prst="rect">
              <a:avLst/>
            </a:prstGeom>
            <a:noFill/>
          </p:spPr>
          <p:txBody>
            <a:bodyPr wrap="square" rtlCol="0">
              <a:spAutoFit/>
            </a:bodyPr>
            <a:lstStyle/>
            <a:p>
              <a:pPr algn="ctr"/>
              <a:r>
                <a:rPr lang="en-US" sz="1000" dirty="0" smtClean="0"/>
                <a:t>Y</a:t>
              </a:r>
              <a:endParaRPr lang="en-CA" sz="1000" dirty="0"/>
            </a:p>
          </p:txBody>
        </p:sp>
        <p:sp>
          <p:nvSpPr>
            <p:cNvPr id="568" name="TextBox 567"/>
            <p:cNvSpPr txBox="1"/>
            <p:nvPr/>
          </p:nvSpPr>
          <p:spPr>
            <a:xfrm>
              <a:off x="3071810" y="2967027"/>
              <a:ext cx="214314" cy="246221"/>
            </a:xfrm>
            <a:prstGeom prst="rect">
              <a:avLst/>
            </a:prstGeom>
            <a:noFill/>
          </p:spPr>
          <p:txBody>
            <a:bodyPr wrap="square" rtlCol="0">
              <a:spAutoFit/>
            </a:bodyPr>
            <a:lstStyle/>
            <a:p>
              <a:pPr algn="ctr"/>
              <a:r>
                <a:rPr lang="en-US" sz="1000" dirty="0" smtClean="0"/>
                <a:t>Y</a:t>
              </a:r>
              <a:endParaRPr lang="en-CA" sz="1000" dirty="0"/>
            </a:p>
          </p:txBody>
        </p:sp>
        <p:sp>
          <p:nvSpPr>
            <p:cNvPr id="569" name="TextBox 568"/>
            <p:cNvSpPr txBox="1"/>
            <p:nvPr/>
          </p:nvSpPr>
          <p:spPr>
            <a:xfrm>
              <a:off x="3357562" y="2967027"/>
              <a:ext cx="214314" cy="246221"/>
            </a:xfrm>
            <a:prstGeom prst="rect">
              <a:avLst/>
            </a:prstGeom>
            <a:noFill/>
          </p:spPr>
          <p:txBody>
            <a:bodyPr wrap="square" rtlCol="0">
              <a:spAutoFit/>
            </a:bodyPr>
            <a:lstStyle/>
            <a:p>
              <a:pPr algn="ctr"/>
              <a:r>
                <a:rPr lang="en-US" sz="1000" dirty="0" smtClean="0"/>
                <a:t>Y</a:t>
              </a:r>
              <a:endParaRPr lang="en-CA" sz="1000" dirty="0"/>
            </a:p>
          </p:txBody>
        </p:sp>
        <p:sp>
          <p:nvSpPr>
            <p:cNvPr id="570" name="TextBox 569"/>
            <p:cNvSpPr txBox="1"/>
            <p:nvPr/>
          </p:nvSpPr>
          <p:spPr>
            <a:xfrm>
              <a:off x="3857628" y="2967027"/>
              <a:ext cx="214314" cy="246221"/>
            </a:xfrm>
            <a:prstGeom prst="rect">
              <a:avLst/>
            </a:prstGeom>
            <a:noFill/>
          </p:spPr>
          <p:txBody>
            <a:bodyPr wrap="square" rtlCol="0">
              <a:spAutoFit/>
            </a:bodyPr>
            <a:lstStyle/>
            <a:p>
              <a:pPr algn="ctr"/>
              <a:r>
                <a:rPr lang="en-US" sz="1000" dirty="0" smtClean="0"/>
                <a:t>M</a:t>
              </a:r>
              <a:endParaRPr lang="en-CA" sz="1000" dirty="0"/>
            </a:p>
          </p:txBody>
        </p:sp>
        <p:sp>
          <p:nvSpPr>
            <p:cNvPr id="571" name="TextBox 570"/>
            <p:cNvSpPr txBox="1"/>
            <p:nvPr/>
          </p:nvSpPr>
          <p:spPr>
            <a:xfrm>
              <a:off x="4143380" y="2967027"/>
              <a:ext cx="214314" cy="246221"/>
            </a:xfrm>
            <a:prstGeom prst="rect">
              <a:avLst/>
            </a:prstGeom>
            <a:noFill/>
          </p:spPr>
          <p:txBody>
            <a:bodyPr wrap="square" rtlCol="0">
              <a:spAutoFit/>
            </a:bodyPr>
            <a:lstStyle/>
            <a:p>
              <a:pPr algn="ctr"/>
              <a:r>
                <a:rPr lang="en-US" sz="1000" dirty="0" smtClean="0"/>
                <a:t>M</a:t>
              </a:r>
              <a:endParaRPr lang="en-CA" sz="1000" dirty="0"/>
            </a:p>
          </p:txBody>
        </p:sp>
        <p:sp>
          <p:nvSpPr>
            <p:cNvPr id="572" name="TextBox 571"/>
            <p:cNvSpPr txBox="1"/>
            <p:nvPr/>
          </p:nvSpPr>
          <p:spPr>
            <a:xfrm>
              <a:off x="4572008" y="2967027"/>
              <a:ext cx="214314" cy="246221"/>
            </a:xfrm>
            <a:prstGeom prst="rect">
              <a:avLst/>
            </a:prstGeom>
            <a:noFill/>
          </p:spPr>
          <p:txBody>
            <a:bodyPr wrap="square" rtlCol="0">
              <a:spAutoFit/>
            </a:bodyPr>
            <a:lstStyle/>
            <a:p>
              <a:pPr algn="ctr"/>
              <a:r>
                <a:rPr lang="en-US" sz="1000" dirty="0" smtClean="0"/>
                <a:t>D</a:t>
              </a:r>
              <a:endParaRPr lang="en-CA" sz="1000" dirty="0"/>
            </a:p>
          </p:txBody>
        </p:sp>
        <p:sp>
          <p:nvSpPr>
            <p:cNvPr id="573" name="TextBox 572"/>
            <p:cNvSpPr txBox="1"/>
            <p:nvPr/>
          </p:nvSpPr>
          <p:spPr>
            <a:xfrm>
              <a:off x="4857760" y="2967027"/>
              <a:ext cx="214314" cy="246221"/>
            </a:xfrm>
            <a:prstGeom prst="rect">
              <a:avLst/>
            </a:prstGeom>
            <a:noFill/>
          </p:spPr>
          <p:txBody>
            <a:bodyPr wrap="square" rtlCol="0">
              <a:spAutoFit/>
            </a:bodyPr>
            <a:lstStyle/>
            <a:p>
              <a:pPr algn="ctr"/>
              <a:r>
                <a:rPr lang="en-US" sz="1000" dirty="0" smtClean="0"/>
                <a:t>D</a:t>
              </a:r>
              <a:endParaRPr lang="en-CA" sz="1000" dirty="0"/>
            </a:p>
          </p:txBody>
        </p:sp>
        <p:sp>
          <p:nvSpPr>
            <p:cNvPr id="574" name="TextBox 573"/>
            <p:cNvSpPr txBox="1"/>
            <p:nvPr/>
          </p:nvSpPr>
          <p:spPr>
            <a:xfrm>
              <a:off x="5643578" y="2967027"/>
              <a:ext cx="214314" cy="246221"/>
            </a:xfrm>
            <a:prstGeom prst="rect">
              <a:avLst/>
            </a:prstGeom>
            <a:noFill/>
          </p:spPr>
          <p:txBody>
            <a:bodyPr wrap="square" rtlCol="0">
              <a:spAutoFit/>
            </a:bodyPr>
            <a:lstStyle/>
            <a:p>
              <a:pPr algn="ctr"/>
              <a:r>
                <a:rPr lang="en-US" sz="1000" dirty="0"/>
                <a:t>H</a:t>
              </a:r>
              <a:endParaRPr lang="en-CA" sz="1000" dirty="0"/>
            </a:p>
          </p:txBody>
        </p:sp>
        <p:sp>
          <p:nvSpPr>
            <p:cNvPr id="575" name="TextBox 574"/>
            <p:cNvSpPr txBox="1"/>
            <p:nvPr/>
          </p:nvSpPr>
          <p:spPr>
            <a:xfrm>
              <a:off x="5929330" y="2967027"/>
              <a:ext cx="214314" cy="246221"/>
            </a:xfrm>
            <a:prstGeom prst="rect">
              <a:avLst/>
            </a:prstGeom>
            <a:noFill/>
          </p:spPr>
          <p:txBody>
            <a:bodyPr wrap="square" rtlCol="0">
              <a:spAutoFit/>
            </a:bodyPr>
            <a:lstStyle/>
            <a:p>
              <a:pPr algn="ctr"/>
              <a:r>
                <a:rPr lang="en-US" sz="1000" dirty="0" smtClean="0"/>
                <a:t>H</a:t>
              </a:r>
              <a:endParaRPr lang="en-CA" sz="1000" dirty="0"/>
            </a:p>
          </p:txBody>
        </p:sp>
        <p:sp>
          <p:nvSpPr>
            <p:cNvPr id="576" name="TextBox 575"/>
            <p:cNvSpPr txBox="1"/>
            <p:nvPr/>
          </p:nvSpPr>
          <p:spPr>
            <a:xfrm>
              <a:off x="6215082" y="2967027"/>
              <a:ext cx="214314" cy="246221"/>
            </a:xfrm>
            <a:prstGeom prst="rect">
              <a:avLst/>
            </a:prstGeom>
            <a:noFill/>
          </p:spPr>
          <p:txBody>
            <a:bodyPr wrap="square" rtlCol="0">
              <a:spAutoFit/>
            </a:bodyPr>
            <a:lstStyle/>
            <a:p>
              <a:pPr algn="ctr"/>
              <a:r>
                <a:rPr lang="en-US" sz="1000" dirty="0" smtClean="0"/>
                <a:t>M</a:t>
              </a:r>
              <a:endParaRPr lang="en-CA" sz="1000" dirty="0"/>
            </a:p>
          </p:txBody>
        </p:sp>
        <p:sp>
          <p:nvSpPr>
            <p:cNvPr id="577" name="TextBox 576"/>
            <p:cNvSpPr txBox="1"/>
            <p:nvPr/>
          </p:nvSpPr>
          <p:spPr>
            <a:xfrm>
              <a:off x="6500834" y="2967027"/>
              <a:ext cx="214314" cy="246221"/>
            </a:xfrm>
            <a:prstGeom prst="rect">
              <a:avLst/>
            </a:prstGeom>
            <a:noFill/>
          </p:spPr>
          <p:txBody>
            <a:bodyPr wrap="square" rtlCol="0">
              <a:spAutoFit/>
            </a:bodyPr>
            <a:lstStyle/>
            <a:p>
              <a:pPr algn="ctr"/>
              <a:r>
                <a:rPr lang="en-US" sz="1000" dirty="0" smtClean="0"/>
                <a:t>M</a:t>
              </a:r>
              <a:endParaRPr lang="en-CA" sz="1000" dirty="0"/>
            </a:p>
          </p:txBody>
        </p:sp>
        <p:sp>
          <p:nvSpPr>
            <p:cNvPr id="578" name="Text Box 202"/>
            <p:cNvSpPr txBox="1">
              <a:spLocks noChangeArrowheads="1"/>
            </p:cNvSpPr>
            <p:nvPr/>
          </p:nvSpPr>
          <p:spPr bwMode="auto">
            <a:xfrm>
              <a:off x="2778618" y="2803514"/>
              <a:ext cx="228104" cy="234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Black" pitchFamily="34" charset="0"/>
                  <a:cs typeface="Arial" pitchFamily="34" charset="0"/>
                </a:rPr>
                <a:t>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grpSp>
        <p:nvGrpSpPr>
          <p:cNvPr id="579" name="Group 578"/>
          <p:cNvGrpSpPr/>
          <p:nvPr/>
        </p:nvGrpSpPr>
        <p:grpSpPr>
          <a:xfrm>
            <a:off x="2285993" y="6287945"/>
            <a:ext cx="4325968" cy="570073"/>
            <a:chOff x="2500306" y="2786050"/>
            <a:chExt cx="4325968" cy="570073"/>
          </a:xfrm>
        </p:grpSpPr>
        <p:sp>
          <p:nvSpPr>
            <p:cNvPr id="580" name="Text Box 180"/>
            <p:cNvSpPr txBox="1">
              <a:spLocks noChangeArrowheads="1"/>
            </p:cNvSpPr>
            <p:nvPr/>
          </p:nvSpPr>
          <p:spPr bwMode="auto">
            <a:xfrm>
              <a:off x="6127770" y="2786050"/>
              <a:ext cx="152400" cy="293687"/>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Times New Roman" pitchFamily="18" charset="0"/>
                  <a:cs typeface="Arial" pitchFamily="34"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81" name="Text Box 181"/>
            <p:cNvSpPr txBox="1">
              <a:spLocks noChangeArrowheads="1"/>
            </p:cNvSpPr>
            <p:nvPr/>
          </p:nvSpPr>
          <p:spPr bwMode="auto">
            <a:xfrm>
              <a:off x="5534049" y="3121173"/>
              <a:ext cx="1292225" cy="234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cs typeface="Arial" pitchFamily="34" charset="0"/>
                </a:rPr>
                <a:t>(24 hour clock)</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82" name="Text Box 202"/>
            <p:cNvSpPr txBox="1">
              <a:spLocks noChangeArrowheads="1"/>
            </p:cNvSpPr>
            <p:nvPr/>
          </p:nvSpPr>
          <p:spPr bwMode="auto">
            <a:xfrm>
              <a:off x="2500306" y="2803514"/>
              <a:ext cx="228104" cy="234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Black" pitchFamily="34" charset="0"/>
                  <a:cs typeface="Arial" pitchFamily="34" charset="0"/>
                </a:rPr>
                <a:t>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583" name="Straight Connector 582"/>
            <p:cNvCxnSpPr/>
            <p:nvPr/>
          </p:nvCxnSpPr>
          <p:spPr>
            <a:xfrm>
              <a:off x="2500306"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4" name="Straight Connector 583"/>
            <p:cNvCxnSpPr/>
            <p:nvPr/>
          </p:nvCxnSpPr>
          <p:spPr>
            <a:xfrm>
              <a:off x="2786058" y="2997345"/>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5" name="Straight Connector 584"/>
            <p:cNvCxnSpPr/>
            <p:nvPr/>
          </p:nvCxnSpPr>
          <p:spPr>
            <a:xfrm>
              <a:off x="3071810"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6" name="Straight Connector 585"/>
            <p:cNvCxnSpPr/>
            <p:nvPr/>
          </p:nvCxnSpPr>
          <p:spPr>
            <a:xfrm>
              <a:off x="3357562"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7" name="Straight Connector 586"/>
            <p:cNvCxnSpPr/>
            <p:nvPr/>
          </p:nvCxnSpPr>
          <p:spPr>
            <a:xfrm>
              <a:off x="3857628" y="2997345"/>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8" name="Straight Connector 587"/>
            <p:cNvCxnSpPr/>
            <p:nvPr/>
          </p:nvCxnSpPr>
          <p:spPr>
            <a:xfrm>
              <a:off x="4143380"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9" name="Straight Connector 588"/>
            <p:cNvCxnSpPr/>
            <p:nvPr/>
          </p:nvCxnSpPr>
          <p:spPr>
            <a:xfrm>
              <a:off x="4572008"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0" name="Straight Connector 589"/>
            <p:cNvCxnSpPr/>
            <p:nvPr/>
          </p:nvCxnSpPr>
          <p:spPr>
            <a:xfrm>
              <a:off x="4857760"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1" name="Straight Connector 590"/>
            <p:cNvCxnSpPr/>
            <p:nvPr/>
          </p:nvCxnSpPr>
          <p:spPr>
            <a:xfrm>
              <a:off x="5643578"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2" name="Straight Connector 591"/>
            <p:cNvCxnSpPr/>
            <p:nvPr/>
          </p:nvCxnSpPr>
          <p:spPr>
            <a:xfrm>
              <a:off x="5929330"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3" name="Straight Connector 592"/>
            <p:cNvCxnSpPr/>
            <p:nvPr/>
          </p:nvCxnSpPr>
          <p:spPr>
            <a:xfrm>
              <a:off x="6215082"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4" name="Straight Connector 593"/>
            <p:cNvCxnSpPr/>
            <p:nvPr/>
          </p:nvCxnSpPr>
          <p:spPr>
            <a:xfrm>
              <a:off x="6500834"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5" name="TextBox 594"/>
            <p:cNvSpPr txBox="1"/>
            <p:nvPr/>
          </p:nvSpPr>
          <p:spPr>
            <a:xfrm>
              <a:off x="2500306" y="2967027"/>
              <a:ext cx="214314" cy="246221"/>
            </a:xfrm>
            <a:prstGeom prst="rect">
              <a:avLst/>
            </a:prstGeom>
            <a:noFill/>
          </p:spPr>
          <p:txBody>
            <a:bodyPr wrap="square" rtlCol="0">
              <a:spAutoFit/>
            </a:bodyPr>
            <a:lstStyle/>
            <a:p>
              <a:pPr algn="ctr"/>
              <a:r>
                <a:rPr lang="en-US" sz="1000" dirty="0" smtClean="0"/>
                <a:t>Y</a:t>
              </a:r>
              <a:endParaRPr lang="en-CA" sz="1000" dirty="0"/>
            </a:p>
          </p:txBody>
        </p:sp>
        <p:sp>
          <p:nvSpPr>
            <p:cNvPr id="596" name="TextBox 595"/>
            <p:cNvSpPr txBox="1"/>
            <p:nvPr/>
          </p:nvSpPr>
          <p:spPr>
            <a:xfrm>
              <a:off x="2792408" y="2967027"/>
              <a:ext cx="207964" cy="246221"/>
            </a:xfrm>
            <a:prstGeom prst="rect">
              <a:avLst/>
            </a:prstGeom>
            <a:noFill/>
          </p:spPr>
          <p:txBody>
            <a:bodyPr wrap="square" rtlCol="0">
              <a:spAutoFit/>
            </a:bodyPr>
            <a:lstStyle/>
            <a:p>
              <a:pPr algn="ctr"/>
              <a:r>
                <a:rPr lang="en-US" sz="1000" dirty="0" smtClean="0"/>
                <a:t>Y</a:t>
              </a:r>
              <a:endParaRPr lang="en-CA" sz="1000" dirty="0"/>
            </a:p>
          </p:txBody>
        </p:sp>
        <p:sp>
          <p:nvSpPr>
            <p:cNvPr id="597" name="TextBox 596"/>
            <p:cNvSpPr txBox="1"/>
            <p:nvPr/>
          </p:nvSpPr>
          <p:spPr>
            <a:xfrm>
              <a:off x="3071810" y="2967027"/>
              <a:ext cx="214314" cy="246221"/>
            </a:xfrm>
            <a:prstGeom prst="rect">
              <a:avLst/>
            </a:prstGeom>
            <a:noFill/>
          </p:spPr>
          <p:txBody>
            <a:bodyPr wrap="square" rtlCol="0">
              <a:spAutoFit/>
            </a:bodyPr>
            <a:lstStyle/>
            <a:p>
              <a:pPr algn="ctr"/>
              <a:r>
                <a:rPr lang="en-US" sz="1000" dirty="0" smtClean="0"/>
                <a:t>Y</a:t>
              </a:r>
              <a:endParaRPr lang="en-CA" sz="1000" dirty="0"/>
            </a:p>
          </p:txBody>
        </p:sp>
        <p:sp>
          <p:nvSpPr>
            <p:cNvPr id="598" name="TextBox 597"/>
            <p:cNvSpPr txBox="1"/>
            <p:nvPr/>
          </p:nvSpPr>
          <p:spPr>
            <a:xfrm>
              <a:off x="3357562" y="2967027"/>
              <a:ext cx="214314" cy="246221"/>
            </a:xfrm>
            <a:prstGeom prst="rect">
              <a:avLst/>
            </a:prstGeom>
            <a:noFill/>
          </p:spPr>
          <p:txBody>
            <a:bodyPr wrap="square" rtlCol="0">
              <a:spAutoFit/>
            </a:bodyPr>
            <a:lstStyle/>
            <a:p>
              <a:pPr algn="ctr"/>
              <a:r>
                <a:rPr lang="en-US" sz="1000" dirty="0" smtClean="0"/>
                <a:t>Y</a:t>
              </a:r>
              <a:endParaRPr lang="en-CA" sz="1000" dirty="0"/>
            </a:p>
          </p:txBody>
        </p:sp>
        <p:sp>
          <p:nvSpPr>
            <p:cNvPr id="599" name="TextBox 598"/>
            <p:cNvSpPr txBox="1"/>
            <p:nvPr/>
          </p:nvSpPr>
          <p:spPr>
            <a:xfrm>
              <a:off x="3857628" y="2967027"/>
              <a:ext cx="214314" cy="246221"/>
            </a:xfrm>
            <a:prstGeom prst="rect">
              <a:avLst/>
            </a:prstGeom>
            <a:noFill/>
          </p:spPr>
          <p:txBody>
            <a:bodyPr wrap="square" rtlCol="0">
              <a:spAutoFit/>
            </a:bodyPr>
            <a:lstStyle/>
            <a:p>
              <a:pPr algn="ctr"/>
              <a:r>
                <a:rPr lang="en-US" sz="1000" dirty="0" smtClean="0"/>
                <a:t>M</a:t>
              </a:r>
              <a:endParaRPr lang="en-CA" sz="1000" dirty="0"/>
            </a:p>
          </p:txBody>
        </p:sp>
        <p:sp>
          <p:nvSpPr>
            <p:cNvPr id="600" name="TextBox 599"/>
            <p:cNvSpPr txBox="1"/>
            <p:nvPr/>
          </p:nvSpPr>
          <p:spPr>
            <a:xfrm>
              <a:off x="4143380" y="2967027"/>
              <a:ext cx="214314" cy="246221"/>
            </a:xfrm>
            <a:prstGeom prst="rect">
              <a:avLst/>
            </a:prstGeom>
            <a:noFill/>
          </p:spPr>
          <p:txBody>
            <a:bodyPr wrap="square" rtlCol="0">
              <a:spAutoFit/>
            </a:bodyPr>
            <a:lstStyle/>
            <a:p>
              <a:pPr algn="ctr"/>
              <a:r>
                <a:rPr lang="en-US" sz="1000" dirty="0" smtClean="0"/>
                <a:t>M</a:t>
              </a:r>
              <a:endParaRPr lang="en-CA" sz="1000" dirty="0"/>
            </a:p>
          </p:txBody>
        </p:sp>
        <p:sp>
          <p:nvSpPr>
            <p:cNvPr id="601" name="TextBox 600"/>
            <p:cNvSpPr txBox="1"/>
            <p:nvPr/>
          </p:nvSpPr>
          <p:spPr>
            <a:xfrm>
              <a:off x="4572008" y="2967027"/>
              <a:ext cx="214314" cy="246221"/>
            </a:xfrm>
            <a:prstGeom prst="rect">
              <a:avLst/>
            </a:prstGeom>
            <a:noFill/>
          </p:spPr>
          <p:txBody>
            <a:bodyPr wrap="square" rtlCol="0">
              <a:spAutoFit/>
            </a:bodyPr>
            <a:lstStyle/>
            <a:p>
              <a:pPr algn="ctr"/>
              <a:r>
                <a:rPr lang="en-US" sz="1000" dirty="0" smtClean="0"/>
                <a:t>D</a:t>
              </a:r>
              <a:endParaRPr lang="en-CA" sz="1000" dirty="0"/>
            </a:p>
          </p:txBody>
        </p:sp>
        <p:sp>
          <p:nvSpPr>
            <p:cNvPr id="602" name="TextBox 601"/>
            <p:cNvSpPr txBox="1"/>
            <p:nvPr/>
          </p:nvSpPr>
          <p:spPr>
            <a:xfrm>
              <a:off x="4857760" y="2967027"/>
              <a:ext cx="214314" cy="246221"/>
            </a:xfrm>
            <a:prstGeom prst="rect">
              <a:avLst/>
            </a:prstGeom>
            <a:noFill/>
          </p:spPr>
          <p:txBody>
            <a:bodyPr wrap="square" rtlCol="0">
              <a:spAutoFit/>
            </a:bodyPr>
            <a:lstStyle/>
            <a:p>
              <a:pPr algn="ctr"/>
              <a:r>
                <a:rPr lang="en-US" sz="1000" dirty="0" smtClean="0"/>
                <a:t>D</a:t>
              </a:r>
              <a:endParaRPr lang="en-CA" sz="1000" dirty="0"/>
            </a:p>
          </p:txBody>
        </p:sp>
        <p:sp>
          <p:nvSpPr>
            <p:cNvPr id="603" name="TextBox 602"/>
            <p:cNvSpPr txBox="1"/>
            <p:nvPr/>
          </p:nvSpPr>
          <p:spPr>
            <a:xfrm>
              <a:off x="5643578" y="2967027"/>
              <a:ext cx="214314" cy="246221"/>
            </a:xfrm>
            <a:prstGeom prst="rect">
              <a:avLst/>
            </a:prstGeom>
            <a:noFill/>
          </p:spPr>
          <p:txBody>
            <a:bodyPr wrap="square" rtlCol="0">
              <a:spAutoFit/>
            </a:bodyPr>
            <a:lstStyle/>
            <a:p>
              <a:pPr algn="ctr"/>
              <a:r>
                <a:rPr lang="en-US" sz="1000" dirty="0"/>
                <a:t>H</a:t>
              </a:r>
              <a:endParaRPr lang="en-CA" sz="1000" dirty="0"/>
            </a:p>
          </p:txBody>
        </p:sp>
        <p:sp>
          <p:nvSpPr>
            <p:cNvPr id="604" name="TextBox 603"/>
            <p:cNvSpPr txBox="1"/>
            <p:nvPr/>
          </p:nvSpPr>
          <p:spPr>
            <a:xfrm>
              <a:off x="5929330" y="2967027"/>
              <a:ext cx="214314" cy="246221"/>
            </a:xfrm>
            <a:prstGeom prst="rect">
              <a:avLst/>
            </a:prstGeom>
            <a:noFill/>
          </p:spPr>
          <p:txBody>
            <a:bodyPr wrap="square" rtlCol="0">
              <a:spAutoFit/>
            </a:bodyPr>
            <a:lstStyle/>
            <a:p>
              <a:pPr algn="ctr"/>
              <a:r>
                <a:rPr lang="en-US" sz="1000" dirty="0" smtClean="0"/>
                <a:t>H</a:t>
              </a:r>
              <a:endParaRPr lang="en-CA" sz="1000" dirty="0"/>
            </a:p>
          </p:txBody>
        </p:sp>
        <p:sp>
          <p:nvSpPr>
            <p:cNvPr id="605" name="TextBox 604"/>
            <p:cNvSpPr txBox="1"/>
            <p:nvPr/>
          </p:nvSpPr>
          <p:spPr>
            <a:xfrm>
              <a:off x="6215082" y="2967027"/>
              <a:ext cx="214314" cy="246221"/>
            </a:xfrm>
            <a:prstGeom prst="rect">
              <a:avLst/>
            </a:prstGeom>
            <a:noFill/>
          </p:spPr>
          <p:txBody>
            <a:bodyPr wrap="square" rtlCol="0">
              <a:spAutoFit/>
            </a:bodyPr>
            <a:lstStyle/>
            <a:p>
              <a:pPr algn="ctr"/>
              <a:r>
                <a:rPr lang="en-US" sz="1000" dirty="0" smtClean="0"/>
                <a:t>M</a:t>
              </a:r>
              <a:endParaRPr lang="en-CA" sz="1000" dirty="0"/>
            </a:p>
          </p:txBody>
        </p:sp>
        <p:sp>
          <p:nvSpPr>
            <p:cNvPr id="606" name="TextBox 605"/>
            <p:cNvSpPr txBox="1"/>
            <p:nvPr/>
          </p:nvSpPr>
          <p:spPr>
            <a:xfrm>
              <a:off x="6500834" y="2967027"/>
              <a:ext cx="214314" cy="246221"/>
            </a:xfrm>
            <a:prstGeom prst="rect">
              <a:avLst/>
            </a:prstGeom>
            <a:noFill/>
          </p:spPr>
          <p:txBody>
            <a:bodyPr wrap="square" rtlCol="0">
              <a:spAutoFit/>
            </a:bodyPr>
            <a:lstStyle/>
            <a:p>
              <a:pPr algn="ctr"/>
              <a:r>
                <a:rPr lang="en-US" sz="1000" dirty="0" smtClean="0"/>
                <a:t>M</a:t>
              </a:r>
              <a:endParaRPr lang="en-CA" sz="1000" dirty="0"/>
            </a:p>
          </p:txBody>
        </p:sp>
        <p:sp>
          <p:nvSpPr>
            <p:cNvPr id="607" name="Text Box 202"/>
            <p:cNvSpPr txBox="1">
              <a:spLocks noChangeArrowheads="1"/>
            </p:cNvSpPr>
            <p:nvPr/>
          </p:nvSpPr>
          <p:spPr bwMode="auto">
            <a:xfrm>
              <a:off x="2778618" y="2803514"/>
              <a:ext cx="228104" cy="234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Black" pitchFamily="34" charset="0"/>
                  <a:cs typeface="Arial" pitchFamily="34" charset="0"/>
                </a:rPr>
                <a:t>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grpSp>
        <p:nvGrpSpPr>
          <p:cNvPr id="609" name="Group 608"/>
          <p:cNvGrpSpPr/>
          <p:nvPr/>
        </p:nvGrpSpPr>
        <p:grpSpPr>
          <a:xfrm>
            <a:off x="2285993" y="7705585"/>
            <a:ext cx="4325968" cy="570073"/>
            <a:chOff x="2500306" y="2786050"/>
            <a:chExt cx="4325968" cy="570073"/>
          </a:xfrm>
        </p:grpSpPr>
        <p:sp>
          <p:nvSpPr>
            <p:cNvPr id="610" name="Text Box 180"/>
            <p:cNvSpPr txBox="1">
              <a:spLocks noChangeArrowheads="1"/>
            </p:cNvSpPr>
            <p:nvPr/>
          </p:nvSpPr>
          <p:spPr bwMode="auto">
            <a:xfrm>
              <a:off x="6127770" y="2786050"/>
              <a:ext cx="152400" cy="293687"/>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Times New Roman" pitchFamily="18" charset="0"/>
                  <a:cs typeface="Arial" pitchFamily="34"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11" name="Text Box 181"/>
            <p:cNvSpPr txBox="1">
              <a:spLocks noChangeArrowheads="1"/>
            </p:cNvSpPr>
            <p:nvPr/>
          </p:nvSpPr>
          <p:spPr bwMode="auto">
            <a:xfrm>
              <a:off x="5534049" y="3121173"/>
              <a:ext cx="1292225" cy="234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cs typeface="Arial" pitchFamily="34" charset="0"/>
                </a:rPr>
                <a:t>(24 hour clock)</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12" name="Text Box 202"/>
            <p:cNvSpPr txBox="1">
              <a:spLocks noChangeArrowheads="1"/>
            </p:cNvSpPr>
            <p:nvPr/>
          </p:nvSpPr>
          <p:spPr bwMode="auto">
            <a:xfrm>
              <a:off x="2500306" y="2803514"/>
              <a:ext cx="228104" cy="234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Black" pitchFamily="34" charset="0"/>
                  <a:cs typeface="Arial" pitchFamily="34" charset="0"/>
                </a:rPr>
                <a:t>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613" name="Straight Connector 612"/>
            <p:cNvCxnSpPr/>
            <p:nvPr/>
          </p:nvCxnSpPr>
          <p:spPr>
            <a:xfrm>
              <a:off x="2500306"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4" name="Straight Connector 613"/>
            <p:cNvCxnSpPr/>
            <p:nvPr/>
          </p:nvCxnSpPr>
          <p:spPr>
            <a:xfrm>
              <a:off x="2786058" y="2997345"/>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5" name="Straight Connector 614"/>
            <p:cNvCxnSpPr/>
            <p:nvPr/>
          </p:nvCxnSpPr>
          <p:spPr>
            <a:xfrm>
              <a:off x="3071810"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6" name="Straight Connector 615"/>
            <p:cNvCxnSpPr/>
            <p:nvPr/>
          </p:nvCxnSpPr>
          <p:spPr>
            <a:xfrm>
              <a:off x="3357562"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7" name="Straight Connector 616"/>
            <p:cNvCxnSpPr/>
            <p:nvPr/>
          </p:nvCxnSpPr>
          <p:spPr>
            <a:xfrm>
              <a:off x="3857628" y="2997345"/>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8" name="Straight Connector 617"/>
            <p:cNvCxnSpPr/>
            <p:nvPr/>
          </p:nvCxnSpPr>
          <p:spPr>
            <a:xfrm>
              <a:off x="4143380"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9" name="Straight Connector 618"/>
            <p:cNvCxnSpPr/>
            <p:nvPr/>
          </p:nvCxnSpPr>
          <p:spPr>
            <a:xfrm>
              <a:off x="4572008"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0" name="Straight Connector 619"/>
            <p:cNvCxnSpPr/>
            <p:nvPr/>
          </p:nvCxnSpPr>
          <p:spPr>
            <a:xfrm>
              <a:off x="4857760"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1" name="Straight Connector 620"/>
            <p:cNvCxnSpPr/>
            <p:nvPr/>
          </p:nvCxnSpPr>
          <p:spPr>
            <a:xfrm>
              <a:off x="5643578"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2" name="Straight Connector 621"/>
            <p:cNvCxnSpPr/>
            <p:nvPr/>
          </p:nvCxnSpPr>
          <p:spPr>
            <a:xfrm>
              <a:off x="5929330"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3" name="Straight Connector 622"/>
            <p:cNvCxnSpPr/>
            <p:nvPr/>
          </p:nvCxnSpPr>
          <p:spPr>
            <a:xfrm>
              <a:off x="6215082"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4" name="Straight Connector 623"/>
            <p:cNvCxnSpPr/>
            <p:nvPr/>
          </p:nvCxnSpPr>
          <p:spPr>
            <a:xfrm>
              <a:off x="6500834"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25" name="TextBox 624"/>
            <p:cNvSpPr txBox="1"/>
            <p:nvPr/>
          </p:nvSpPr>
          <p:spPr>
            <a:xfrm>
              <a:off x="2500306" y="2967027"/>
              <a:ext cx="214314" cy="246221"/>
            </a:xfrm>
            <a:prstGeom prst="rect">
              <a:avLst/>
            </a:prstGeom>
            <a:noFill/>
          </p:spPr>
          <p:txBody>
            <a:bodyPr wrap="square" rtlCol="0">
              <a:spAutoFit/>
            </a:bodyPr>
            <a:lstStyle/>
            <a:p>
              <a:pPr algn="ctr"/>
              <a:r>
                <a:rPr lang="en-US" sz="1000" dirty="0" smtClean="0"/>
                <a:t>Y</a:t>
              </a:r>
              <a:endParaRPr lang="en-CA" sz="1000" dirty="0"/>
            </a:p>
          </p:txBody>
        </p:sp>
        <p:sp>
          <p:nvSpPr>
            <p:cNvPr id="626" name="TextBox 625"/>
            <p:cNvSpPr txBox="1"/>
            <p:nvPr/>
          </p:nvSpPr>
          <p:spPr>
            <a:xfrm>
              <a:off x="2792408" y="2967027"/>
              <a:ext cx="207964" cy="246221"/>
            </a:xfrm>
            <a:prstGeom prst="rect">
              <a:avLst/>
            </a:prstGeom>
            <a:noFill/>
          </p:spPr>
          <p:txBody>
            <a:bodyPr wrap="square" rtlCol="0">
              <a:spAutoFit/>
            </a:bodyPr>
            <a:lstStyle/>
            <a:p>
              <a:pPr algn="ctr"/>
              <a:r>
                <a:rPr lang="en-US" sz="1000" dirty="0" smtClean="0"/>
                <a:t>Y</a:t>
              </a:r>
              <a:endParaRPr lang="en-CA" sz="1000" dirty="0"/>
            </a:p>
          </p:txBody>
        </p:sp>
        <p:sp>
          <p:nvSpPr>
            <p:cNvPr id="627" name="TextBox 626"/>
            <p:cNvSpPr txBox="1"/>
            <p:nvPr/>
          </p:nvSpPr>
          <p:spPr>
            <a:xfrm>
              <a:off x="3071810" y="2967027"/>
              <a:ext cx="214314" cy="246221"/>
            </a:xfrm>
            <a:prstGeom prst="rect">
              <a:avLst/>
            </a:prstGeom>
            <a:noFill/>
          </p:spPr>
          <p:txBody>
            <a:bodyPr wrap="square" rtlCol="0">
              <a:spAutoFit/>
            </a:bodyPr>
            <a:lstStyle/>
            <a:p>
              <a:pPr algn="ctr"/>
              <a:r>
                <a:rPr lang="en-US" sz="1000" dirty="0" smtClean="0"/>
                <a:t>Y</a:t>
              </a:r>
              <a:endParaRPr lang="en-CA" sz="1000" dirty="0"/>
            </a:p>
          </p:txBody>
        </p:sp>
        <p:sp>
          <p:nvSpPr>
            <p:cNvPr id="628" name="TextBox 627"/>
            <p:cNvSpPr txBox="1"/>
            <p:nvPr/>
          </p:nvSpPr>
          <p:spPr>
            <a:xfrm>
              <a:off x="3357562" y="2967027"/>
              <a:ext cx="214314" cy="246221"/>
            </a:xfrm>
            <a:prstGeom prst="rect">
              <a:avLst/>
            </a:prstGeom>
            <a:noFill/>
          </p:spPr>
          <p:txBody>
            <a:bodyPr wrap="square" rtlCol="0">
              <a:spAutoFit/>
            </a:bodyPr>
            <a:lstStyle/>
            <a:p>
              <a:pPr algn="ctr"/>
              <a:r>
                <a:rPr lang="en-US" sz="1000" dirty="0" smtClean="0"/>
                <a:t>Y</a:t>
              </a:r>
              <a:endParaRPr lang="en-CA" sz="1000" dirty="0"/>
            </a:p>
          </p:txBody>
        </p:sp>
        <p:sp>
          <p:nvSpPr>
            <p:cNvPr id="629" name="TextBox 628"/>
            <p:cNvSpPr txBox="1"/>
            <p:nvPr/>
          </p:nvSpPr>
          <p:spPr>
            <a:xfrm>
              <a:off x="3857628" y="2967027"/>
              <a:ext cx="214314" cy="246221"/>
            </a:xfrm>
            <a:prstGeom prst="rect">
              <a:avLst/>
            </a:prstGeom>
            <a:noFill/>
          </p:spPr>
          <p:txBody>
            <a:bodyPr wrap="square" rtlCol="0">
              <a:spAutoFit/>
            </a:bodyPr>
            <a:lstStyle/>
            <a:p>
              <a:pPr algn="ctr"/>
              <a:r>
                <a:rPr lang="en-US" sz="1000" dirty="0" smtClean="0"/>
                <a:t>M</a:t>
              </a:r>
              <a:endParaRPr lang="en-CA" sz="1000" dirty="0"/>
            </a:p>
          </p:txBody>
        </p:sp>
        <p:sp>
          <p:nvSpPr>
            <p:cNvPr id="630" name="TextBox 629"/>
            <p:cNvSpPr txBox="1"/>
            <p:nvPr/>
          </p:nvSpPr>
          <p:spPr>
            <a:xfrm>
              <a:off x="4143380" y="2967027"/>
              <a:ext cx="214314" cy="246221"/>
            </a:xfrm>
            <a:prstGeom prst="rect">
              <a:avLst/>
            </a:prstGeom>
            <a:noFill/>
          </p:spPr>
          <p:txBody>
            <a:bodyPr wrap="square" rtlCol="0">
              <a:spAutoFit/>
            </a:bodyPr>
            <a:lstStyle/>
            <a:p>
              <a:pPr algn="ctr"/>
              <a:r>
                <a:rPr lang="en-US" sz="1000" dirty="0" smtClean="0"/>
                <a:t>M</a:t>
              </a:r>
              <a:endParaRPr lang="en-CA" sz="1000" dirty="0"/>
            </a:p>
          </p:txBody>
        </p:sp>
        <p:sp>
          <p:nvSpPr>
            <p:cNvPr id="631" name="TextBox 630"/>
            <p:cNvSpPr txBox="1"/>
            <p:nvPr/>
          </p:nvSpPr>
          <p:spPr>
            <a:xfrm>
              <a:off x="4572008" y="2967027"/>
              <a:ext cx="214314" cy="246221"/>
            </a:xfrm>
            <a:prstGeom prst="rect">
              <a:avLst/>
            </a:prstGeom>
            <a:noFill/>
          </p:spPr>
          <p:txBody>
            <a:bodyPr wrap="square" rtlCol="0">
              <a:spAutoFit/>
            </a:bodyPr>
            <a:lstStyle/>
            <a:p>
              <a:pPr algn="ctr"/>
              <a:r>
                <a:rPr lang="en-US" sz="1000" dirty="0" smtClean="0"/>
                <a:t>D</a:t>
              </a:r>
              <a:endParaRPr lang="en-CA" sz="1000" dirty="0"/>
            </a:p>
          </p:txBody>
        </p:sp>
        <p:sp>
          <p:nvSpPr>
            <p:cNvPr id="632" name="TextBox 631"/>
            <p:cNvSpPr txBox="1"/>
            <p:nvPr/>
          </p:nvSpPr>
          <p:spPr>
            <a:xfrm>
              <a:off x="4857760" y="2967027"/>
              <a:ext cx="214314" cy="246221"/>
            </a:xfrm>
            <a:prstGeom prst="rect">
              <a:avLst/>
            </a:prstGeom>
            <a:noFill/>
          </p:spPr>
          <p:txBody>
            <a:bodyPr wrap="square" rtlCol="0">
              <a:spAutoFit/>
            </a:bodyPr>
            <a:lstStyle/>
            <a:p>
              <a:pPr algn="ctr"/>
              <a:r>
                <a:rPr lang="en-US" sz="1000" dirty="0" smtClean="0"/>
                <a:t>D</a:t>
              </a:r>
              <a:endParaRPr lang="en-CA" sz="1000" dirty="0"/>
            </a:p>
          </p:txBody>
        </p:sp>
        <p:sp>
          <p:nvSpPr>
            <p:cNvPr id="633" name="TextBox 632"/>
            <p:cNvSpPr txBox="1"/>
            <p:nvPr/>
          </p:nvSpPr>
          <p:spPr>
            <a:xfrm>
              <a:off x="5643578" y="2967027"/>
              <a:ext cx="214314" cy="246221"/>
            </a:xfrm>
            <a:prstGeom prst="rect">
              <a:avLst/>
            </a:prstGeom>
            <a:noFill/>
          </p:spPr>
          <p:txBody>
            <a:bodyPr wrap="square" rtlCol="0">
              <a:spAutoFit/>
            </a:bodyPr>
            <a:lstStyle/>
            <a:p>
              <a:pPr algn="ctr"/>
              <a:r>
                <a:rPr lang="en-US" sz="1000" dirty="0"/>
                <a:t>H</a:t>
              </a:r>
              <a:endParaRPr lang="en-CA" sz="1000" dirty="0"/>
            </a:p>
          </p:txBody>
        </p:sp>
        <p:sp>
          <p:nvSpPr>
            <p:cNvPr id="634" name="TextBox 633"/>
            <p:cNvSpPr txBox="1"/>
            <p:nvPr/>
          </p:nvSpPr>
          <p:spPr>
            <a:xfrm>
              <a:off x="5929330" y="2967027"/>
              <a:ext cx="214314" cy="246221"/>
            </a:xfrm>
            <a:prstGeom prst="rect">
              <a:avLst/>
            </a:prstGeom>
            <a:noFill/>
          </p:spPr>
          <p:txBody>
            <a:bodyPr wrap="square" rtlCol="0">
              <a:spAutoFit/>
            </a:bodyPr>
            <a:lstStyle/>
            <a:p>
              <a:pPr algn="ctr"/>
              <a:r>
                <a:rPr lang="en-US" sz="1000" dirty="0" smtClean="0"/>
                <a:t>H</a:t>
              </a:r>
              <a:endParaRPr lang="en-CA" sz="1000" dirty="0"/>
            </a:p>
          </p:txBody>
        </p:sp>
        <p:sp>
          <p:nvSpPr>
            <p:cNvPr id="635" name="TextBox 634"/>
            <p:cNvSpPr txBox="1"/>
            <p:nvPr/>
          </p:nvSpPr>
          <p:spPr>
            <a:xfrm>
              <a:off x="6215082" y="2967027"/>
              <a:ext cx="214314" cy="246221"/>
            </a:xfrm>
            <a:prstGeom prst="rect">
              <a:avLst/>
            </a:prstGeom>
            <a:noFill/>
          </p:spPr>
          <p:txBody>
            <a:bodyPr wrap="square" rtlCol="0">
              <a:spAutoFit/>
            </a:bodyPr>
            <a:lstStyle/>
            <a:p>
              <a:pPr algn="ctr"/>
              <a:r>
                <a:rPr lang="en-US" sz="1000" dirty="0" smtClean="0"/>
                <a:t>M</a:t>
              </a:r>
              <a:endParaRPr lang="en-CA" sz="1000" dirty="0"/>
            </a:p>
          </p:txBody>
        </p:sp>
        <p:sp>
          <p:nvSpPr>
            <p:cNvPr id="636" name="TextBox 635"/>
            <p:cNvSpPr txBox="1"/>
            <p:nvPr/>
          </p:nvSpPr>
          <p:spPr>
            <a:xfrm>
              <a:off x="6500834" y="2967027"/>
              <a:ext cx="214314" cy="246221"/>
            </a:xfrm>
            <a:prstGeom prst="rect">
              <a:avLst/>
            </a:prstGeom>
            <a:noFill/>
          </p:spPr>
          <p:txBody>
            <a:bodyPr wrap="square" rtlCol="0">
              <a:spAutoFit/>
            </a:bodyPr>
            <a:lstStyle/>
            <a:p>
              <a:pPr algn="ctr"/>
              <a:r>
                <a:rPr lang="en-US" sz="1000" dirty="0" smtClean="0"/>
                <a:t>M</a:t>
              </a:r>
              <a:endParaRPr lang="en-CA" sz="1000" dirty="0"/>
            </a:p>
          </p:txBody>
        </p:sp>
        <p:sp>
          <p:nvSpPr>
            <p:cNvPr id="637" name="Text Box 202"/>
            <p:cNvSpPr txBox="1">
              <a:spLocks noChangeArrowheads="1"/>
            </p:cNvSpPr>
            <p:nvPr/>
          </p:nvSpPr>
          <p:spPr bwMode="auto">
            <a:xfrm>
              <a:off x="2778618" y="2803514"/>
              <a:ext cx="228104" cy="234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Black" pitchFamily="34" charset="0"/>
                  <a:cs typeface="Arial" pitchFamily="34" charset="0"/>
                </a:rPr>
                <a:t>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grpSp>
        <p:nvGrpSpPr>
          <p:cNvPr id="638" name="Group 637"/>
          <p:cNvGrpSpPr/>
          <p:nvPr/>
        </p:nvGrpSpPr>
        <p:grpSpPr>
          <a:xfrm>
            <a:off x="2285993" y="8419965"/>
            <a:ext cx="4325968" cy="570073"/>
            <a:chOff x="2500306" y="2786050"/>
            <a:chExt cx="4325968" cy="570073"/>
          </a:xfrm>
        </p:grpSpPr>
        <p:sp>
          <p:nvSpPr>
            <p:cNvPr id="639" name="Text Box 180"/>
            <p:cNvSpPr txBox="1">
              <a:spLocks noChangeArrowheads="1"/>
            </p:cNvSpPr>
            <p:nvPr/>
          </p:nvSpPr>
          <p:spPr bwMode="auto">
            <a:xfrm>
              <a:off x="6127770" y="2786050"/>
              <a:ext cx="152400" cy="293687"/>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Times New Roman" pitchFamily="18" charset="0"/>
                  <a:cs typeface="Arial" pitchFamily="34"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40" name="Text Box 181"/>
            <p:cNvSpPr txBox="1">
              <a:spLocks noChangeArrowheads="1"/>
            </p:cNvSpPr>
            <p:nvPr/>
          </p:nvSpPr>
          <p:spPr bwMode="auto">
            <a:xfrm>
              <a:off x="5534049" y="3121173"/>
              <a:ext cx="1292225" cy="234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cs typeface="Arial" pitchFamily="34" charset="0"/>
                </a:rPr>
                <a:t>(24 hour clock)</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41" name="Text Box 202"/>
            <p:cNvSpPr txBox="1">
              <a:spLocks noChangeArrowheads="1"/>
            </p:cNvSpPr>
            <p:nvPr/>
          </p:nvSpPr>
          <p:spPr bwMode="auto">
            <a:xfrm>
              <a:off x="2500306" y="2803514"/>
              <a:ext cx="228104" cy="234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Black" pitchFamily="34" charset="0"/>
                  <a:cs typeface="Arial" pitchFamily="34" charset="0"/>
                </a:rPr>
                <a:t>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642" name="Straight Connector 641"/>
            <p:cNvCxnSpPr/>
            <p:nvPr/>
          </p:nvCxnSpPr>
          <p:spPr>
            <a:xfrm>
              <a:off x="2500306"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3" name="Straight Connector 642"/>
            <p:cNvCxnSpPr/>
            <p:nvPr/>
          </p:nvCxnSpPr>
          <p:spPr>
            <a:xfrm>
              <a:off x="2786058" y="2997345"/>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4" name="Straight Connector 643"/>
            <p:cNvCxnSpPr/>
            <p:nvPr/>
          </p:nvCxnSpPr>
          <p:spPr>
            <a:xfrm>
              <a:off x="3071810"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5" name="Straight Connector 644"/>
            <p:cNvCxnSpPr/>
            <p:nvPr/>
          </p:nvCxnSpPr>
          <p:spPr>
            <a:xfrm>
              <a:off x="3357562"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6" name="Straight Connector 645"/>
            <p:cNvCxnSpPr/>
            <p:nvPr/>
          </p:nvCxnSpPr>
          <p:spPr>
            <a:xfrm>
              <a:off x="3857628" y="2997345"/>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7" name="Straight Connector 646"/>
            <p:cNvCxnSpPr/>
            <p:nvPr/>
          </p:nvCxnSpPr>
          <p:spPr>
            <a:xfrm>
              <a:off x="4143380"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8" name="Straight Connector 647"/>
            <p:cNvCxnSpPr/>
            <p:nvPr/>
          </p:nvCxnSpPr>
          <p:spPr>
            <a:xfrm>
              <a:off x="4572008"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9" name="Straight Connector 648"/>
            <p:cNvCxnSpPr/>
            <p:nvPr/>
          </p:nvCxnSpPr>
          <p:spPr>
            <a:xfrm>
              <a:off x="4857760"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0" name="Straight Connector 649"/>
            <p:cNvCxnSpPr/>
            <p:nvPr/>
          </p:nvCxnSpPr>
          <p:spPr>
            <a:xfrm>
              <a:off x="5643578"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1" name="Straight Connector 650"/>
            <p:cNvCxnSpPr/>
            <p:nvPr/>
          </p:nvCxnSpPr>
          <p:spPr>
            <a:xfrm>
              <a:off x="5929330"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2" name="Straight Connector 651"/>
            <p:cNvCxnSpPr/>
            <p:nvPr/>
          </p:nvCxnSpPr>
          <p:spPr>
            <a:xfrm>
              <a:off x="6215082"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3" name="Straight Connector 652"/>
            <p:cNvCxnSpPr/>
            <p:nvPr/>
          </p:nvCxnSpPr>
          <p:spPr>
            <a:xfrm>
              <a:off x="6500834" y="2998933"/>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54" name="TextBox 653"/>
            <p:cNvSpPr txBox="1"/>
            <p:nvPr/>
          </p:nvSpPr>
          <p:spPr>
            <a:xfrm>
              <a:off x="2500306" y="2967027"/>
              <a:ext cx="214314" cy="246221"/>
            </a:xfrm>
            <a:prstGeom prst="rect">
              <a:avLst/>
            </a:prstGeom>
            <a:noFill/>
          </p:spPr>
          <p:txBody>
            <a:bodyPr wrap="square" rtlCol="0">
              <a:spAutoFit/>
            </a:bodyPr>
            <a:lstStyle/>
            <a:p>
              <a:pPr algn="ctr"/>
              <a:r>
                <a:rPr lang="en-US" sz="1000" dirty="0" smtClean="0"/>
                <a:t>Y</a:t>
              </a:r>
              <a:endParaRPr lang="en-CA" sz="1000" dirty="0"/>
            </a:p>
          </p:txBody>
        </p:sp>
        <p:sp>
          <p:nvSpPr>
            <p:cNvPr id="655" name="TextBox 654"/>
            <p:cNvSpPr txBox="1"/>
            <p:nvPr/>
          </p:nvSpPr>
          <p:spPr>
            <a:xfrm>
              <a:off x="2792408" y="2967027"/>
              <a:ext cx="207964" cy="246221"/>
            </a:xfrm>
            <a:prstGeom prst="rect">
              <a:avLst/>
            </a:prstGeom>
            <a:noFill/>
          </p:spPr>
          <p:txBody>
            <a:bodyPr wrap="square" rtlCol="0">
              <a:spAutoFit/>
            </a:bodyPr>
            <a:lstStyle/>
            <a:p>
              <a:pPr algn="ctr"/>
              <a:r>
                <a:rPr lang="en-US" sz="1000" dirty="0" smtClean="0"/>
                <a:t>Y</a:t>
              </a:r>
              <a:endParaRPr lang="en-CA" sz="1000" dirty="0"/>
            </a:p>
          </p:txBody>
        </p:sp>
        <p:sp>
          <p:nvSpPr>
            <p:cNvPr id="656" name="TextBox 655"/>
            <p:cNvSpPr txBox="1"/>
            <p:nvPr/>
          </p:nvSpPr>
          <p:spPr>
            <a:xfrm>
              <a:off x="3071810" y="2967027"/>
              <a:ext cx="214314" cy="246221"/>
            </a:xfrm>
            <a:prstGeom prst="rect">
              <a:avLst/>
            </a:prstGeom>
            <a:noFill/>
          </p:spPr>
          <p:txBody>
            <a:bodyPr wrap="square" rtlCol="0">
              <a:spAutoFit/>
            </a:bodyPr>
            <a:lstStyle/>
            <a:p>
              <a:pPr algn="ctr"/>
              <a:r>
                <a:rPr lang="en-US" sz="1000" dirty="0" smtClean="0"/>
                <a:t>Y</a:t>
              </a:r>
              <a:endParaRPr lang="en-CA" sz="1000" dirty="0"/>
            </a:p>
          </p:txBody>
        </p:sp>
        <p:sp>
          <p:nvSpPr>
            <p:cNvPr id="657" name="TextBox 656"/>
            <p:cNvSpPr txBox="1"/>
            <p:nvPr/>
          </p:nvSpPr>
          <p:spPr>
            <a:xfrm>
              <a:off x="3357562" y="2967027"/>
              <a:ext cx="214314" cy="246221"/>
            </a:xfrm>
            <a:prstGeom prst="rect">
              <a:avLst/>
            </a:prstGeom>
            <a:noFill/>
          </p:spPr>
          <p:txBody>
            <a:bodyPr wrap="square" rtlCol="0">
              <a:spAutoFit/>
            </a:bodyPr>
            <a:lstStyle/>
            <a:p>
              <a:pPr algn="ctr"/>
              <a:r>
                <a:rPr lang="en-US" sz="1000" dirty="0" smtClean="0"/>
                <a:t>Y</a:t>
              </a:r>
              <a:endParaRPr lang="en-CA" sz="1000" dirty="0"/>
            </a:p>
          </p:txBody>
        </p:sp>
        <p:sp>
          <p:nvSpPr>
            <p:cNvPr id="658" name="TextBox 657"/>
            <p:cNvSpPr txBox="1"/>
            <p:nvPr/>
          </p:nvSpPr>
          <p:spPr>
            <a:xfrm>
              <a:off x="3857628" y="2967027"/>
              <a:ext cx="214314" cy="246221"/>
            </a:xfrm>
            <a:prstGeom prst="rect">
              <a:avLst/>
            </a:prstGeom>
            <a:noFill/>
          </p:spPr>
          <p:txBody>
            <a:bodyPr wrap="square" rtlCol="0">
              <a:spAutoFit/>
            </a:bodyPr>
            <a:lstStyle/>
            <a:p>
              <a:pPr algn="ctr"/>
              <a:r>
                <a:rPr lang="en-US" sz="1000" dirty="0" smtClean="0"/>
                <a:t>M</a:t>
              </a:r>
              <a:endParaRPr lang="en-CA" sz="1000" dirty="0"/>
            </a:p>
          </p:txBody>
        </p:sp>
        <p:sp>
          <p:nvSpPr>
            <p:cNvPr id="659" name="TextBox 658"/>
            <p:cNvSpPr txBox="1"/>
            <p:nvPr/>
          </p:nvSpPr>
          <p:spPr>
            <a:xfrm>
              <a:off x="4143380" y="2967027"/>
              <a:ext cx="214314" cy="246221"/>
            </a:xfrm>
            <a:prstGeom prst="rect">
              <a:avLst/>
            </a:prstGeom>
            <a:noFill/>
          </p:spPr>
          <p:txBody>
            <a:bodyPr wrap="square" rtlCol="0">
              <a:spAutoFit/>
            </a:bodyPr>
            <a:lstStyle/>
            <a:p>
              <a:pPr algn="ctr"/>
              <a:r>
                <a:rPr lang="en-US" sz="1000" dirty="0" smtClean="0"/>
                <a:t>M</a:t>
              </a:r>
              <a:endParaRPr lang="en-CA" sz="1000" dirty="0"/>
            </a:p>
          </p:txBody>
        </p:sp>
        <p:sp>
          <p:nvSpPr>
            <p:cNvPr id="660" name="TextBox 659"/>
            <p:cNvSpPr txBox="1"/>
            <p:nvPr/>
          </p:nvSpPr>
          <p:spPr>
            <a:xfrm>
              <a:off x="4572008" y="2967027"/>
              <a:ext cx="214314" cy="246221"/>
            </a:xfrm>
            <a:prstGeom prst="rect">
              <a:avLst/>
            </a:prstGeom>
            <a:noFill/>
          </p:spPr>
          <p:txBody>
            <a:bodyPr wrap="square" rtlCol="0">
              <a:spAutoFit/>
            </a:bodyPr>
            <a:lstStyle/>
            <a:p>
              <a:pPr algn="ctr"/>
              <a:r>
                <a:rPr lang="en-US" sz="1000" dirty="0" smtClean="0"/>
                <a:t>D</a:t>
              </a:r>
              <a:endParaRPr lang="en-CA" sz="1000" dirty="0"/>
            </a:p>
          </p:txBody>
        </p:sp>
        <p:sp>
          <p:nvSpPr>
            <p:cNvPr id="661" name="TextBox 660"/>
            <p:cNvSpPr txBox="1"/>
            <p:nvPr/>
          </p:nvSpPr>
          <p:spPr>
            <a:xfrm>
              <a:off x="4857760" y="2967027"/>
              <a:ext cx="214314" cy="246221"/>
            </a:xfrm>
            <a:prstGeom prst="rect">
              <a:avLst/>
            </a:prstGeom>
            <a:noFill/>
          </p:spPr>
          <p:txBody>
            <a:bodyPr wrap="square" rtlCol="0">
              <a:spAutoFit/>
            </a:bodyPr>
            <a:lstStyle/>
            <a:p>
              <a:pPr algn="ctr"/>
              <a:r>
                <a:rPr lang="en-US" sz="1000" dirty="0" smtClean="0"/>
                <a:t>D</a:t>
              </a:r>
              <a:endParaRPr lang="en-CA" sz="1000" dirty="0"/>
            </a:p>
          </p:txBody>
        </p:sp>
        <p:sp>
          <p:nvSpPr>
            <p:cNvPr id="662" name="TextBox 661"/>
            <p:cNvSpPr txBox="1"/>
            <p:nvPr/>
          </p:nvSpPr>
          <p:spPr>
            <a:xfrm>
              <a:off x="5643578" y="2967027"/>
              <a:ext cx="214314" cy="246221"/>
            </a:xfrm>
            <a:prstGeom prst="rect">
              <a:avLst/>
            </a:prstGeom>
            <a:noFill/>
          </p:spPr>
          <p:txBody>
            <a:bodyPr wrap="square" rtlCol="0">
              <a:spAutoFit/>
            </a:bodyPr>
            <a:lstStyle/>
            <a:p>
              <a:pPr algn="ctr"/>
              <a:r>
                <a:rPr lang="en-US" sz="1000" dirty="0"/>
                <a:t>H</a:t>
              </a:r>
              <a:endParaRPr lang="en-CA" sz="1000" dirty="0"/>
            </a:p>
          </p:txBody>
        </p:sp>
        <p:sp>
          <p:nvSpPr>
            <p:cNvPr id="663" name="TextBox 662"/>
            <p:cNvSpPr txBox="1"/>
            <p:nvPr/>
          </p:nvSpPr>
          <p:spPr>
            <a:xfrm>
              <a:off x="5929330" y="2967027"/>
              <a:ext cx="214314" cy="246221"/>
            </a:xfrm>
            <a:prstGeom prst="rect">
              <a:avLst/>
            </a:prstGeom>
            <a:noFill/>
          </p:spPr>
          <p:txBody>
            <a:bodyPr wrap="square" rtlCol="0">
              <a:spAutoFit/>
            </a:bodyPr>
            <a:lstStyle/>
            <a:p>
              <a:pPr algn="ctr"/>
              <a:r>
                <a:rPr lang="en-US" sz="1000" dirty="0" smtClean="0"/>
                <a:t>H</a:t>
              </a:r>
              <a:endParaRPr lang="en-CA" sz="1000" dirty="0"/>
            </a:p>
          </p:txBody>
        </p:sp>
        <p:sp>
          <p:nvSpPr>
            <p:cNvPr id="664" name="TextBox 663"/>
            <p:cNvSpPr txBox="1"/>
            <p:nvPr/>
          </p:nvSpPr>
          <p:spPr>
            <a:xfrm>
              <a:off x="6215082" y="2967027"/>
              <a:ext cx="214314" cy="246221"/>
            </a:xfrm>
            <a:prstGeom prst="rect">
              <a:avLst/>
            </a:prstGeom>
            <a:noFill/>
          </p:spPr>
          <p:txBody>
            <a:bodyPr wrap="square" rtlCol="0">
              <a:spAutoFit/>
            </a:bodyPr>
            <a:lstStyle/>
            <a:p>
              <a:pPr algn="ctr"/>
              <a:r>
                <a:rPr lang="en-US" sz="1000" dirty="0" smtClean="0"/>
                <a:t>M</a:t>
              </a:r>
              <a:endParaRPr lang="en-CA" sz="1000" dirty="0"/>
            </a:p>
          </p:txBody>
        </p:sp>
        <p:sp>
          <p:nvSpPr>
            <p:cNvPr id="665" name="TextBox 664"/>
            <p:cNvSpPr txBox="1"/>
            <p:nvPr/>
          </p:nvSpPr>
          <p:spPr>
            <a:xfrm>
              <a:off x="6500834" y="2967027"/>
              <a:ext cx="214314" cy="246221"/>
            </a:xfrm>
            <a:prstGeom prst="rect">
              <a:avLst/>
            </a:prstGeom>
            <a:noFill/>
          </p:spPr>
          <p:txBody>
            <a:bodyPr wrap="square" rtlCol="0">
              <a:spAutoFit/>
            </a:bodyPr>
            <a:lstStyle/>
            <a:p>
              <a:pPr algn="ctr"/>
              <a:r>
                <a:rPr lang="en-US" sz="1000" dirty="0" smtClean="0"/>
                <a:t>M</a:t>
              </a:r>
              <a:endParaRPr lang="en-CA" sz="1000" dirty="0"/>
            </a:p>
          </p:txBody>
        </p:sp>
        <p:sp>
          <p:nvSpPr>
            <p:cNvPr id="666" name="Text Box 202"/>
            <p:cNvSpPr txBox="1">
              <a:spLocks noChangeArrowheads="1"/>
            </p:cNvSpPr>
            <p:nvPr/>
          </p:nvSpPr>
          <p:spPr bwMode="auto">
            <a:xfrm>
              <a:off x="2778618" y="2803514"/>
              <a:ext cx="228104" cy="234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Black" pitchFamily="34" charset="0"/>
                  <a:cs typeface="Arial" pitchFamily="34" charset="0"/>
                </a:rPr>
                <a:t>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229"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230" name="Straight Connector 229"/>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32" name="Slide Number Placeholder 231"/>
          <p:cNvSpPr>
            <a:spLocks noGrp="1"/>
          </p:cNvSpPr>
          <p:nvPr>
            <p:ph type="sldNum" sz="quarter" idx="12"/>
          </p:nvPr>
        </p:nvSpPr>
        <p:spPr>
          <a:xfrm>
            <a:off x="5143512" y="8657199"/>
            <a:ext cx="1600200" cy="486833"/>
          </a:xfrm>
        </p:spPr>
        <p:txBody>
          <a:bodyPr/>
          <a:lstStyle/>
          <a:p>
            <a:fld id="{FDE86200-F1F7-4FF7-847E-D71C11135875}" type="slidenum">
              <a:rPr lang="en-CA" smtClean="0"/>
              <a:pPr/>
              <a:t>28</a:t>
            </a:fld>
            <a:endParaRPr lang="en-CA"/>
          </a:p>
        </p:txBody>
      </p:sp>
      <p:pic>
        <p:nvPicPr>
          <p:cNvPr id="27650" name="Picture 2" descr="Y:\06-ACTIVE STUDIES\RE-ENERGIZE Definitive\STUDY PROCEDURES\Logos\RE_Logo small.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1958" y="141730"/>
            <a:ext cx="1450853" cy="6309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3260349627"/>
              </p:ext>
            </p:extLst>
          </p:nvPr>
        </p:nvGraphicFramePr>
        <p:xfrm>
          <a:off x="214338" y="685974"/>
          <a:ext cx="6500858" cy="7989718"/>
        </p:xfrm>
        <a:graphic>
          <a:graphicData uri="http://schemas.openxmlformats.org/drawingml/2006/table">
            <a:tbl>
              <a:tblPr/>
              <a:tblGrid>
                <a:gridCol w="1143008"/>
                <a:gridCol w="5357850"/>
              </a:tblGrid>
              <a:tr h="228801">
                <a:tc>
                  <a:txBody>
                    <a:bodyPr/>
                    <a:lstStyle/>
                    <a:p>
                      <a:pPr marR="0" indent="0" algn="l" rtl="0">
                        <a:spcBef>
                          <a:spcPts val="0"/>
                        </a:spcBef>
                        <a:spcAft>
                          <a:spcPts val="0"/>
                        </a:spcAft>
                      </a:pPr>
                      <a:r>
                        <a:rPr lang="en-CA" sz="950" b="1" kern="1400" dirty="0">
                          <a:solidFill>
                            <a:srgbClr val="000000"/>
                          </a:solidFill>
                          <a:latin typeface="Arial" pitchFamily="34" charset="0"/>
                          <a:cs typeface="Arial" pitchFamily="34" charset="0"/>
                        </a:rPr>
                        <a:t>General Instructions</a:t>
                      </a:r>
                      <a:endParaRPr lang="en-CA" sz="950" kern="1400" dirty="0">
                        <a:solidFill>
                          <a:srgbClr val="000000"/>
                        </a:solidFill>
                        <a:latin typeface="Arial" pitchFamily="34" charset="0"/>
                        <a:cs typeface="Arial" pitchFamily="34" charset="0"/>
                      </a:endParaRPr>
                    </a:p>
                    <a:p>
                      <a:pPr marR="0" indent="0" algn="l" rtl="0">
                        <a:spcBef>
                          <a:spcPts val="0"/>
                        </a:spcBef>
                        <a:spcAft>
                          <a:spcPts val="0"/>
                        </a:spcAft>
                      </a:pPr>
                      <a:r>
                        <a:rPr lang="en-CA" sz="950" b="1" kern="1400" dirty="0">
                          <a:solidFill>
                            <a:srgbClr val="000000"/>
                          </a:solidFill>
                          <a:latin typeface="Arial" pitchFamily="34" charset="0"/>
                          <a:cs typeface="Arial" pitchFamily="34" charset="0"/>
                        </a:rPr>
                        <a:t> </a:t>
                      </a:r>
                      <a:endParaRPr lang="en-CA" sz="950" kern="1400" dirty="0">
                        <a:solidFill>
                          <a:srgbClr val="000000"/>
                        </a:solidFill>
                        <a:latin typeface="Arial" pitchFamily="34" charset="0"/>
                        <a:cs typeface="Arial" pitchFamily="34" charset="0"/>
                      </a:endParaRPr>
                    </a:p>
                    <a:p>
                      <a:pPr marR="0" indent="0" algn="l" rtl="0">
                        <a:spcBef>
                          <a:spcPts val="0"/>
                        </a:spcBef>
                        <a:spcAft>
                          <a:spcPts val="0"/>
                        </a:spcAft>
                      </a:pPr>
                      <a:r>
                        <a:rPr lang="en-CA" sz="950" b="1" kern="1400" dirty="0">
                          <a:solidFill>
                            <a:srgbClr val="000000"/>
                          </a:solidFill>
                          <a:latin typeface="Arial" pitchFamily="34" charset="0"/>
                          <a:cs typeface="Arial" pitchFamily="34" charset="0"/>
                        </a:rPr>
                        <a:t>Duration of Data </a:t>
                      </a:r>
                      <a:endParaRPr lang="en-CA" sz="950" kern="1400" dirty="0">
                        <a:solidFill>
                          <a:srgbClr val="000000"/>
                        </a:solidFill>
                        <a:latin typeface="Arial" pitchFamily="34" charset="0"/>
                        <a:cs typeface="Arial" pitchFamily="34" charset="0"/>
                      </a:endParaRPr>
                    </a:p>
                    <a:p>
                      <a:pPr marR="0" indent="0" algn="l" rtl="0">
                        <a:spcBef>
                          <a:spcPts val="0"/>
                        </a:spcBef>
                        <a:spcAft>
                          <a:spcPts val="0"/>
                        </a:spcAft>
                      </a:pPr>
                      <a:r>
                        <a:rPr lang="en-CA" sz="950" b="1" kern="1400" dirty="0">
                          <a:solidFill>
                            <a:srgbClr val="000000"/>
                          </a:solidFill>
                          <a:latin typeface="Arial" pitchFamily="34" charset="0"/>
                          <a:cs typeface="Arial" pitchFamily="34" charset="0"/>
                        </a:rPr>
                        <a:t>Collection</a:t>
                      </a:r>
                      <a:endParaRPr lang="en-CA" sz="950" kern="1400" dirty="0">
                        <a:solidFill>
                          <a:srgbClr val="000000"/>
                        </a:solidFill>
                        <a:latin typeface="Arial" pitchFamily="34" charset="0"/>
                        <a:cs typeface="Arial" pitchFamily="34" charset="0"/>
                      </a:endParaRPr>
                    </a:p>
                  </a:txBody>
                  <a:tcPr marL="12257" marR="12257" marT="12257" marB="1225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CA" sz="950" kern="1400" dirty="0">
                          <a:solidFill>
                            <a:srgbClr val="000000"/>
                          </a:solidFill>
                          <a:latin typeface="Arial" pitchFamily="34" charset="0"/>
                          <a:cs typeface="Arial" pitchFamily="34" charset="0"/>
                        </a:rPr>
                        <a:t>These data are collected to determine the adequacy of all types of nutrition (calories and protein     received) </a:t>
                      </a:r>
                    </a:p>
                    <a:p>
                      <a:pPr marL="92075" marR="0" indent="0" algn="l" rtl="0">
                        <a:spcBef>
                          <a:spcPts val="0"/>
                        </a:spcBef>
                        <a:spcAft>
                          <a:spcPts val="0"/>
                        </a:spcAft>
                      </a:pPr>
                      <a:endParaRPr lang="en-CA" sz="950" kern="1400" dirty="0" smtClean="0">
                        <a:solidFill>
                          <a:srgbClr val="000000"/>
                        </a:solidFill>
                        <a:latin typeface="Arial" pitchFamily="34" charset="0"/>
                        <a:cs typeface="Arial" pitchFamily="34" charset="0"/>
                      </a:endParaRPr>
                    </a:p>
                    <a:p>
                      <a:pPr marL="92075" marR="0" indent="0" algn="l" rtl="0">
                        <a:spcBef>
                          <a:spcPts val="0"/>
                        </a:spcBef>
                        <a:spcAft>
                          <a:spcPts val="0"/>
                        </a:spcAft>
                      </a:pPr>
                      <a:r>
                        <a:rPr lang="en-CA" sz="950" kern="1400" dirty="0" smtClean="0">
                          <a:solidFill>
                            <a:srgbClr val="000000"/>
                          </a:solidFill>
                          <a:latin typeface="Arial" pitchFamily="34" charset="0"/>
                          <a:cs typeface="Arial" pitchFamily="34" charset="0"/>
                        </a:rPr>
                        <a:t>These </a:t>
                      </a:r>
                      <a:r>
                        <a:rPr lang="en-CA" sz="950" kern="1400" dirty="0">
                          <a:solidFill>
                            <a:srgbClr val="000000"/>
                          </a:solidFill>
                          <a:latin typeface="Arial" pitchFamily="34" charset="0"/>
                          <a:cs typeface="Arial" pitchFamily="34" charset="0"/>
                        </a:rPr>
                        <a:t>data are to be collected daily from Study Day 1 </a:t>
                      </a:r>
                      <a:r>
                        <a:rPr lang="en-CA" sz="950" kern="1400" dirty="0" smtClean="0">
                          <a:solidFill>
                            <a:srgbClr val="000000"/>
                          </a:solidFill>
                          <a:latin typeface="Arial" pitchFamily="34" charset="0"/>
                          <a:cs typeface="Arial" pitchFamily="34" charset="0"/>
                        </a:rPr>
                        <a:t>(ACU </a:t>
                      </a:r>
                      <a:r>
                        <a:rPr lang="en-CA" sz="950" kern="1400" dirty="0">
                          <a:solidFill>
                            <a:srgbClr val="000000"/>
                          </a:solidFill>
                          <a:latin typeface="Arial" pitchFamily="34" charset="0"/>
                          <a:cs typeface="Arial" pitchFamily="34" charset="0"/>
                        </a:rPr>
                        <a:t>admission) until 10 days post last          successful grafting or </a:t>
                      </a:r>
                      <a:r>
                        <a:rPr lang="en-CA" sz="950" kern="1400" dirty="0" smtClean="0">
                          <a:solidFill>
                            <a:srgbClr val="000000"/>
                          </a:solidFill>
                          <a:latin typeface="Arial" pitchFamily="34" charset="0"/>
                          <a:cs typeface="Arial" pitchFamily="34" charset="0"/>
                        </a:rPr>
                        <a:t>ACU </a:t>
                      </a:r>
                      <a:r>
                        <a:rPr lang="en-CA" sz="950" kern="1400" dirty="0">
                          <a:solidFill>
                            <a:srgbClr val="000000"/>
                          </a:solidFill>
                          <a:latin typeface="Arial" pitchFamily="34" charset="0"/>
                          <a:cs typeface="Arial" pitchFamily="34" charset="0"/>
                        </a:rPr>
                        <a:t>discharge or 3 months from </a:t>
                      </a:r>
                      <a:r>
                        <a:rPr lang="en-CA" sz="950" kern="1400" dirty="0" smtClean="0">
                          <a:solidFill>
                            <a:srgbClr val="000000"/>
                          </a:solidFill>
                          <a:latin typeface="Arial" pitchFamily="34" charset="0"/>
                          <a:cs typeface="Arial" pitchFamily="34" charset="0"/>
                        </a:rPr>
                        <a:t>ACU </a:t>
                      </a:r>
                      <a:r>
                        <a:rPr lang="en-CA" sz="950" kern="1400" dirty="0">
                          <a:solidFill>
                            <a:srgbClr val="000000"/>
                          </a:solidFill>
                          <a:latin typeface="Arial" pitchFamily="34" charset="0"/>
                          <a:cs typeface="Arial" pitchFamily="34" charset="0"/>
                        </a:rPr>
                        <a:t>admission, </a:t>
                      </a:r>
                      <a:r>
                        <a:rPr lang="en-CA" sz="950" kern="1400" dirty="0" smtClean="0">
                          <a:solidFill>
                            <a:srgbClr val="000000"/>
                          </a:solidFill>
                          <a:latin typeface="Arial" pitchFamily="34" charset="0"/>
                          <a:cs typeface="Arial" pitchFamily="34" charset="0"/>
                        </a:rPr>
                        <a:t>whichever </a:t>
                      </a:r>
                      <a:r>
                        <a:rPr lang="en-CA" sz="950" kern="1400" dirty="0">
                          <a:solidFill>
                            <a:srgbClr val="000000"/>
                          </a:solidFill>
                          <a:latin typeface="Arial" pitchFamily="34" charset="0"/>
                          <a:cs typeface="Arial" pitchFamily="34" charset="0"/>
                        </a:rPr>
                        <a:t>comes first.</a:t>
                      </a:r>
                    </a:p>
                  </a:txBody>
                  <a:tcPr marL="12257" marR="12257" marT="12257" marB="1225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97083">
                <a:tc>
                  <a:txBody>
                    <a:bodyPr/>
                    <a:lstStyle/>
                    <a:p>
                      <a:pPr marR="0" indent="0" algn="l" rtl="0">
                        <a:spcBef>
                          <a:spcPts val="0"/>
                        </a:spcBef>
                        <a:spcAft>
                          <a:spcPts val="0"/>
                        </a:spcAft>
                      </a:pPr>
                      <a:r>
                        <a:rPr lang="en-US" sz="950" b="1" kern="1400" dirty="0">
                          <a:solidFill>
                            <a:schemeClr val="tx1"/>
                          </a:solidFill>
                          <a:latin typeface="Arial" pitchFamily="34" charset="0"/>
                          <a:cs typeface="Arial" pitchFamily="34" charset="0"/>
                        </a:rPr>
                        <a:t>Date</a:t>
                      </a:r>
                      <a:endParaRPr lang="en-US" sz="950" kern="1400" dirty="0">
                        <a:solidFill>
                          <a:schemeClr val="tx1"/>
                        </a:solidFill>
                        <a:latin typeface="Arial" pitchFamily="34" charset="0"/>
                        <a:cs typeface="Arial" pitchFamily="34" charset="0"/>
                      </a:endParaRPr>
                    </a:p>
                  </a:txBody>
                  <a:tcPr marL="12257" marR="12257" marT="12257" marB="1225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CA" sz="950" kern="1400" dirty="0">
                          <a:solidFill>
                            <a:schemeClr val="tx1"/>
                          </a:solidFill>
                          <a:latin typeface="Arial" pitchFamily="34" charset="0"/>
                          <a:cs typeface="Arial" pitchFamily="34" charset="0"/>
                        </a:rPr>
                        <a:t>Enter the dates corresponding to the calendar </a:t>
                      </a:r>
                      <a:r>
                        <a:rPr lang="en-CA" sz="950" kern="1400" dirty="0" smtClean="0">
                          <a:solidFill>
                            <a:schemeClr val="tx1"/>
                          </a:solidFill>
                          <a:latin typeface="Arial" pitchFamily="34" charset="0"/>
                          <a:cs typeface="Arial" pitchFamily="34" charset="0"/>
                        </a:rPr>
                        <a:t>day.</a:t>
                      </a:r>
                      <a:endParaRPr lang="en-CA" sz="950" kern="1400" dirty="0">
                        <a:solidFill>
                          <a:schemeClr val="tx1"/>
                        </a:solidFill>
                        <a:latin typeface="Arial" pitchFamily="34" charset="0"/>
                        <a:cs typeface="Arial" pitchFamily="34" charset="0"/>
                      </a:endParaRPr>
                    </a:p>
                  </a:txBody>
                  <a:tcPr marL="12257" marR="12257" marT="12257" marB="1225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857300">
                <a:tc>
                  <a:txBody>
                    <a:bodyPr/>
                    <a:lstStyle/>
                    <a:p>
                      <a:pPr marR="0" indent="0" algn="l" rtl="0">
                        <a:spcBef>
                          <a:spcPts val="0"/>
                        </a:spcBef>
                        <a:spcAft>
                          <a:spcPts val="0"/>
                        </a:spcAft>
                      </a:pPr>
                      <a:r>
                        <a:rPr lang="en-CA" sz="950" b="1" kern="1400" dirty="0" err="1">
                          <a:solidFill>
                            <a:schemeClr val="tx1"/>
                          </a:solidFill>
                          <a:latin typeface="Arial" pitchFamily="34" charset="0"/>
                          <a:cs typeface="Arial" pitchFamily="34" charset="0"/>
                        </a:rPr>
                        <a:t>Enteral</a:t>
                      </a:r>
                      <a:r>
                        <a:rPr lang="en-CA" sz="950" b="1" kern="1400" dirty="0">
                          <a:solidFill>
                            <a:schemeClr val="tx1"/>
                          </a:solidFill>
                          <a:latin typeface="Arial" pitchFamily="34" charset="0"/>
                          <a:cs typeface="Arial" pitchFamily="34" charset="0"/>
                        </a:rPr>
                        <a:t> Nutrition Today</a:t>
                      </a:r>
                      <a:r>
                        <a:rPr lang="en-CA" sz="950" b="1" kern="1400" dirty="0" smtClean="0">
                          <a:solidFill>
                            <a:schemeClr val="tx1"/>
                          </a:solidFill>
                          <a:latin typeface="Arial" pitchFamily="34" charset="0"/>
                          <a:cs typeface="Arial" pitchFamily="34" charset="0"/>
                        </a:rPr>
                        <a:t>?</a:t>
                      </a:r>
                    </a:p>
                    <a:p>
                      <a:pPr marL="0" marR="0" indent="0" algn="l" defTabSz="914400" rtl="0" eaLnBrk="1" fontAlgn="auto" latinLnBrk="0" hangingPunct="1">
                        <a:lnSpc>
                          <a:spcPct val="100000"/>
                        </a:lnSpc>
                        <a:spcBef>
                          <a:spcPts val="0"/>
                        </a:spcBef>
                        <a:spcAft>
                          <a:spcPts val="0"/>
                        </a:spcAft>
                        <a:buClrTx/>
                        <a:buSzTx/>
                        <a:buFontTx/>
                        <a:buNone/>
                        <a:tabLst/>
                        <a:defRPr/>
                      </a:pPr>
                      <a:r>
                        <a:rPr lang="en-CA" sz="950" b="1" i="1" kern="1400" dirty="0" smtClean="0">
                          <a:solidFill>
                            <a:schemeClr val="tx1"/>
                          </a:solidFill>
                          <a:latin typeface="Arial" pitchFamily="34" charset="0"/>
                          <a:cs typeface="Arial" pitchFamily="34" charset="0"/>
                        </a:rPr>
                        <a:t>(If ‘No’)</a:t>
                      </a:r>
                      <a:endParaRPr lang="en-CA" sz="950" kern="1400" dirty="0" smtClean="0">
                        <a:solidFill>
                          <a:schemeClr val="tx1"/>
                        </a:solidFill>
                        <a:latin typeface="Arial" pitchFamily="34" charset="0"/>
                        <a:cs typeface="Arial" pitchFamily="34" charset="0"/>
                      </a:endParaRPr>
                    </a:p>
                    <a:p>
                      <a:pPr marR="0" indent="0" algn="l" rtl="0">
                        <a:spcBef>
                          <a:spcPts val="0"/>
                        </a:spcBef>
                        <a:spcAft>
                          <a:spcPts val="0"/>
                        </a:spcAft>
                      </a:pPr>
                      <a:endParaRPr lang="en-US" sz="950" b="1" kern="1400" dirty="0" smtClean="0">
                        <a:solidFill>
                          <a:schemeClr val="tx1"/>
                        </a:solidFill>
                        <a:latin typeface="Arial" pitchFamily="34" charset="0"/>
                        <a:cs typeface="Arial" pitchFamily="34" charset="0"/>
                      </a:endParaRPr>
                    </a:p>
                    <a:p>
                      <a:pPr marR="0" indent="0" algn="l" rtl="0">
                        <a:spcBef>
                          <a:spcPts val="0"/>
                        </a:spcBef>
                        <a:spcAft>
                          <a:spcPts val="0"/>
                        </a:spcAft>
                      </a:pPr>
                      <a:endParaRPr lang="en-US" sz="950" b="1" kern="1400" dirty="0" smtClean="0">
                        <a:solidFill>
                          <a:schemeClr val="tx1"/>
                        </a:solidFill>
                        <a:latin typeface="Arial" pitchFamily="34" charset="0"/>
                        <a:cs typeface="Arial" pitchFamily="34" charset="0"/>
                      </a:endParaRPr>
                    </a:p>
                    <a:p>
                      <a:pPr marR="0" indent="0" algn="l" rtl="0">
                        <a:spcBef>
                          <a:spcPts val="0"/>
                        </a:spcBef>
                        <a:spcAft>
                          <a:spcPts val="0"/>
                        </a:spcAft>
                      </a:pPr>
                      <a:endParaRPr lang="en-US" sz="950" b="1" kern="1400" dirty="0" smtClean="0">
                        <a:solidFill>
                          <a:schemeClr val="tx1"/>
                        </a:solidFill>
                        <a:latin typeface="Arial" pitchFamily="34" charset="0"/>
                        <a:cs typeface="Arial" pitchFamily="34" charset="0"/>
                      </a:endParaRPr>
                    </a:p>
                    <a:p>
                      <a:pPr marR="0" indent="0" algn="l" rtl="0">
                        <a:spcBef>
                          <a:spcPts val="0"/>
                        </a:spcBef>
                        <a:spcAft>
                          <a:spcPts val="0"/>
                        </a:spcAft>
                      </a:pPr>
                      <a:endParaRPr lang="en-US" sz="950" b="1" kern="1400" dirty="0" smtClean="0">
                        <a:solidFill>
                          <a:schemeClr val="tx1"/>
                        </a:solidFill>
                        <a:latin typeface="Arial" pitchFamily="34" charset="0"/>
                        <a:cs typeface="Arial" pitchFamily="34" charset="0"/>
                      </a:endParaRPr>
                    </a:p>
                    <a:p>
                      <a:pPr marR="0" indent="0" algn="l" rtl="0">
                        <a:spcBef>
                          <a:spcPts val="0"/>
                        </a:spcBef>
                        <a:spcAft>
                          <a:spcPts val="0"/>
                        </a:spcAft>
                      </a:pPr>
                      <a:endParaRPr lang="en-US" sz="950" b="1" kern="1400" dirty="0" smtClean="0">
                        <a:solidFill>
                          <a:schemeClr val="tx1"/>
                        </a:solidFill>
                        <a:latin typeface="Arial" pitchFamily="34" charset="0"/>
                        <a:cs typeface="Arial" pitchFamily="34" charset="0"/>
                      </a:endParaRPr>
                    </a:p>
                    <a:p>
                      <a:pPr marR="0" indent="0" algn="l" rtl="0">
                        <a:spcBef>
                          <a:spcPts val="0"/>
                        </a:spcBef>
                        <a:spcAft>
                          <a:spcPts val="0"/>
                        </a:spcAft>
                      </a:pPr>
                      <a:endParaRPr lang="en-US" sz="950" b="1" kern="1400" dirty="0" smtClean="0">
                        <a:solidFill>
                          <a:schemeClr val="tx1"/>
                        </a:solidFill>
                        <a:latin typeface="Arial" pitchFamily="34" charset="0"/>
                        <a:cs typeface="Arial" pitchFamily="34" charset="0"/>
                      </a:endParaRPr>
                    </a:p>
                    <a:p>
                      <a:pPr marR="0" indent="0" algn="l" rtl="0">
                        <a:spcBef>
                          <a:spcPts val="0"/>
                        </a:spcBef>
                        <a:spcAft>
                          <a:spcPts val="0"/>
                        </a:spcAft>
                      </a:pPr>
                      <a:endParaRPr lang="en-US" sz="950" b="1" kern="1400" dirty="0" smtClean="0">
                        <a:solidFill>
                          <a:schemeClr val="tx1"/>
                        </a:solidFill>
                        <a:latin typeface="Arial" pitchFamily="34" charset="0"/>
                        <a:cs typeface="Arial" pitchFamily="34" charset="0"/>
                      </a:endParaRPr>
                    </a:p>
                    <a:p>
                      <a:pPr marR="0" indent="0" algn="l" rtl="0">
                        <a:spcBef>
                          <a:spcPts val="0"/>
                        </a:spcBef>
                        <a:spcAft>
                          <a:spcPts val="0"/>
                        </a:spcAft>
                      </a:pPr>
                      <a:endParaRPr lang="en-US" sz="950" b="1" kern="1400" dirty="0" smtClean="0">
                        <a:solidFill>
                          <a:schemeClr val="tx1"/>
                        </a:solidFill>
                        <a:latin typeface="Arial" pitchFamily="34" charset="0"/>
                        <a:cs typeface="Arial" pitchFamily="34" charset="0"/>
                      </a:endParaRPr>
                    </a:p>
                    <a:p>
                      <a:pPr marR="0" indent="0" algn="l" rtl="0">
                        <a:spcBef>
                          <a:spcPts val="0"/>
                        </a:spcBef>
                        <a:spcAft>
                          <a:spcPts val="0"/>
                        </a:spcAft>
                      </a:pPr>
                      <a:endParaRPr lang="en-US" sz="950" b="1" kern="1400" dirty="0" smtClean="0">
                        <a:solidFill>
                          <a:schemeClr val="tx1"/>
                        </a:solidFill>
                        <a:latin typeface="Arial" pitchFamily="34" charset="0"/>
                        <a:cs typeface="Arial" pitchFamily="34" charset="0"/>
                      </a:endParaRPr>
                    </a:p>
                    <a:p>
                      <a:pPr marR="0" indent="0" algn="l" rtl="0">
                        <a:spcBef>
                          <a:spcPts val="0"/>
                        </a:spcBef>
                        <a:spcAft>
                          <a:spcPts val="0"/>
                        </a:spcAft>
                      </a:pPr>
                      <a:endParaRPr lang="en-US" sz="950" b="1" kern="1400" dirty="0" smtClean="0">
                        <a:solidFill>
                          <a:schemeClr val="tx1"/>
                        </a:solidFill>
                        <a:latin typeface="Arial" pitchFamily="34" charset="0"/>
                        <a:cs typeface="Arial" pitchFamily="34" charset="0"/>
                      </a:endParaRPr>
                    </a:p>
                    <a:p>
                      <a:pPr marR="0" indent="0" algn="l" rtl="0">
                        <a:spcBef>
                          <a:spcPts val="0"/>
                        </a:spcBef>
                        <a:spcAft>
                          <a:spcPts val="0"/>
                        </a:spcAft>
                      </a:pPr>
                      <a:endParaRPr lang="en-US" sz="950" b="1" kern="1400" dirty="0" smtClean="0">
                        <a:solidFill>
                          <a:schemeClr val="tx1"/>
                        </a:solidFill>
                        <a:latin typeface="Arial" pitchFamily="34" charset="0"/>
                        <a:cs typeface="Arial" pitchFamily="34" charset="0"/>
                      </a:endParaRPr>
                    </a:p>
                    <a:p>
                      <a:pPr marR="0" indent="0" algn="l" rtl="0">
                        <a:spcBef>
                          <a:spcPts val="0"/>
                        </a:spcBef>
                        <a:spcAft>
                          <a:spcPts val="0"/>
                        </a:spcAft>
                      </a:pPr>
                      <a:endParaRPr lang="en-US" sz="950" b="1" kern="1400" dirty="0" smtClean="0">
                        <a:solidFill>
                          <a:schemeClr val="tx1"/>
                        </a:solidFill>
                        <a:latin typeface="Arial" pitchFamily="34" charset="0"/>
                        <a:cs typeface="Arial" pitchFamily="34" charset="0"/>
                      </a:endParaRPr>
                    </a:p>
                    <a:p>
                      <a:pPr marR="0" indent="0" algn="l" rtl="0">
                        <a:spcBef>
                          <a:spcPts val="0"/>
                        </a:spcBef>
                        <a:spcAft>
                          <a:spcPts val="0"/>
                        </a:spcAft>
                      </a:pPr>
                      <a:endParaRPr lang="en-US" sz="950" b="1" kern="1400" dirty="0" smtClean="0">
                        <a:solidFill>
                          <a:schemeClr val="tx1"/>
                        </a:solidFill>
                        <a:latin typeface="Arial" pitchFamily="34" charset="0"/>
                        <a:cs typeface="Arial" pitchFamily="34" charset="0"/>
                      </a:endParaRPr>
                    </a:p>
                    <a:p>
                      <a:pPr marR="0" indent="0" algn="l" rtl="0">
                        <a:spcBef>
                          <a:spcPts val="0"/>
                        </a:spcBef>
                        <a:spcAft>
                          <a:spcPts val="0"/>
                        </a:spcAft>
                      </a:pPr>
                      <a:endParaRPr lang="en-US" sz="950" b="1" kern="1400" dirty="0" smtClean="0">
                        <a:solidFill>
                          <a:schemeClr val="tx1"/>
                        </a:solidFill>
                        <a:latin typeface="Arial" pitchFamily="34" charset="0"/>
                        <a:cs typeface="Arial" pitchFamily="34" charset="0"/>
                      </a:endParaRPr>
                    </a:p>
                    <a:p>
                      <a:pPr marR="0" indent="0" algn="l" rtl="0">
                        <a:spcBef>
                          <a:spcPts val="0"/>
                        </a:spcBef>
                        <a:spcAft>
                          <a:spcPts val="0"/>
                        </a:spcAft>
                      </a:pPr>
                      <a:endParaRPr lang="en-US" sz="950" b="1" kern="1400" dirty="0" smtClean="0">
                        <a:solidFill>
                          <a:schemeClr val="tx1"/>
                        </a:solidFill>
                        <a:latin typeface="Arial" pitchFamily="34" charset="0"/>
                        <a:cs typeface="Arial" pitchFamily="34" charset="0"/>
                      </a:endParaRPr>
                    </a:p>
                    <a:p>
                      <a:pPr marR="0" indent="0" algn="l" rtl="0">
                        <a:spcBef>
                          <a:spcPts val="0"/>
                        </a:spcBef>
                        <a:spcAft>
                          <a:spcPts val="0"/>
                        </a:spcAft>
                      </a:pPr>
                      <a:endParaRPr lang="en-US" sz="950" b="1" kern="1400" dirty="0" smtClean="0">
                        <a:solidFill>
                          <a:schemeClr val="tx1"/>
                        </a:solidFill>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CA" sz="950" b="1" i="1" kern="1400" dirty="0" err="1" smtClean="0">
                          <a:solidFill>
                            <a:schemeClr val="tx1"/>
                          </a:solidFill>
                          <a:latin typeface="Arial" pitchFamily="34" charset="0"/>
                          <a:cs typeface="Arial" pitchFamily="34" charset="0"/>
                        </a:rPr>
                        <a:t>Enteral</a:t>
                      </a:r>
                      <a:r>
                        <a:rPr lang="en-CA" sz="950" b="1" i="1" kern="1400" dirty="0" smtClean="0">
                          <a:solidFill>
                            <a:schemeClr val="tx1"/>
                          </a:solidFill>
                          <a:latin typeface="Arial" pitchFamily="34" charset="0"/>
                          <a:cs typeface="Arial" pitchFamily="34" charset="0"/>
                        </a:rPr>
                        <a:t> Nutrition Today?</a:t>
                      </a:r>
                      <a:endParaRPr lang="en-US" sz="950" b="1" kern="1400" dirty="0" smtClean="0">
                        <a:solidFill>
                          <a:schemeClr val="tx1"/>
                        </a:solidFill>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CA" sz="950" b="1" i="1" kern="1400" dirty="0" smtClean="0">
                          <a:solidFill>
                            <a:schemeClr val="tx1"/>
                          </a:solidFill>
                          <a:latin typeface="Arial" pitchFamily="34" charset="0"/>
                          <a:cs typeface="Arial" pitchFamily="34" charset="0"/>
                        </a:rPr>
                        <a:t>(If ‘Yes’)</a:t>
                      </a:r>
                      <a:endParaRPr lang="en-CA" sz="950" kern="1400" dirty="0">
                        <a:solidFill>
                          <a:schemeClr val="tx1"/>
                        </a:solidFill>
                        <a:latin typeface="Arial" pitchFamily="34" charset="0"/>
                        <a:cs typeface="Arial" pitchFamily="34" charset="0"/>
                      </a:endParaRPr>
                    </a:p>
                    <a:p>
                      <a:pPr marR="0" indent="0" algn="r" rtl="0">
                        <a:spcBef>
                          <a:spcPts val="0"/>
                        </a:spcBef>
                        <a:spcAft>
                          <a:spcPts val="0"/>
                        </a:spcAft>
                      </a:pPr>
                      <a:r>
                        <a:rPr lang="en-CA" sz="950" b="1" kern="1400" dirty="0">
                          <a:solidFill>
                            <a:schemeClr val="tx1"/>
                          </a:solidFill>
                          <a:latin typeface="Arial" pitchFamily="34" charset="0"/>
                          <a:cs typeface="Arial" pitchFamily="34" charset="0"/>
                        </a:rPr>
                        <a:t> </a:t>
                      </a:r>
                      <a:r>
                        <a:rPr lang="en-CA" sz="950" b="1" kern="1400" dirty="0" smtClean="0">
                          <a:solidFill>
                            <a:schemeClr val="tx1"/>
                          </a:solidFill>
                          <a:latin typeface="Arial" pitchFamily="34" charset="0"/>
                          <a:cs typeface="Arial" pitchFamily="34" charset="0"/>
                        </a:rPr>
                        <a:t>Formula</a:t>
                      </a:r>
                      <a:endParaRPr lang="en-CA" sz="950" kern="1400" dirty="0">
                        <a:solidFill>
                          <a:schemeClr val="tx1"/>
                        </a:solidFill>
                        <a:latin typeface="Arial" pitchFamily="34" charset="0"/>
                        <a:cs typeface="Arial" pitchFamily="34" charset="0"/>
                      </a:endParaRPr>
                    </a:p>
                    <a:p>
                      <a:pPr marR="0" indent="0" algn="l" rtl="0">
                        <a:spcBef>
                          <a:spcPts val="0"/>
                        </a:spcBef>
                        <a:spcAft>
                          <a:spcPts val="0"/>
                        </a:spcAft>
                      </a:pPr>
                      <a:r>
                        <a:rPr lang="en-CA" sz="950" b="1" kern="1400" dirty="0">
                          <a:solidFill>
                            <a:schemeClr val="tx1"/>
                          </a:solidFill>
                          <a:latin typeface="Arial" pitchFamily="34" charset="0"/>
                          <a:cs typeface="Arial" pitchFamily="34" charset="0"/>
                        </a:rPr>
                        <a:t> </a:t>
                      </a:r>
                      <a:endParaRPr lang="en-CA" sz="950" kern="1400" dirty="0">
                        <a:solidFill>
                          <a:schemeClr val="tx1"/>
                        </a:solidFill>
                        <a:latin typeface="Arial" pitchFamily="34" charset="0"/>
                        <a:cs typeface="Arial" pitchFamily="34" charset="0"/>
                      </a:endParaRPr>
                    </a:p>
                    <a:p>
                      <a:pPr marR="0" indent="0" algn="l" rtl="0">
                        <a:spcBef>
                          <a:spcPts val="0"/>
                        </a:spcBef>
                        <a:spcAft>
                          <a:spcPts val="0"/>
                        </a:spcAft>
                      </a:pPr>
                      <a:r>
                        <a:rPr lang="en-CA" sz="950" b="1" kern="1400" dirty="0">
                          <a:solidFill>
                            <a:schemeClr val="tx1"/>
                          </a:solidFill>
                          <a:latin typeface="Arial" pitchFamily="34" charset="0"/>
                          <a:cs typeface="Arial" pitchFamily="34" charset="0"/>
                        </a:rPr>
                        <a:t> </a:t>
                      </a:r>
                      <a:endParaRPr lang="en-US" sz="950" b="1" kern="1400" dirty="0" smtClean="0">
                        <a:solidFill>
                          <a:schemeClr val="tx1"/>
                        </a:solidFill>
                        <a:latin typeface="Arial" pitchFamily="34" charset="0"/>
                        <a:cs typeface="Arial" pitchFamily="34" charset="0"/>
                      </a:endParaRPr>
                    </a:p>
                    <a:p>
                      <a:pPr marR="0" indent="0" algn="l" rtl="0">
                        <a:spcBef>
                          <a:spcPts val="0"/>
                        </a:spcBef>
                        <a:spcAft>
                          <a:spcPts val="0"/>
                        </a:spcAft>
                      </a:pPr>
                      <a:endParaRPr lang="en-CA" sz="950" kern="1400" dirty="0">
                        <a:solidFill>
                          <a:schemeClr val="tx1"/>
                        </a:solidFill>
                        <a:latin typeface="Arial" pitchFamily="34" charset="0"/>
                        <a:cs typeface="Arial" pitchFamily="34" charset="0"/>
                      </a:endParaRPr>
                    </a:p>
                    <a:p>
                      <a:pPr marR="0" indent="0" algn="r" rtl="0">
                        <a:spcBef>
                          <a:spcPts val="0"/>
                        </a:spcBef>
                        <a:spcAft>
                          <a:spcPts val="0"/>
                        </a:spcAft>
                      </a:pPr>
                      <a:r>
                        <a:rPr lang="en-CA" sz="950" b="1" kern="1400" dirty="0">
                          <a:solidFill>
                            <a:schemeClr val="tx1"/>
                          </a:solidFill>
                          <a:latin typeface="Arial" pitchFamily="34" charset="0"/>
                          <a:cs typeface="Arial" pitchFamily="34" charset="0"/>
                        </a:rPr>
                        <a:t>Total </a:t>
                      </a:r>
                      <a:r>
                        <a:rPr lang="en-CA" sz="950" b="1" kern="1400" dirty="0" err="1">
                          <a:solidFill>
                            <a:schemeClr val="tx1"/>
                          </a:solidFill>
                          <a:latin typeface="Arial" pitchFamily="34" charset="0"/>
                          <a:cs typeface="Arial" pitchFamily="34" charset="0"/>
                        </a:rPr>
                        <a:t>kcals</a:t>
                      </a:r>
                      <a:r>
                        <a:rPr lang="en-CA" sz="950" b="1" kern="1400" dirty="0">
                          <a:solidFill>
                            <a:schemeClr val="tx1"/>
                          </a:solidFill>
                          <a:latin typeface="Arial" pitchFamily="34" charset="0"/>
                          <a:cs typeface="Arial" pitchFamily="34" charset="0"/>
                        </a:rPr>
                        <a:t> </a:t>
                      </a:r>
                      <a:endParaRPr lang="en-CA" sz="950" kern="1400" dirty="0">
                        <a:solidFill>
                          <a:schemeClr val="tx1"/>
                        </a:solidFill>
                        <a:latin typeface="Arial" pitchFamily="34" charset="0"/>
                        <a:cs typeface="Arial" pitchFamily="34" charset="0"/>
                      </a:endParaRPr>
                    </a:p>
                    <a:p>
                      <a:pPr marR="0" indent="0" algn="r" rtl="0">
                        <a:spcBef>
                          <a:spcPts val="0"/>
                        </a:spcBef>
                        <a:spcAft>
                          <a:spcPts val="0"/>
                        </a:spcAft>
                      </a:pPr>
                      <a:r>
                        <a:rPr lang="en-CA" sz="950" b="1" kern="1400" dirty="0">
                          <a:solidFill>
                            <a:schemeClr val="tx1"/>
                          </a:solidFill>
                          <a:latin typeface="Arial" pitchFamily="34" charset="0"/>
                          <a:cs typeface="Arial" pitchFamily="34" charset="0"/>
                        </a:rPr>
                        <a:t>Total Protein </a:t>
                      </a:r>
                      <a:endParaRPr lang="en-CA" sz="950" kern="1400" dirty="0">
                        <a:solidFill>
                          <a:schemeClr val="tx1"/>
                        </a:solidFill>
                        <a:latin typeface="Arial" pitchFamily="34" charset="0"/>
                        <a:cs typeface="Arial" pitchFamily="34" charset="0"/>
                      </a:endParaRPr>
                    </a:p>
                    <a:p>
                      <a:pPr marR="0" indent="0" algn="l" rtl="0">
                        <a:spcBef>
                          <a:spcPts val="0"/>
                        </a:spcBef>
                        <a:spcAft>
                          <a:spcPts val="0"/>
                        </a:spcAft>
                      </a:pPr>
                      <a:r>
                        <a:rPr lang="en-CA" sz="950" b="1" kern="1400" dirty="0">
                          <a:solidFill>
                            <a:schemeClr val="tx1"/>
                          </a:solidFill>
                          <a:latin typeface="Arial" pitchFamily="34" charset="0"/>
                          <a:cs typeface="Arial" pitchFamily="34" charset="0"/>
                        </a:rPr>
                        <a:t> </a:t>
                      </a:r>
                      <a:endParaRPr lang="en-CA" sz="950" b="1" kern="1400" dirty="0" smtClean="0">
                        <a:solidFill>
                          <a:schemeClr val="tx1"/>
                        </a:solidFill>
                        <a:latin typeface="Arial" pitchFamily="34" charset="0"/>
                        <a:cs typeface="Arial" pitchFamily="34" charset="0"/>
                      </a:endParaRPr>
                    </a:p>
                    <a:p>
                      <a:pPr marR="0" indent="0" algn="l" rtl="0">
                        <a:spcBef>
                          <a:spcPts val="0"/>
                        </a:spcBef>
                        <a:spcAft>
                          <a:spcPts val="0"/>
                        </a:spcAft>
                      </a:pPr>
                      <a:endParaRPr lang="en-US" sz="950" b="1" kern="1400" dirty="0" smtClean="0">
                        <a:solidFill>
                          <a:schemeClr val="tx1"/>
                        </a:solidFill>
                        <a:latin typeface="Arial" pitchFamily="34" charset="0"/>
                        <a:cs typeface="Arial" pitchFamily="34" charset="0"/>
                      </a:endParaRPr>
                    </a:p>
                    <a:p>
                      <a:pPr marR="0" indent="0" algn="l" rtl="0">
                        <a:spcBef>
                          <a:spcPts val="0"/>
                        </a:spcBef>
                        <a:spcAft>
                          <a:spcPts val="0"/>
                        </a:spcAft>
                      </a:pPr>
                      <a:endParaRPr lang="en-CA" sz="950" kern="1400" dirty="0">
                        <a:solidFill>
                          <a:schemeClr val="tx1"/>
                        </a:solidFill>
                        <a:latin typeface="Arial" pitchFamily="34" charset="0"/>
                        <a:cs typeface="Arial" pitchFamily="34" charset="0"/>
                      </a:endParaRPr>
                    </a:p>
                  </a:txBody>
                  <a:tcPr marL="12257" marR="12257" marT="12257" marB="1225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CA" sz="950" kern="1400" dirty="0">
                          <a:solidFill>
                            <a:schemeClr val="tx1"/>
                          </a:solidFill>
                          <a:latin typeface="Arial" pitchFamily="34" charset="0"/>
                          <a:cs typeface="Arial" pitchFamily="34" charset="0"/>
                        </a:rPr>
                        <a:t>For each day, indicate whether the patient received enteral </a:t>
                      </a:r>
                      <a:r>
                        <a:rPr lang="en-CA" sz="950" kern="1400" dirty="0" smtClean="0">
                          <a:solidFill>
                            <a:schemeClr val="tx1"/>
                          </a:solidFill>
                          <a:latin typeface="Arial" pitchFamily="34" charset="0"/>
                          <a:cs typeface="Arial" pitchFamily="34" charset="0"/>
                        </a:rPr>
                        <a:t>nutrition (EN), </a:t>
                      </a:r>
                      <a:r>
                        <a:rPr lang="en-CA" sz="950" kern="1400" dirty="0">
                          <a:solidFill>
                            <a:schemeClr val="tx1"/>
                          </a:solidFill>
                          <a:latin typeface="Arial" pitchFamily="34" charset="0"/>
                          <a:cs typeface="Arial" pitchFamily="34" charset="0"/>
                        </a:rPr>
                        <a:t>Yes or No.</a:t>
                      </a:r>
                    </a:p>
                    <a:p>
                      <a:pPr marL="228600" marR="0" indent="-228600" algn="l" rtl="0">
                        <a:spcBef>
                          <a:spcPts val="0"/>
                        </a:spcBef>
                        <a:spcAft>
                          <a:spcPts val="0"/>
                        </a:spcAft>
                      </a:pPr>
                      <a:endParaRPr lang="en-CA" sz="950" kern="1400" dirty="0" smtClean="0">
                        <a:solidFill>
                          <a:schemeClr val="tx1"/>
                        </a:solidFill>
                        <a:latin typeface="Arial" pitchFamily="34" charset="0"/>
                        <a:cs typeface="Arial" pitchFamily="34" charset="0"/>
                      </a:endParaRPr>
                    </a:p>
                    <a:p>
                      <a:pPr marL="85725" marR="0" indent="0" algn="l" rtl="0">
                        <a:spcBef>
                          <a:spcPts val="0"/>
                        </a:spcBef>
                        <a:spcAft>
                          <a:spcPts val="0"/>
                        </a:spcAft>
                      </a:pPr>
                      <a:r>
                        <a:rPr lang="en-CA" sz="950" kern="1400" dirty="0" smtClean="0">
                          <a:solidFill>
                            <a:schemeClr val="tx1"/>
                          </a:solidFill>
                          <a:latin typeface="Arial" pitchFamily="34" charset="0"/>
                          <a:cs typeface="Arial" pitchFamily="34" charset="0"/>
                        </a:rPr>
                        <a:t>If ‘No’ to </a:t>
                      </a:r>
                      <a:r>
                        <a:rPr lang="en-CA" sz="950" kern="1400" dirty="0" err="1" smtClean="0">
                          <a:solidFill>
                            <a:schemeClr val="tx1"/>
                          </a:solidFill>
                          <a:latin typeface="Arial" pitchFamily="34" charset="0"/>
                          <a:cs typeface="Arial" pitchFamily="34" charset="0"/>
                        </a:rPr>
                        <a:t>Enteral</a:t>
                      </a:r>
                      <a:r>
                        <a:rPr lang="en-CA" sz="950" kern="1400" dirty="0" smtClean="0">
                          <a:solidFill>
                            <a:schemeClr val="tx1"/>
                          </a:solidFill>
                          <a:latin typeface="Arial" pitchFamily="34" charset="0"/>
                          <a:cs typeface="Arial" pitchFamily="34" charset="0"/>
                        </a:rPr>
                        <a:t> Nutrition, using the list below, indicate ALL the reason(s) the patient did not receive EN on the specified Study day by placing the number(s) in the box(</a:t>
                      </a:r>
                      <a:r>
                        <a:rPr lang="en-CA" sz="950" kern="1400" dirty="0" err="1" smtClean="0">
                          <a:solidFill>
                            <a:schemeClr val="tx1"/>
                          </a:solidFill>
                          <a:latin typeface="Arial" pitchFamily="34" charset="0"/>
                          <a:cs typeface="Arial" pitchFamily="34" charset="0"/>
                        </a:rPr>
                        <a:t>es</a:t>
                      </a:r>
                      <a:r>
                        <a:rPr lang="en-CA" sz="950" kern="1400" dirty="0" smtClean="0">
                          <a:solidFill>
                            <a:schemeClr val="tx1"/>
                          </a:solidFill>
                          <a:latin typeface="Arial" pitchFamily="34" charset="0"/>
                          <a:cs typeface="Arial" pitchFamily="34" charset="0"/>
                        </a:rPr>
                        <a:t>) provided:</a:t>
                      </a:r>
                    </a:p>
                    <a:p>
                      <a:pPr marL="354012" marR="0" indent="-171450" algn="l" rtl="0">
                        <a:spcBef>
                          <a:spcPts val="0"/>
                        </a:spcBef>
                        <a:spcAft>
                          <a:spcPts val="0"/>
                        </a:spcAft>
                        <a:buFont typeface="Wingdings" panose="05000000000000000000" pitchFamily="2" charset="2"/>
                        <a:buChar char="q"/>
                      </a:pPr>
                      <a:r>
                        <a:rPr lang="en-CA" sz="950" kern="1400" dirty="0" smtClean="0">
                          <a:solidFill>
                            <a:schemeClr val="tx1"/>
                          </a:solidFill>
                          <a:latin typeface="Arial" pitchFamily="34" charset="0"/>
                          <a:cs typeface="Arial" pitchFamily="34" charset="0"/>
                        </a:rPr>
                        <a:t>NPO for endotracheal </a:t>
                      </a:r>
                      <a:r>
                        <a:rPr lang="en-CA" sz="950" kern="1400" dirty="0" err="1" smtClean="0">
                          <a:solidFill>
                            <a:schemeClr val="tx1"/>
                          </a:solidFill>
                          <a:latin typeface="Arial" pitchFamily="34" charset="0"/>
                          <a:cs typeface="Arial" pitchFamily="34" charset="0"/>
                        </a:rPr>
                        <a:t>extubation</a:t>
                      </a:r>
                      <a:r>
                        <a:rPr lang="en-CA" sz="950" kern="1400" dirty="0" smtClean="0">
                          <a:solidFill>
                            <a:schemeClr val="tx1"/>
                          </a:solidFill>
                          <a:latin typeface="Arial" pitchFamily="34" charset="0"/>
                          <a:cs typeface="Arial" pitchFamily="34" charset="0"/>
                        </a:rPr>
                        <a:t> or intubation or other bedside procedure.</a:t>
                      </a:r>
                      <a:r>
                        <a:rPr lang="en-CA" sz="950" kern="1400" baseline="0" dirty="0" smtClean="0">
                          <a:solidFill>
                            <a:schemeClr val="tx1"/>
                          </a:solidFill>
                          <a:latin typeface="Arial" pitchFamily="34" charset="0"/>
                          <a:cs typeface="Arial" pitchFamily="34" charset="0"/>
                        </a:rPr>
                        <a:t> If 'Other' is indicated, please also check the 'Other' box and specify the reason.</a:t>
                      </a:r>
                      <a:endParaRPr lang="en-CA" sz="950" kern="1400" dirty="0" smtClean="0">
                        <a:solidFill>
                          <a:schemeClr val="tx1"/>
                        </a:solidFill>
                        <a:latin typeface="Arial" pitchFamily="34" charset="0"/>
                        <a:cs typeface="Arial" pitchFamily="34" charset="0"/>
                      </a:endParaRPr>
                    </a:p>
                    <a:p>
                      <a:pPr marL="354012" marR="0" indent="-171450" algn="l" rtl="0">
                        <a:spcBef>
                          <a:spcPts val="0"/>
                        </a:spcBef>
                        <a:spcAft>
                          <a:spcPts val="0"/>
                        </a:spcAft>
                        <a:buFont typeface="Wingdings" panose="05000000000000000000" pitchFamily="2" charset="2"/>
                        <a:buChar char="q"/>
                      </a:pPr>
                      <a:r>
                        <a:rPr lang="en-CA" sz="950" kern="1400" dirty="0" smtClean="0">
                          <a:solidFill>
                            <a:schemeClr val="tx1"/>
                          </a:solidFill>
                          <a:latin typeface="Arial" pitchFamily="34" charset="0"/>
                          <a:cs typeface="Arial" pitchFamily="34" charset="0"/>
                        </a:rPr>
                        <a:t>NPO for operating procedure </a:t>
                      </a:r>
                    </a:p>
                    <a:p>
                      <a:pPr marL="354012" marR="0" indent="-171450" algn="l" rtl="0">
                        <a:spcBef>
                          <a:spcPts val="0"/>
                        </a:spcBef>
                        <a:spcAft>
                          <a:spcPts val="0"/>
                        </a:spcAft>
                        <a:buFont typeface="Wingdings" panose="05000000000000000000" pitchFamily="2" charset="2"/>
                        <a:buChar char="q"/>
                      </a:pPr>
                      <a:r>
                        <a:rPr lang="en-CA" sz="950" kern="1400" dirty="0" smtClean="0">
                          <a:solidFill>
                            <a:schemeClr val="tx1"/>
                          </a:solidFill>
                          <a:latin typeface="Arial" pitchFamily="34" charset="0"/>
                          <a:cs typeface="Arial" pitchFamily="34" charset="0"/>
                        </a:rPr>
                        <a:t>NPO for radiology procedure </a:t>
                      </a:r>
                    </a:p>
                    <a:p>
                      <a:pPr marL="354012" marR="0" indent="-171450" algn="l" rtl="0">
                        <a:spcBef>
                          <a:spcPts val="0"/>
                        </a:spcBef>
                        <a:spcAft>
                          <a:spcPts val="0"/>
                        </a:spcAft>
                        <a:buFont typeface="Wingdings" panose="05000000000000000000" pitchFamily="2" charset="2"/>
                        <a:buChar char="q"/>
                      </a:pPr>
                      <a:r>
                        <a:rPr lang="en-CA" sz="950" kern="1400" dirty="0" smtClean="0">
                          <a:solidFill>
                            <a:schemeClr val="tx1"/>
                          </a:solidFill>
                          <a:latin typeface="Arial" pitchFamily="34" charset="0"/>
                          <a:cs typeface="Arial" pitchFamily="34" charset="0"/>
                        </a:rPr>
                        <a:t>High NG drainage </a:t>
                      </a:r>
                    </a:p>
                    <a:p>
                      <a:pPr marL="354012" marR="0" indent="-171450" algn="l" rtl="0">
                        <a:spcBef>
                          <a:spcPts val="0"/>
                        </a:spcBef>
                        <a:spcAft>
                          <a:spcPts val="0"/>
                        </a:spcAft>
                        <a:buFont typeface="Wingdings" panose="05000000000000000000" pitchFamily="2" charset="2"/>
                        <a:buChar char="q"/>
                      </a:pPr>
                      <a:r>
                        <a:rPr lang="en-CA" sz="950" kern="1400" dirty="0" smtClean="0">
                          <a:solidFill>
                            <a:schemeClr val="tx1"/>
                          </a:solidFill>
                          <a:latin typeface="Arial" pitchFamily="34" charset="0"/>
                          <a:cs typeface="Arial" pitchFamily="34" charset="0"/>
                        </a:rPr>
                        <a:t>Increased abdominal girth, abdominal distension or pt. discomfort </a:t>
                      </a:r>
                    </a:p>
                    <a:p>
                      <a:pPr marL="354012" marR="0" indent="-171450" algn="l" rtl="0">
                        <a:spcBef>
                          <a:spcPts val="0"/>
                        </a:spcBef>
                        <a:spcAft>
                          <a:spcPts val="0"/>
                        </a:spcAft>
                        <a:buFont typeface="Wingdings" panose="05000000000000000000" pitchFamily="2" charset="2"/>
                        <a:buChar char="q"/>
                      </a:pPr>
                      <a:r>
                        <a:rPr lang="en-CA" sz="950" kern="1400" dirty="0" smtClean="0">
                          <a:solidFill>
                            <a:schemeClr val="tx1"/>
                          </a:solidFill>
                          <a:latin typeface="Arial" pitchFamily="34" charset="0"/>
                          <a:cs typeface="Arial" pitchFamily="34" charset="0"/>
                        </a:rPr>
                        <a:t>Vomiting or emesis </a:t>
                      </a:r>
                    </a:p>
                    <a:p>
                      <a:pPr marL="354012" marR="0" indent="-171450" algn="l" rtl="0">
                        <a:spcBef>
                          <a:spcPts val="0"/>
                        </a:spcBef>
                        <a:spcAft>
                          <a:spcPts val="0"/>
                        </a:spcAft>
                        <a:buFont typeface="Wingdings" panose="05000000000000000000" pitchFamily="2" charset="2"/>
                        <a:buChar char="q"/>
                      </a:pPr>
                      <a:r>
                        <a:rPr lang="en-CA" sz="950" kern="1400" dirty="0" smtClean="0">
                          <a:solidFill>
                            <a:schemeClr val="tx1"/>
                          </a:solidFill>
                          <a:latin typeface="Arial" pitchFamily="34" charset="0"/>
                          <a:cs typeface="Arial" pitchFamily="34" charset="0"/>
                        </a:rPr>
                        <a:t>Diarrhea </a:t>
                      </a:r>
                    </a:p>
                    <a:p>
                      <a:pPr marL="354012" marR="0" indent="-171450" algn="l" rtl="0">
                        <a:spcBef>
                          <a:spcPts val="0"/>
                        </a:spcBef>
                        <a:spcAft>
                          <a:spcPts val="0"/>
                        </a:spcAft>
                        <a:buFont typeface="Wingdings" panose="05000000000000000000" pitchFamily="2" charset="2"/>
                        <a:buChar char="q"/>
                      </a:pPr>
                      <a:r>
                        <a:rPr lang="en-CA" sz="950" kern="1400" dirty="0" smtClean="0">
                          <a:solidFill>
                            <a:schemeClr val="tx1"/>
                          </a:solidFill>
                          <a:latin typeface="Arial" pitchFamily="34" charset="0"/>
                          <a:cs typeface="Arial" pitchFamily="34" charset="0"/>
                        </a:rPr>
                        <a:t>No enteral access available / enteral access lost, displaced or malfunctioning </a:t>
                      </a:r>
                    </a:p>
                    <a:p>
                      <a:pPr marL="354012" marR="0" indent="-171450" algn="l" rtl="0">
                        <a:spcBef>
                          <a:spcPts val="0"/>
                        </a:spcBef>
                        <a:spcAft>
                          <a:spcPts val="0"/>
                        </a:spcAft>
                        <a:buFont typeface="Wingdings" panose="05000000000000000000" pitchFamily="2" charset="2"/>
                        <a:buChar char="q"/>
                      </a:pPr>
                      <a:r>
                        <a:rPr lang="en-CA" sz="950" kern="1400" dirty="0" smtClean="0">
                          <a:solidFill>
                            <a:schemeClr val="tx1"/>
                          </a:solidFill>
                          <a:latin typeface="Arial" pitchFamily="34" charset="0"/>
                          <a:cs typeface="Arial" pitchFamily="34" charset="0"/>
                        </a:rPr>
                        <a:t>Inotropes, vasopressor requirement </a:t>
                      </a:r>
                    </a:p>
                    <a:p>
                      <a:pPr marL="354012" marR="0" indent="-171450" algn="l" rtl="0">
                        <a:spcBef>
                          <a:spcPts val="0"/>
                        </a:spcBef>
                        <a:spcAft>
                          <a:spcPts val="0"/>
                        </a:spcAft>
                        <a:buFont typeface="Wingdings" panose="05000000000000000000" pitchFamily="2" charset="2"/>
                        <a:buChar char="q"/>
                      </a:pPr>
                      <a:r>
                        <a:rPr lang="en-CA" sz="950" kern="1400" dirty="0" smtClean="0">
                          <a:solidFill>
                            <a:schemeClr val="tx1"/>
                          </a:solidFill>
                          <a:latin typeface="Arial" pitchFamily="34" charset="0"/>
                          <a:cs typeface="Arial" pitchFamily="34" charset="0"/>
                        </a:rPr>
                        <a:t>Patient deemed too sick for enteral feeding </a:t>
                      </a:r>
                    </a:p>
                    <a:p>
                      <a:pPr marL="354012" marR="0" indent="-171450" algn="l" rtl="0">
                        <a:spcBef>
                          <a:spcPts val="0"/>
                        </a:spcBef>
                        <a:spcAft>
                          <a:spcPts val="0"/>
                        </a:spcAft>
                        <a:buFont typeface="Wingdings" panose="05000000000000000000" pitchFamily="2" charset="2"/>
                        <a:buChar char="q"/>
                      </a:pPr>
                      <a:r>
                        <a:rPr lang="en-CA" sz="950" kern="1400" dirty="0" smtClean="0">
                          <a:solidFill>
                            <a:schemeClr val="tx1"/>
                          </a:solidFill>
                          <a:latin typeface="Arial" pitchFamily="34" charset="0"/>
                          <a:cs typeface="Arial" pitchFamily="34" charset="0"/>
                        </a:rPr>
                        <a:t>On oral feeds </a:t>
                      </a:r>
                    </a:p>
                    <a:p>
                      <a:pPr marL="354012" marR="0" indent="-171450" algn="l" rtl="0">
                        <a:spcBef>
                          <a:spcPts val="0"/>
                        </a:spcBef>
                        <a:spcAft>
                          <a:spcPts val="0"/>
                        </a:spcAft>
                        <a:buFont typeface="Wingdings" panose="05000000000000000000" pitchFamily="2" charset="2"/>
                        <a:buChar char="q"/>
                      </a:pPr>
                      <a:r>
                        <a:rPr lang="en-CA" sz="950" kern="1400" dirty="0" smtClean="0">
                          <a:solidFill>
                            <a:schemeClr val="tx1"/>
                          </a:solidFill>
                          <a:latin typeface="Arial" pitchFamily="34" charset="0"/>
                          <a:cs typeface="Arial" pitchFamily="34" charset="0"/>
                        </a:rPr>
                        <a:t>Reason not known </a:t>
                      </a:r>
                      <a:r>
                        <a:rPr lang="en-CA" sz="950" b="1" kern="1400" dirty="0" smtClean="0">
                          <a:solidFill>
                            <a:schemeClr val="tx1"/>
                          </a:solidFill>
                          <a:latin typeface="Arial" pitchFamily="34" charset="0"/>
                          <a:cs typeface="Arial" pitchFamily="34" charset="0"/>
                        </a:rPr>
                        <a:t>  </a:t>
                      </a:r>
                    </a:p>
                    <a:p>
                      <a:pPr marL="354012" marR="0" indent="-171450" algn="l" rtl="0">
                        <a:spcBef>
                          <a:spcPts val="0"/>
                        </a:spcBef>
                        <a:spcAft>
                          <a:spcPts val="0"/>
                        </a:spcAft>
                        <a:buFont typeface="Wingdings" panose="05000000000000000000" pitchFamily="2" charset="2"/>
                        <a:buChar char="q"/>
                      </a:pPr>
                      <a:r>
                        <a:rPr lang="en-CA" sz="950" b="0" kern="1400" dirty="0" smtClean="0">
                          <a:solidFill>
                            <a:schemeClr val="tx1"/>
                          </a:solidFill>
                          <a:latin typeface="Arial" pitchFamily="34" charset="0"/>
                          <a:cs typeface="Arial" pitchFamily="34" charset="0"/>
                        </a:rPr>
                        <a:t>Other ,</a:t>
                      </a:r>
                      <a:r>
                        <a:rPr lang="en-CA" sz="950" b="0" kern="1400" baseline="0" dirty="0" smtClean="0">
                          <a:solidFill>
                            <a:schemeClr val="tx1"/>
                          </a:solidFill>
                          <a:latin typeface="Arial" pitchFamily="34" charset="0"/>
                          <a:cs typeface="Arial" pitchFamily="34" charset="0"/>
                        </a:rPr>
                        <a:t> please specify___________________</a:t>
                      </a:r>
                      <a:endParaRPr lang="en-CA" sz="950" b="0" kern="1400" dirty="0" smtClean="0">
                        <a:solidFill>
                          <a:schemeClr val="tx1"/>
                        </a:solidFill>
                        <a:latin typeface="Arial" pitchFamily="34" charset="0"/>
                        <a:cs typeface="Arial" pitchFamily="34" charset="0"/>
                      </a:endParaRPr>
                    </a:p>
                    <a:p>
                      <a:pPr marL="92075" marR="0" indent="0" algn="l" rtl="0">
                        <a:spcBef>
                          <a:spcPts val="0"/>
                        </a:spcBef>
                        <a:spcAft>
                          <a:spcPts val="0"/>
                        </a:spcAft>
                      </a:pPr>
                      <a:r>
                        <a:rPr lang="en-CA" sz="950" kern="1400" dirty="0">
                          <a:solidFill>
                            <a:schemeClr val="tx1"/>
                          </a:solidFill>
                          <a:latin typeface="Arial" pitchFamily="34" charset="0"/>
                          <a:cs typeface="Arial" pitchFamily="34" charset="0"/>
                        </a:rPr>
                        <a:t> </a:t>
                      </a:r>
                      <a:endParaRPr lang="en-CA" sz="950" kern="1400" dirty="0" smtClean="0">
                        <a:solidFill>
                          <a:schemeClr val="tx1"/>
                        </a:solidFill>
                        <a:latin typeface="Arial" pitchFamily="34" charset="0"/>
                        <a:cs typeface="Arial" pitchFamily="34" charset="0"/>
                      </a:endParaRPr>
                    </a:p>
                    <a:p>
                      <a:pPr marL="92075" marR="0" indent="0" algn="l" rtl="0">
                        <a:spcBef>
                          <a:spcPts val="0"/>
                        </a:spcBef>
                        <a:spcAft>
                          <a:spcPts val="0"/>
                        </a:spcAft>
                      </a:pPr>
                      <a:r>
                        <a:rPr lang="en-CA" sz="950" kern="1400" dirty="0" smtClean="0">
                          <a:solidFill>
                            <a:schemeClr val="tx1"/>
                          </a:solidFill>
                          <a:latin typeface="Arial" pitchFamily="34" charset="0"/>
                          <a:cs typeface="Arial" pitchFamily="34" charset="0"/>
                        </a:rPr>
                        <a:t>If </a:t>
                      </a:r>
                      <a:r>
                        <a:rPr lang="en-CA" sz="950" kern="1400" dirty="0">
                          <a:solidFill>
                            <a:schemeClr val="tx1"/>
                          </a:solidFill>
                          <a:latin typeface="Arial" pitchFamily="34" charset="0"/>
                          <a:cs typeface="Arial" pitchFamily="34" charset="0"/>
                        </a:rPr>
                        <a:t>‘Yes’ to </a:t>
                      </a:r>
                      <a:r>
                        <a:rPr lang="en-CA" sz="950" kern="1400" dirty="0" smtClean="0">
                          <a:solidFill>
                            <a:schemeClr val="tx1"/>
                          </a:solidFill>
                          <a:latin typeface="Arial" pitchFamily="34" charset="0"/>
                          <a:cs typeface="Arial" pitchFamily="34" charset="0"/>
                        </a:rPr>
                        <a:t>EN, record</a:t>
                      </a:r>
                      <a:r>
                        <a:rPr lang="en-CA" sz="950" kern="1400" baseline="0" dirty="0" smtClean="0">
                          <a:solidFill>
                            <a:schemeClr val="tx1"/>
                          </a:solidFill>
                          <a:latin typeface="Arial" pitchFamily="34" charset="0"/>
                          <a:cs typeface="Arial" pitchFamily="34" charset="0"/>
                        </a:rPr>
                        <a:t> the</a:t>
                      </a:r>
                      <a:r>
                        <a:rPr lang="en-CA" sz="950" kern="1400" dirty="0" smtClean="0">
                          <a:solidFill>
                            <a:schemeClr val="tx1"/>
                          </a:solidFill>
                          <a:latin typeface="Arial" pitchFamily="34" charset="0"/>
                          <a:cs typeface="Arial" pitchFamily="34" charset="0"/>
                        </a:rPr>
                        <a:t> enteral </a:t>
                      </a:r>
                      <a:r>
                        <a:rPr lang="en-CA" sz="950" kern="1400" dirty="0">
                          <a:solidFill>
                            <a:schemeClr val="tx1"/>
                          </a:solidFill>
                          <a:latin typeface="Arial" pitchFamily="34" charset="0"/>
                          <a:cs typeface="Arial" pitchFamily="34" charset="0"/>
                        </a:rPr>
                        <a:t>formula received. You may record up to 3 different formulas used in a day. Record the first formula </a:t>
                      </a:r>
                      <a:r>
                        <a:rPr lang="en-CA" sz="950" kern="1400" dirty="0" smtClean="0">
                          <a:solidFill>
                            <a:schemeClr val="tx1"/>
                          </a:solidFill>
                          <a:latin typeface="Arial" pitchFamily="34" charset="0"/>
                          <a:cs typeface="Arial" pitchFamily="34" charset="0"/>
                        </a:rPr>
                        <a:t>received </a:t>
                      </a:r>
                      <a:r>
                        <a:rPr lang="en-CA" sz="950" kern="1400" dirty="0">
                          <a:solidFill>
                            <a:schemeClr val="tx1"/>
                          </a:solidFill>
                          <a:latin typeface="Arial" pitchFamily="34" charset="0"/>
                          <a:cs typeface="Arial" pitchFamily="34" charset="0"/>
                        </a:rPr>
                        <a:t>in the spaces provided for </a:t>
                      </a:r>
                      <a:r>
                        <a:rPr lang="en-CA" sz="950" kern="1400" dirty="0" smtClean="0">
                          <a:solidFill>
                            <a:schemeClr val="tx1"/>
                          </a:solidFill>
                          <a:latin typeface="Arial" pitchFamily="34" charset="0"/>
                          <a:cs typeface="Arial" pitchFamily="34" charset="0"/>
                        </a:rPr>
                        <a:t>'Formula 1' </a:t>
                      </a:r>
                      <a:r>
                        <a:rPr lang="en-CA" sz="950" kern="1400" dirty="0">
                          <a:solidFill>
                            <a:schemeClr val="tx1"/>
                          </a:solidFill>
                          <a:latin typeface="Arial" pitchFamily="34" charset="0"/>
                          <a:cs typeface="Arial" pitchFamily="34" charset="0"/>
                        </a:rPr>
                        <a:t>and so on. </a:t>
                      </a:r>
                      <a:r>
                        <a:rPr lang="en-CA" sz="950" kern="1400" dirty="0" smtClean="0">
                          <a:solidFill>
                            <a:schemeClr val="tx1"/>
                          </a:solidFill>
                          <a:latin typeface="Arial" pitchFamily="34" charset="0"/>
                          <a:cs typeface="Arial" pitchFamily="34" charset="0"/>
                        </a:rPr>
                        <a:t>In </a:t>
                      </a:r>
                      <a:r>
                        <a:rPr lang="en-CA" sz="950" kern="1400" dirty="0">
                          <a:solidFill>
                            <a:schemeClr val="tx1"/>
                          </a:solidFill>
                          <a:latin typeface="Arial" pitchFamily="34" charset="0"/>
                          <a:cs typeface="Arial" pitchFamily="34" charset="0"/>
                        </a:rPr>
                        <a:t>the event that the patient receives more than 3 formulas in one day, select the </a:t>
                      </a:r>
                      <a:r>
                        <a:rPr lang="en-CA" sz="950" kern="1400" dirty="0" smtClean="0">
                          <a:solidFill>
                            <a:schemeClr val="tx1"/>
                          </a:solidFill>
                          <a:latin typeface="Arial" pitchFamily="34" charset="0"/>
                          <a:cs typeface="Arial" pitchFamily="34" charset="0"/>
                        </a:rPr>
                        <a:t>3 formulas </a:t>
                      </a:r>
                      <a:r>
                        <a:rPr lang="en-CA" sz="950" kern="1400" dirty="0">
                          <a:solidFill>
                            <a:schemeClr val="tx1"/>
                          </a:solidFill>
                          <a:latin typeface="Arial" pitchFamily="34" charset="0"/>
                          <a:cs typeface="Arial" pitchFamily="34" charset="0"/>
                        </a:rPr>
                        <a:t>that provide the largest volumes. </a:t>
                      </a:r>
                      <a:r>
                        <a:rPr lang="en-CA" sz="950" kern="1400" dirty="0" smtClean="0">
                          <a:solidFill>
                            <a:schemeClr val="tx1"/>
                          </a:solidFill>
                          <a:latin typeface="Arial" pitchFamily="34" charset="0"/>
                          <a:cs typeface="Arial" pitchFamily="34" charset="0"/>
                        </a:rPr>
                        <a:t>When entering in </a:t>
                      </a:r>
                      <a:r>
                        <a:rPr lang="en-CA" sz="950" kern="1400" dirty="0" err="1" smtClean="0">
                          <a:solidFill>
                            <a:schemeClr val="tx1"/>
                          </a:solidFill>
                          <a:latin typeface="Arial" pitchFamily="34" charset="0"/>
                          <a:cs typeface="Arial" pitchFamily="34" charset="0"/>
                        </a:rPr>
                        <a:t>REDCap</a:t>
                      </a:r>
                      <a:r>
                        <a:rPr lang="en-CA" sz="950" kern="1400" dirty="0" smtClean="0">
                          <a:solidFill>
                            <a:schemeClr val="tx1"/>
                          </a:solidFill>
                          <a:latin typeface="Arial" pitchFamily="34" charset="0"/>
                          <a:cs typeface="Arial" pitchFamily="34" charset="0"/>
                        </a:rPr>
                        <a:t>, select the company from the </a:t>
                      </a:r>
                      <a:r>
                        <a:rPr lang="en-CA" sz="950" kern="1400" dirty="0" err="1" smtClean="0">
                          <a:solidFill>
                            <a:schemeClr val="tx1"/>
                          </a:solidFill>
                          <a:latin typeface="Arial" pitchFamily="34" charset="0"/>
                          <a:cs typeface="Arial" pitchFamily="34" charset="0"/>
                        </a:rPr>
                        <a:t>dropdownlist</a:t>
                      </a:r>
                      <a:r>
                        <a:rPr lang="en-CA" sz="950" kern="1400" dirty="0" smtClean="0">
                          <a:solidFill>
                            <a:schemeClr val="tx1"/>
                          </a:solidFill>
                          <a:latin typeface="Arial" pitchFamily="34" charset="0"/>
                          <a:cs typeface="Arial" pitchFamily="34" charset="0"/>
                        </a:rPr>
                        <a:t>, then the formula. If the company is not</a:t>
                      </a:r>
                      <a:r>
                        <a:rPr lang="en-CA" sz="950" kern="1400" baseline="0" dirty="0" smtClean="0">
                          <a:solidFill>
                            <a:schemeClr val="tx1"/>
                          </a:solidFill>
                          <a:latin typeface="Arial" pitchFamily="34" charset="0"/>
                          <a:cs typeface="Arial" pitchFamily="34" charset="0"/>
                        </a:rPr>
                        <a:t> listed, select ‘Miscellaneous’ and enter the company name. If the formula is not listed, select ‘Other (specify)’  and enter the formula name in the space provided</a:t>
                      </a:r>
                      <a:r>
                        <a:rPr lang="en-CA" sz="950" kern="1400" dirty="0" smtClean="0">
                          <a:solidFill>
                            <a:schemeClr val="tx1"/>
                          </a:solidFill>
                          <a:latin typeface="Arial" pitchFamily="34" charset="0"/>
                          <a:cs typeface="Arial" pitchFamily="34" charset="0"/>
                        </a:rPr>
                        <a:t> </a:t>
                      </a:r>
                      <a:endParaRPr lang="en-CA" sz="950" kern="1400" dirty="0">
                        <a:solidFill>
                          <a:schemeClr val="tx1"/>
                        </a:solidFill>
                        <a:latin typeface="Arial" pitchFamily="34" charset="0"/>
                        <a:cs typeface="Arial" pitchFamily="34" charset="0"/>
                      </a:endParaRPr>
                    </a:p>
                    <a:p>
                      <a:pPr marL="92075" marR="0" indent="0" algn="l" rtl="0">
                        <a:spcBef>
                          <a:spcPts val="0"/>
                        </a:spcBef>
                        <a:spcAft>
                          <a:spcPts val="0"/>
                        </a:spcAft>
                      </a:pPr>
                      <a:r>
                        <a:rPr lang="en-CA" sz="950" kern="1400" dirty="0">
                          <a:solidFill>
                            <a:schemeClr val="tx1"/>
                          </a:solidFill>
                          <a:latin typeface="Arial" pitchFamily="34" charset="0"/>
                          <a:cs typeface="Arial" pitchFamily="34" charset="0"/>
                        </a:rPr>
                        <a:t>   </a:t>
                      </a:r>
                    </a:p>
                    <a:p>
                      <a:pPr marL="92075" marR="0" indent="0" algn="l" rtl="0">
                        <a:spcBef>
                          <a:spcPts val="0"/>
                        </a:spcBef>
                        <a:spcAft>
                          <a:spcPts val="0"/>
                        </a:spcAft>
                      </a:pPr>
                      <a:r>
                        <a:rPr lang="en-CA" sz="950" kern="1400" dirty="0">
                          <a:solidFill>
                            <a:schemeClr val="tx1"/>
                          </a:solidFill>
                          <a:latin typeface="Arial" pitchFamily="34" charset="0"/>
                          <a:cs typeface="Arial" pitchFamily="34" charset="0"/>
                        </a:rPr>
                        <a:t>Record the total calories (kilocalories) and protein from all the </a:t>
                      </a:r>
                      <a:r>
                        <a:rPr lang="en-CA" sz="950" kern="1400" dirty="0" smtClean="0">
                          <a:solidFill>
                            <a:schemeClr val="tx1"/>
                          </a:solidFill>
                          <a:latin typeface="Arial" pitchFamily="34" charset="0"/>
                          <a:cs typeface="Arial" pitchFamily="34" charset="0"/>
                        </a:rPr>
                        <a:t>EN formulas </a:t>
                      </a:r>
                      <a:r>
                        <a:rPr lang="en-CA" sz="950" kern="1400" dirty="0">
                          <a:solidFill>
                            <a:schemeClr val="tx1"/>
                          </a:solidFill>
                          <a:latin typeface="Arial" pitchFamily="34" charset="0"/>
                          <a:cs typeface="Arial" pitchFamily="34" charset="0"/>
                        </a:rPr>
                        <a:t>received in the study day</a:t>
                      </a:r>
                      <a:r>
                        <a:rPr lang="en-CA" sz="950" kern="1400" dirty="0" smtClean="0">
                          <a:solidFill>
                            <a:schemeClr val="tx1"/>
                          </a:solidFill>
                          <a:latin typeface="Arial" pitchFamily="34" charset="0"/>
                          <a:cs typeface="Arial" pitchFamily="34" charset="0"/>
                        </a:rPr>
                        <a:t>.</a:t>
                      </a:r>
                      <a:endParaRPr lang="en-CA" sz="950" kern="1400" dirty="0">
                        <a:solidFill>
                          <a:schemeClr val="tx1"/>
                        </a:solidFill>
                        <a:latin typeface="Arial" pitchFamily="34" charset="0"/>
                        <a:cs typeface="Arial" pitchFamily="34" charset="0"/>
                      </a:endParaRPr>
                    </a:p>
                    <a:p>
                      <a:pPr marL="358775" marR="0" indent="-176213" algn="l" rtl="0">
                        <a:spcBef>
                          <a:spcPts val="0"/>
                        </a:spcBef>
                        <a:spcAft>
                          <a:spcPts val="0"/>
                        </a:spcAft>
                        <a:buFont typeface="Arial" pitchFamily="34" charset="0"/>
                        <a:buChar char="•"/>
                      </a:pPr>
                      <a:r>
                        <a:rPr lang="en-CA" sz="950" kern="1400" dirty="0" smtClean="0">
                          <a:solidFill>
                            <a:schemeClr val="tx1"/>
                          </a:solidFill>
                          <a:latin typeface="Arial" pitchFamily="34" charset="0"/>
                          <a:cs typeface="Arial" pitchFamily="34" charset="0"/>
                        </a:rPr>
                        <a:t>Do </a:t>
                      </a:r>
                      <a:r>
                        <a:rPr lang="en-CA" sz="950" kern="1400" dirty="0">
                          <a:solidFill>
                            <a:schemeClr val="tx1"/>
                          </a:solidFill>
                          <a:latin typeface="Arial" pitchFamily="34" charset="0"/>
                          <a:cs typeface="Arial" pitchFamily="34" charset="0"/>
                        </a:rPr>
                        <a:t>not include the calories from IV </a:t>
                      </a:r>
                      <a:r>
                        <a:rPr lang="en-CA" sz="950" kern="1400" dirty="0" smtClean="0">
                          <a:solidFill>
                            <a:schemeClr val="tx1"/>
                          </a:solidFill>
                          <a:latin typeface="Arial" pitchFamily="34" charset="0"/>
                          <a:cs typeface="Arial" pitchFamily="34" charset="0"/>
                        </a:rPr>
                        <a:t>solutions, e.g</a:t>
                      </a:r>
                      <a:r>
                        <a:rPr lang="en-CA" sz="950" kern="1400" dirty="0">
                          <a:solidFill>
                            <a:schemeClr val="tx1"/>
                          </a:solidFill>
                          <a:latin typeface="Arial" pitchFamily="34" charset="0"/>
                          <a:cs typeface="Arial" pitchFamily="34" charset="0"/>
                        </a:rPr>
                        <a:t>. </a:t>
                      </a:r>
                      <a:r>
                        <a:rPr lang="en-CA" sz="950" kern="1400" dirty="0" smtClean="0">
                          <a:solidFill>
                            <a:schemeClr val="tx1"/>
                          </a:solidFill>
                          <a:latin typeface="Arial" pitchFamily="34" charset="0"/>
                          <a:cs typeface="Arial" pitchFamily="34" charset="0"/>
                        </a:rPr>
                        <a:t>Dextrose (collected</a:t>
                      </a:r>
                      <a:r>
                        <a:rPr lang="en-CA" sz="950" kern="1400" baseline="0" dirty="0" smtClean="0">
                          <a:solidFill>
                            <a:schemeClr val="tx1"/>
                          </a:solidFill>
                          <a:latin typeface="Arial" pitchFamily="34" charset="0"/>
                          <a:cs typeface="Arial" pitchFamily="34" charset="0"/>
                        </a:rPr>
                        <a:t> separately)</a:t>
                      </a:r>
                      <a:r>
                        <a:rPr lang="en-CA" sz="950" kern="1400" dirty="0" smtClean="0">
                          <a:solidFill>
                            <a:schemeClr val="tx1"/>
                          </a:solidFill>
                          <a:latin typeface="Arial" pitchFamily="34" charset="0"/>
                          <a:cs typeface="Arial" pitchFamily="34" charset="0"/>
                        </a:rPr>
                        <a:t>.  </a:t>
                      </a:r>
                      <a:endParaRPr lang="en-CA" sz="950" kern="1400" dirty="0">
                        <a:solidFill>
                          <a:schemeClr val="tx1"/>
                        </a:solidFill>
                        <a:latin typeface="Arial" pitchFamily="34" charset="0"/>
                        <a:cs typeface="Arial" pitchFamily="34" charset="0"/>
                      </a:endParaRPr>
                    </a:p>
                    <a:p>
                      <a:pPr marL="358775" marR="0" indent="-176213" algn="l" rtl="0">
                        <a:spcBef>
                          <a:spcPts val="0"/>
                        </a:spcBef>
                        <a:spcAft>
                          <a:spcPts val="0"/>
                        </a:spcAft>
                        <a:buFont typeface="Arial" pitchFamily="34" charset="0"/>
                        <a:buChar char="•"/>
                      </a:pPr>
                      <a:r>
                        <a:rPr lang="en-CA" sz="950" kern="1400" dirty="0" smtClean="0">
                          <a:solidFill>
                            <a:schemeClr val="tx1"/>
                          </a:solidFill>
                          <a:latin typeface="Arial" pitchFamily="34" charset="0"/>
                          <a:cs typeface="Arial" pitchFamily="34" charset="0"/>
                        </a:rPr>
                        <a:t>Do </a:t>
                      </a:r>
                      <a:r>
                        <a:rPr lang="en-CA" sz="950" kern="1400" dirty="0">
                          <a:solidFill>
                            <a:schemeClr val="tx1"/>
                          </a:solidFill>
                          <a:latin typeface="Arial" pitchFamily="34" charset="0"/>
                          <a:cs typeface="Arial" pitchFamily="34" charset="0"/>
                        </a:rPr>
                        <a:t>not record the calories from </a:t>
                      </a:r>
                      <a:r>
                        <a:rPr lang="en-CA" sz="950" kern="1400" dirty="0" err="1">
                          <a:solidFill>
                            <a:schemeClr val="tx1"/>
                          </a:solidFill>
                          <a:latin typeface="Arial" pitchFamily="34" charset="0"/>
                          <a:cs typeface="Arial" pitchFamily="34" charset="0"/>
                        </a:rPr>
                        <a:t>propofol</a:t>
                      </a:r>
                      <a:r>
                        <a:rPr lang="en-CA" sz="950" kern="1400" dirty="0">
                          <a:solidFill>
                            <a:schemeClr val="tx1"/>
                          </a:solidFill>
                          <a:latin typeface="Arial" pitchFamily="34" charset="0"/>
                          <a:cs typeface="Arial" pitchFamily="34" charset="0"/>
                        </a:rPr>
                        <a:t>  (volume to be entered </a:t>
                      </a:r>
                      <a:r>
                        <a:rPr lang="en-CA" sz="950" kern="1400" dirty="0" smtClean="0">
                          <a:solidFill>
                            <a:schemeClr val="tx1"/>
                          </a:solidFill>
                          <a:latin typeface="Arial" pitchFamily="34" charset="0"/>
                          <a:cs typeface="Arial" pitchFamily="34" charset="0"/>
                        </a:rPr>
                        <a:t>separately).</a:t>
                      </a:r>
                    </a:p>
                    <a:p>
                      <a:pPr marL="358775" marR="0" indent="-176213" algn="l" rtl="0">
                        <a:spcBef>
                          <a:spcPts val="0"/>
                        </a:spcBef>
                        <a:spcAft>
                          <a:spcPts val="0"/>
                        </a:spcAft>
                        <a:buFont typeface="Arial" pitchFamily="34" charset="0"/>
                        <a:buChar char="•"/>
                      </a:pPr>
                      <a:r>
                        <a:rPr lang="en-US" sz="950" kern="1400" dirty="0" smtClean="0">
                          <a:solidFill>
                            <a:schemeClr val="tx1"/>
                          </a:solidFill>
                          <a:latin typeface="Arial" pitchFamily="34" charset="0"/>
                          <a:cs typeface="Arial" pitchFamily="34" charset="0"/>
                        </a:rPr>
                        <a:t>Do not include protein supplements as part of this total</a:t>
                      </a:r>
                      <a:r>
                        <a:rPr lang="en-US" sz="950" kern="1400" baseline="0" dirty="0" smtClean="0">
                          <a:solidFill>
                            <a:schemeClr val="tx1"/>
                          </a:solidFill>
                          <a:latin typeface="Arial" pitchFamily="34" charset="0"/>
                          <a:cs typeface="Arial" pitchFamily="34" charset="0"/>
                        </a:rPr>
                        <a:t> (collected separately).</a:t>
                      </a:r>
                      <a:endParaRPr lang="en-CA" sz="950" kern="1400" dirty="0">
                        <a:solidFill>
                          <a:schemeClr val="tx1"/>
                        </a:solidFill>
                        <a:latin typeface="Arial" pitchFamily="34" charset="0"/>
                        <a:cs typeface="Arial" pitchFamily="34" charset="0"/>
                      </a:endParaRPr>
                    </a:p>
                  </a:txBody>
                  <a:tcPr marL="12257" marR="12257" marT="12257" marB="1225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543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50" b="1" kern="1400" dirty="0" smtClean="0">
                          <a:solidFill>
                            <a:schemeClr val="tx1"/>
                          </a:solidFill>
                          <a:latin typeface="Arial" pitchFamily="34" charset="0"/>
                          <a:cs typeface="Arial" pitchFamily="34" charset="0"/>
                        </a:rPr>
                        <a:t>Protein Supplements</a:t>
                      </a:r>
                      <a:endParaRPr lang="en-CA" sz="950" b="1" kern="1400" dirty="0" smtClean="0">
                        <a:solidFill>
                          <a:schemeClr val="tx1"/>
                        </a:solidFill>
                        <a:latin typeface="Arial" pitchFamily="34" charset="0"/>
                        <a:cs typeface="Arial" pitchFamily="34" charset="0"/>
                      </a:endParaRPr>
                    </a:p>
                    <a:p>
                      <a:pPr marR="0" indent="0" algn="l" rtl="0">
                        <a:spcBef>
                          <a:spcPts val="0"/>
                        </a:spcBef>
                        <a:spcAft>
                          <a:spcPts val="0"/>
                        </a:spcAft>
                      </a:pPr>
                      <a:endParaRPr lang="en-CA" sz="950" kern="1400" dirty="0">
                        <a:solidFill>
                          <a:srgbClr val="000000"/>
                        </a:solidFill>
                        <a:latin typeface="Arial" pitchFamily="34" charset="0"/>
                        <a:cs typeface="Arial" pitchFamily="34" charset="0"/>
                      </a:endParaRPr>
                    </a:p>
                  </a:txBody>
                  <a:tcPr marL="12257" marR="12257" marT="12257" marB="1225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defTabSz="914400" rtl="0" eaLnBrk="1" fontAlgn="auto" latinLnBrk="0" hangingPunct="1">
                        <a:lnSpc>
                          <a:spcPct val="100000"/>
                        </a:lnSpc>
                        <a:spcBef>
                          <a:spcPts val="0"/>
                        </a:spcBef>
                        <a:spcAft>
                          <a:spcPts val="0"/>
                        </a:spcAft>
                        <a:buClrTx/>
                        <a:buSzTx/>
                        <a:buFontTx/>
                        <a:buNone/>
                        <a:tabLst/>
                        <a:defRPr/>
                      </a:pPr>
                      <a:r>
                        <a:rPr lang="en-US" sz="950" kern="1400" dirty="0" smtClean="0">
                          <a:solidFill>
                            <a:schemeClr val="tx1"/>
                          </a:solidFill>
                          <a:latin typeface="Arial" pitchFamily="34" charset="0"/>
                          <a:cs typeface="Arial" pitchFamily="34" charset="0"/>
                        </a:rPr>
                        <a:t>Record</a:t>
                      </a:r>
                      <a:r>
                        <a:rPr lang="en-US" sz="950" kern="1400" baseline="0" dirty="0" smtClean="0">
                          <a:solidFill>
                            <a:schemeClr val="tx1"/>
                          </a:solidFill>
                          <a:latin typeface="Arial" pitchFamily="34" charset="0"/>
                          <a:cs typeface="Arial" pitchFamily="34" charset="0"/>
                        </a:rPr>
                        <a:t> whether a protein supplement was received, 'Yes' or 'No'. If protein supplement was received, enter the name of the protein supplement given. If there is more than one protein supplement, record the name of each supplement. Record the total calories and protein received from protein supplements. </a:t>
                      </a:r>
                      <a:endParaRPr lang="en-CA" sz="950" kern="1400" dirty="0" smtClean="0">
                        <a:solidFill>
                          <a:schemeClr val="tx1"/>
                        </a:solidFill>
                        <a:latin typeface="Arial" pitchFamily="34" charset="0"/>
                        <a:cs typeface="Arial" pitchFamily="34" charset="0"/>
                      </a:endParaRPr>
                    </a:p>
                  </a:txBody>
                  <a:tcPr marL="12257" marR="12257" marT="12257" marB="1225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54337">
                <a:tc>
                  <a:txBody>
                    <a:bodyPr/>
                    <a:lstStyle/>
                    <a:p>
                      <a:pPr marR="0" indent="0" algn="l" rtl="0">
                        <a:spcBef>
                          <a:spcPts val="0"/>
                        </a:spcBef>
                        <a:spcAft>
                          <a:spcPts val="0"/>
                        </a:spcAft>
                      </a:pPr>
                      <a:r>
                        <a:rPr lang="en-CA" sz="950" b="1" kern="1400" dirty="0" err="1">
                          <a:solidFill>
                            <a:srgbClr val="000000"/>
                          </a:solidFill>
                          <a:latin typeface="Arial" pitchFamily="34" charset="0"/>
                          <a:cs typeface="Arial" pitchFamily="34" charset="0"/>
                        </a:rPr>
                        <a:t>Parenteral</a:t>
                      </a:r>
                      <a:r>
                        <a:rPr lang="en-CA" sz="950" b="1" kern="1400" dirty="0">
                          <a:solidFill>
                            <a:srgbClr val="000000"/>
                          </a:solidFill>
                          <a:latin typeface="Arial" pitchFamily="34" charset="0"/>
                          <a:cs typeface="Arial" pitchFamily="34" charset="0"/>
                        </a:rPr>
                        <a:t> Nutrition </a:t>
                      </a:r>
                      <a:endParaRPr lang="en-CA" sz="950" kern="1400" dirty="0">
                        <a:solidFill>
                          <a:srgbClr val="000000"/>
                        </a:solidFill>
                        <a:latin typeface="Arial" pitchFamily="34" charset="0"/>
                        <a:cs typeface="Arial" pitchFamily="34" charset="0"/>
                      </a:endParaRPr>
                    </a:p>
                    <a:p>
                      <a:pPr marR="0" indent="0" algn="l" rtl="0">
                        <a:spcBef>
                          <a:spcPts val="0"/>
                        </a:spcBef>
                        <a:spcAft>
                          <a:spcPts val="0"/>
                        </a:spcAft>
                      </a:pPr>
                      <a:r>
                        <a:rPr lang="en-CA" sz="950" b="1" kern="1400" dirty="0">
                          <a:solidFill>
                            <a:srgbClr val="000000"/>
                          </a:solidFill>
                          <a:latin typeface="Arial" pitchFamily="34" charset="0"/>
                          <a:cs typeface="Arial" pitchFamily="34" charset="0"/>
                        </a:rPr>
                        <a:t>today?</a:t>
                      </a:r>
                      <a:endParaRPr lang="en-CA" sz="950" kern="1400" dirty="0">
                        <a:solidFill>
                          <a:srgbClr val="000000"/>
                        </a:solidFill>
                        <a:latin typeface="Arial" pitchFamily="34" charset="0"/>
                        <a:cs typeface="Arial" pitchFamily="34" charset="0"/>
                      </a:endParaRPr>
                    </a:p>
                    <a:p>
                      <a:pPr marR="0" indent="0" algn="l" rtl="0">
                        <a:spcBef>
                          <a:spcPts val="0"/>
                        </a:spcBef>
                        <a:spcAft>
                          <a:spcPts val="0"/>
                        </a:spcAft>
                      </a:pPr>
                      <a:r>
                        <a:rPr lang="en-CA" sz="950" b="1" kern="1400" dirty="0">
                          <a:solidFill>
                            <a:srgbClr val="000000"/>
                          </a:solidFill>
                          <a:latin typeface="Arial" pitchFamily="34" charset="0"/>
                          <a:cs typeface="Arial" pitchFamily="34" charset="0"/>
                        </a:rPr>
                        <a:t>Total </a:t>
                      </a:r>
                      <a:r>
                        <a:rPr lang="en-CA" sz="950" b="1" kern="1400" dirty="0" err="1">
                          <a:solidFill>
                            <a:srgbClr val="000000"/>
                          </a:solidFill>
                          <a:latin typeface="Arial" pitchFamily="34" charset="0"/>
                          <a:cs typeface="Arial" pitchFamily="34" charset="0"/>
                        </a:rPr>
                        <a:t>Kcals</a:t>
                      </a:r>
                      <a:r>
                        <a:rPr lang="en-CA" sz="950" b="1" kern="1400" dirty="0">
                          <a:solidFill>
                            <a:srgbClr val="000000"/>
                          </a:solidFill>
                          <a:latin typeface="Arial" pitchFamily="34" charset="0"/>
                          <a:cs typeface="Arial" pitchFamily="34" charset="0"/>
                        </a:rPr>
                        <a:t> </a:t>
                      </a:r>
                      <a:endParaRPr lang="en-CA" sz="950" kern="1400" dirty="0">
                        <a:solidFill>
                          <a:srgbClr val="000000"/>
                        </a:solidFill>
                        <a:latin typeface="Arial" pitchFamily="34" charset="0"/>
                        <a:cs typeface="Arial" pitchFamily="34" charset="0"/>
                      </a:endParaRPr>
                    </a:p>
                    <a:p>
                      <a:pPr marR="0" indent="0" algn="l" rtl="0">
                        <a:spcBef>
                          <a:spcPts val="0"/>
                        </a:spcBef>
                        <a:spcAft>
                          <a:spcPts val="0"/>
                        </a:spcAft>
                      </a:pPr>
                      <a:r>
                        <a:rPr lang="en-CA" sz="950" b="1" kern="1400" dirty="0">
                          <a:solidFill>
                            <a:srgbClr val="000000"/>
                          </a:solidFill>
                          <a:latin typeface="Arial" pitchFamily="34" charset="0"/>
                          <a:cs typeface="Arial" pitchFamily="34" charset="0"/>
                        </a:rPr>
                        <a:t>Total Protein </a:t>
                      </a:r>
                      <a:endParaRPr lang="en-CA" sz="950" kern="1400" dirty="0">
                        <a:solidFill>
                          <a:srgbClr val="000000"/>
                        </a:solidFill>
                        <a:latin typeface="Arial" pitchFamily="34" charset="0"/>
                        <a:cs typeface="Arial" pitchFamily="34" charset="0"/>
                      </a:endParaRPr>
                    </a:p>
                  </a:txBody>
                  <a:tcPr marL="12257" marR="12257" marT="12257" marB="1225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CA" sz="950" kern="1400" dirty="0">
                          <a:solidFill>
                            <a:srgbClr val="000000"/>
                          </a:solidFill>
                          <a:latin typeface="Arial" pitchFamily="34" charset="0"/>
                          <a:cs typeface="Arial" pitchFamily="34" charset="0"/>
                        </a:rPr>
                        <a:t>For each day, indicate whether the patient received </a:t>
                      </a:r>
                      <a:r>
                        <a:rPr lang="en-CA" sz="950" kern="1400" dirty="0" err="1">
                          <a:solidFill>
                            <a:srgbClr val="000000"/>
                          </a:solidFill>
                          <a:latin typeface="Arial" pitchFamily="34" charset="0"/>
                          <a:cs typeface="Arial" pitchFamily="34" charset="0"/>
                        </a:rPr>
                        <a:t>parenteral</a:t>
                      </a:r>
                      <a:r>
                        <a:rPr lang="en-CA" sz="950" kern="1400" dirty="0">
                          <a:solidFill>
                            <a:srgbClr val="000000"/>
                          </a:solidFill>
                          <a:latin typeface="Arial" pitchFamily="34" charset="0"/>
                          <a:cs typeface="Arial" pitchFamily="34" charset="0"/>
                        </a:rPr>
                        <a:t> nutrition, Yes or No.</a:t>
                      </a:r>
                    </a:p>
                    <a:p>
                      <a:pPr marL="92075" marR="0" indent="0" algn="l" rtl="0">
                        <a:spcBef>
                          <a:spcPts val="0"/>
                        </a:spcBef>
                        <a:spcAft>
                          <a:spcPts val="0"/>
                        </a:spcAft>
                      </a:pPr>
                      <a:endParaRPr lang="en-CA" sz="950" kern="1400" dirty="0" smtClean="0">
                        <a:solidFill>
                          <a:srgbClr val="000000"/>
                        </a:solidFill>
                        <a:latin typeface="Arial" pitchFamily="34" charset="0"/>
                        <a:cs typeface="Arial" pitchFamily="34" charset="0"/>
                      </a:endParaRPr>
                    </a:p>
                    <a:p>
                      <a:pPr marL="92075" marR="0" indent="0" algn="l" rtl="0">
                        <a:spcBef>
                          <a:spcPts val="0"/>
                        </a:spcBef>
                        <a:spcAft>
                          <a:spcPts val="0"/>
                        </a:spcAft>
                      </a:pPr>
                      <a:r>
                        <a:rPr lang="en-CA" sz="950" kern="1400" dirty="0" smtClean="0">
                          <a:solidFill>
                            <a:srgbClr val="000000"/>
                          </a:solidFill>
                          <a:latin typeface="Arial" pitchFamily="34" charset="0"/>
                          <a:cs typeface="Arial" pitchFamily="34" charset="0"/>
                        </a:rPr>
                        <a:t>If </a:t>
                      </a:r>
                      <a:r>
                        <a:rPr lang="en-CA" sz="950" kern="1400" dirty="0">
                          <a:solidFill>
                            <a:srgbClr val="000000"/>
                          </a:solidFill>
                          <a:latin typeface="Arial" pitchFamily="34" charset="0"/>
                          <a:cs typeface="Arial" pitchFamily="34" charset="0"/>
                        </a:rPr>
                        <a:t>yes, record the total calories </a:t>
                      </a:r>
                      <a:r>
                        <a:rPr lang="en-CA" sz="950" kern="1400" dirty="0" smtClean="0">
                          <a:solidFill>
                            <a:srgbClr val="000000"/>
                          </a:solidFill>
                          <a:latin typeface="Arial" pitchFamily="34" charset="0"/>
                          <a:cs typeface="Arial" pitchFamily="34" charset="0"/>
                        </a:rPr>
                        <a:t>and </a:t>
                      </a:r>
                      <a:r>
                        <a:rPr lang="en-CA" sz="950" kern="1400" dirty="0">
                          <a:solidFill>
                            <a:srgbClr val="000000"/>
                          </a:solidFill>
                          <a:latin typeface="Arial" pitchFamily="34" charset="0"/>
                          <a:cs typeface="Arial" pitchFamily="34" charset="0"/>
                        </a:rPr>
                        <a:t>grams of protein received from parenteral nutrition. </a:t>
                      </a:r>
                      <a:endParaRPr lang="en-CA" sz="950" kern="1400" dirty="0" smtClean="0">
                        <a:solidFill>
                          <a:srgbClr val="000000"/>
                        </a:solidFill>
                        <a:latin typeface="Arial" pitchFamily="34" charset="0"/>
                        <a:cs typeface="Arial" pitchFamily="34" charset="0"/>
                      </a:endParaRPr>
                    </a:p>
                    <a:p>
                      <a:pPr marL="92075" marR="0" indent="0" algn="l" rtl="0">
                        <a:spcBef>
                          <a:spcPts val="0"/>
                        </a:spcBef>
                        <a:spcAft>
                          <a:spcPts val="0"/>
                        </a:spcAft>
                      </a:pPr>
                      <a:endParaRPr lang="en-CA" sz="950" kern="1400" dirty="0" smtClean="0">
                        <a:solidFill>
                          <a:srgbClr val="000000"/>
                        </a:solidFill>
                        <a:latin typeface="Arial" pitchFamily="34" charset="0"/>
                        <a:cs typeface="Arial" pitchFamily="34" charset="0"/>
                      </a:endParaRPr>
                    </a:p>
                    <a:p>
                      <a:pPr marL="92075" marR="0" indent="0" algn="l" rtl="0">
                        <a:spcBef>
                          <a:spcPts val="0"/>
                        </a:spcBef>
                        <a:spcAft>
                          <a:spcPts val="0"/>
                        </a:spcAft>
                      </a:pPr>
                      <a:r>
                        <a:rPr lang="en-CA" sz="950" kern="1400" dirty="0" smtClean="0">
                          <a:solidFill>
                            <a:srgbClr val="000000"/>
                          </a:solidFill>
                          <a:latin typeface="Arial" pitchFamily="34" charset="0"/>
                          <a:cs typeface="Arial" pitchFamily="34" charset="0"/>
                        </a:rPr>
                        <a:t>Do not record calories </a:t>
                      </a:r>
                      <a:r>
                        <a:rPr lang="en-CA" sz="950" kern="1400" dirty="0">
                          <a:solidFill>
                            <a:srgbClr val="000000"/>
                          </a:solidFill>
                          <a:latin typeface="Arial" pitchFamily="34" charset="0"/>
                          <a:cs typeface="Arial" pitchFamily="34" charset="0"/>
                        </a:rPr>
                        <a:t>from IV </a:t>
                      </a:r>
                      <a:r>
                        <a:rPr lang="en-CA" sz="950" kern="1400" dirty="0" smtClean="0">
                          <a:solidFill>
                            <a:srgbClr val="000000"/>
                          </a:solidFill>
                          <a:latin typeface="Arial" pitchFamily="34" charset="0"/>
                          <a:cs typeface="Arial" pitchFamily="34" charset="0"/>
                        </a:rPr>
                        <a:t>fluids  </a:t>
                      </a:r>
                      <a:r>
                        <a:rPr lang="en-CA" sz="950" kern="1400" dirty="0">
                          <a:solidFill>
                            <a:srgbClr val="000000"/>
                          </a:solidFill>
                          <a:latin typeface="Arial" pitchFamily="34" charset="0"/>
                          <a:cs typeface="Arial" pitchFamily="34" charset="0"/>
                        </a:rPr>
                        <a:t>(e.g. Dextrose</a:t>
                      </a:r>
                      <a:r>
                        <a:rPr lang="en-CA" sz="950" kern="1400" dirty="0" smtClean="0">
                          <a:solidFill>
                            <a:srgbClr val="000000"/>
                          </a:solidFill>
                          <a:latin typeface="Arial" pitchFamily="34" charset="0"/>
                          <a:cs typeface="Arial" pitchFamily="34" charset="0"/>
                        </a:rPr>
                        <a:t>) or </a:t>
                      </a:r>
                      <a:r>
                        <a:rPr lang="en-CA" sz="950" kern="1400" dirty="0" err="1" smtClean="0">
                          <a:solidFill>
                            <a:srgbClr val="000000"/>
                          </a:solidFill>
                          <a:latin typeface="Arial" pitchFamily="34" charset="0"/>
                          <a:cs typeface="Arial" pitchFamily="34" charset="0"/>
                        </a:rPr>
                        <a:t>Propofol</a:t>
                      </a:r>
                      <a:r>
                        <a:rPr lang="en-CA" sz="950" kern="1400" dirty="0" smtClean="0">
                          <a:solidFill>
                            <a:srgbClr val="000000"/>
                          </a:solidFill>
                          <a:latin typeface="Arial" pitchFamily="34" charset="0"/>
                          <a:cs typeface="Arial" pitchFamily="34" charset="0"/>
                        </a:rPr>
                        <a:t> volume here. </a:t>
                      </a:r>
                      <a:endParaRPr lang="en-CA" sz="950" kern="1400" dirty="0">
                        <a:solidFill>
                          <a:srgbClr val="000000"/>
                        </a:solidFill>
                        <a:latin typeface="Arial" pitchFamily="34" charset="0"/>
                        <a:cs typeface="Arial" pitchFamily="34" charset="0"/>
                      </a:endParaRPr>
                    </a:p>
                  </a:txBody>
                  <a:tcPr marL="12257" marR="12257" marT="12257" marB="1225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10944">
                <a:tc>
                  <a:txBody>
                    <a:bodyPr/>
                    <a:lstStyle/>
                    <a:p>
                      <a:pPr marR="0" indent="0" algn="l" rtl="0">
                        <a:spcBef>
                          <a:spcPts val="0"/>
                        </a:spcBef>
                        <a:spcAft>
                          <a:spcPts val="0"/>
                        </a:spcAft>
                      </a:pPr>
                      <a:r>
                        <a:rPr lang="en-CA" sz="950" b="1" kern="1400" dirty="0">
                          <a:solidFill>
                            <a:srgbClr val="000000"/>
                          </a:solidFill>
                          <a:latin typeface="Arial" pitchFamily="34" charset="0"/>
                          <a:cs typeface="Arial" pitchFamily="34" charset="0"/>
                        </a:rPr>
                        <a:t>Oral feeding today</a:t>
                      </a:r>
                      <a:r>
                        <a:rPr lang="en-CA" sz="950" b="1" kern="1400" dirty="0" smtClean="0">
                          <a:solidFill>
                            <a:srgbClr val="000000"/>
                          </a:solidFill>
                          <a:latin typeface="Arial" pitchFamily="34" charset="0"/>
                          <a:cs typeface="Arial" pitchFamily="34" charset="0"/>
                        </a:rPr>
                        <a:t>?</a:t>
                      </a:r>
                    </a:p>
                    <a:p>
                      <a:pPr marR="0" indent="0" algn="l" rtl="0">
                        <a:spcBef>
                          <a:spcPts val="0"/>
                        </a:spcBef>
                        <a:spcAft>
                          <a:spcPts val="0"/>
                        </a:spcAft>
                      </a:pPr>
                      <a:r>
                        <a:rPr lang="en-US" sz="950" b="1" kern="1400" dirty="0" smtClean="0">
                          <a:solidFill>
                            <a:srgbClr val="000000"/>
                          </a:solidFill>
                          <a:latin typeface="Arial" pitchFamily="34" charset="0"/>
                          <a:cs typeface="Arial" pitchFamily="34" charset="0"/>
                        </a:rPr>
                        <a:t>Adequacy</a:t>
                      </a:r>
                      <a:r>
                        <a:rPr lang="en-US" sz="950" b="1" kern="1400" baseline="0" dirty="0" smtClean="0">
                          <a:solidFill>
                            <a:srgbClr val="000000"/>
                          </a:solidFill>
                          <a:latin typeface="Arial" pitchFamily="34" charset="0"/>
                          <a:cs typeface="Arial" pitchFamily="34" charset="0"/>
                        </a:rPr>
                        <a:t> of Intake</a:t>
                      </a:r>
                      <a:endParaRPr lang="en-CA" sz="950" kern="1400" dirty="0">
                        <a:solidFill>
                          <a:srgbClr val="000000"/>
                        </a:solidFill>
                        <a:latin typeface="Arial" pitchFamily="34" charset="0"/>
                        <a:cs typeface="Arial" pitchFamily="34" charset="0"/>
                      </a:endParaRPr>
                    </a:p>
                  </a:txBody>
                  <a:tcPr marL="12257" marR="12257" marT="12257" marB="1225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CA" sz="950" kern="1400" dirty="0">
                          <a:solidFill>
                            <a:srgbClr val="000000"/>
                          </a:solidFill>
                          <a:latin typeface="Arial" pitchFamily="34" charset="0"/>
                          <a:cs typeface="Arial" pitchFamily="34" charset="0"/>
                        </a:rPr>
                        <a:t>Indicate whether the patient received any oral intake today, Yes or  </a:t>
                      </a:r>
                      <a:r>
                        <a:rPr lang="en-CA" sz="950" kern="1400" dirty="0" smtClean="0">
                          <a:solidFill>
                            <a:srgbClr val="000000"/>
                          </a:solidFill>
                          <a:latin typeface="Arial" pitchFamily="34" charset="0"/>
                          <a:cs typeface="Arial" pitchFamily="34" charset="0"/>
                        </a:rPr>
                        <a:t>No</a:t>
                      </a:r>
                    </a:p>
                    <a:p>
                      <a:pPr marL="92075" marR="0" indent="0" algn="l" rtl="0">
                        <a:spcBef>
                          <a:spcPts val="0"/>
                        </a:spcBef>
                        <a:spcAft>
                          <a:spcPts val="0"/>
                        </a:spcAft>
                      </a:pPr>
                      <a:r>
                        <a:rPr lang="en-US" sz="950" kern="1400" dirty="0" smtClean="0">
                          <a:solidFill>
                            <a:srgbClr val="000000"/>
                          </a:solidFill>
                          <a:latin typeface="Arial" pitchFamily="34" charset="0"/>
                          <a:cs typeface="Arial" pitchFamily="34" charset="0"/>
                        </a:rPr>
                        <a:t>Select the adequacy of intake</a:t>
                      </a:r>
                      <a:r>
                        <a:rPr lang="en-US" sz="950" kern="1400" baseline="0" dirty="0" smtClean="0">
                          <a:solidFill>
                            <a:srgbClr val="000000"/>
                          </a:solidFill>
                          <a:latin typeface="Arial" pitchFamily="34" charset="0"/>
                          <a:cs typeface="Arial" pitchFamily="34" charset="0"/>
                        </a:rPr>
                        <a:t> from oral nutrition as a percentage of prescribed :</a:t>
                      </a:r>
                    </a:p>
                    <a:p>
                      <a:pPr marL="92075" marR="0" indent="0" algn="l" rtl="0">
                        <a:spcBef>
                          <a:spcPts val="0"/>
                        </a:spcBef>
                        <a:spcAft>
                          <a:spcPts val="0"/>
                        </a:spcAft>
                        <a:buFontTx/>
                        <a:buNone/>
                      </a:pPr>
                      <a:r>
                        <a:rPr lang="en-US" sz="950" b="1" kern="1400" dirty="0" smtClean="0">
                          <a:solidFill>
                            <a:srgbClr val="000000"/>
                          </a:solidFill>
                          <a:latin typeface="Arial" pitchFamily="34" charset="0"/>
                          <a:cs typeface="Arial" pitchFamily="34" charset="0"/>
                        </a:rPr>
                        <a:t>    0 – 24%         /         25 – 49%         /         50 – 74%         /         &gt;75%         /         Unknown</a:t>
                      </a:r>
                      <a:endParaRPr lang="en-CA" sz="950" b="1" kern="1400" dirty="0">
                        <a:solidFill>
                          <a:srgbClr val="000000"/>
                        </a:solidFill>
                        <a:latin typeface="Arial" pitchFamily="34" charset="0"/>
                        <a:cs typeface="Arial" pitchFamily="34" charset="0"/>
                      </a:endParaRPr>
                    </a:p>
                  </a:txBody>
                  <a:tcPr marL="12257" marR="12257" marT="12257" marB="1225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6265">
                <a:tc>
                  <a:txBody>
                    <a:bodyPr/>
                    <a:lstStyle/>
                    <a:p>
                      <a:pPr marR="0" indent="0" algn="l" rtl="0">
                        <a:spcBef>
                          <a:spcPts val="0"/>
                        </a:spcBef>
                        <a:spcAft>
                          <a:spcPts val="0"/>
                        </a:spcAft>
                      </a:pPr>
                      <a:r>
                        <a:rPr lang="en-US" sz="950" b="1" kern="1400" dirty="0" err="1">
                          <a:solidFill>
                            <a:srgbClr val="000000"/>
                          </a:solidFill>
                          <a:latin typeface="Arial" pitchFamily="34" charset="0"/>
                          <a:cs typeface="Arial" pitchFamily="34" charset="0"/>
                        </a:rPr>
                        <a:t>Propofol</a:t>
                      </a:r>
                      <a:r>
                        <a:rPr lang="en-US" sz="950" b="1" kern="1400" dirty="0">
                          <a:solidFill>
                            <a:srgbClr val="000000"/>
                          </a:solidFill>
                          <a:latin typeface="Arial" pitchFamily="34" charset="0"/>
                          <a:cs typeface="Arial" pitchFamily="34" charset="0"/>
                        </a:rPr>
                        <a:t> today?</a:t>
                      </a:r>
                      <a:endParaRPr lang="en-US" sz="950" kern="1400" dirty="0">
                        <a:solidFill>
                          <a:srgbClr val="000000"/>
                        </a:solidFill>
                        <a:latin typeface="Arial" pitchFamily="34" charset="0"/>
                        <a:cs typeface="Arial" pitchFamily="34" charset="0"/>
                      </a:endParaRPr>
                    </a:p>
                    <a:p>
                      <a:pPr marR="0" indent="0" algn="l" rtl="0">
                        <a:spcBef>
                          <a:spcPts val="0"/>
                        </a:spcBef>
                        <a:spcAft>
                          <a:spcPts val="0"/>
                        </a:spcAft>
                      </a:pPr>
                      <a:r>
                        <a:rPr lang="en-US" sz="950" b="1" kern="1400" dirty="0">
                          <a:solidFill>
                            <a:srgbClr val="000000"/>
                          </a:solidFill>
                          <a:latin typeface="Arial" pitchFamily="34" charset="0"/>
                          <a:cs typeface="Arial" pitchFamily="34" charset="0"/>
                        </a:rPr>
                        <a:t>Total </a:t>
                      </a:r>
                      <a:r>
                        <a:rPr lang="en-US" sz="950" b="1" kern="1400" dirty="0" smtClean="0">
                          <a:solidFill>
                            <a:srgbClr val="000000"/>
                          </a:solidFill>
                          <a:latin typeface="Arial" pitchFamily="34" charset="0"/>
                          <a:cs typeface="Arial" pitchFamily="34" charset="0"/>
                        </a:rPr>
                        <a:t>mL</a:t>
                      </a:r>
                      <a:endParaRPr lang="en-US" sz="950" kern="1400" dirty="0">
                        <a:solidFill>
                          <a:srgbClr val="000000"/>
                        </a:solidFill>
                        <a:latin typeface="Arial" pitchFamily="34" charset="0"/>
                        <a:cs typeface="Arial" pitchFamily="34" charset="0"/>
                      </a:endParaRPr>
                    </a:p>
                  </a:txBody>
                  <a:tcPr marL="12257" marR="12257" marT="12257" marB="1225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CA" sz="950" kern="1400" dirty="0">
                          <a:solidFill>
                            <a:srgbClr val="000000"/>
                          </a:solidFill>
                          <a:latin typeface="Arial" pitchFamily="34" charset="0"/>
                          <a:cs typeface="Arial" pitchFamily="34" charset="0"/>
                        </a:rPr>
                        <a:t>Indicate whether the patient received a continuous infusion of </a:t>
                      </a:r>
                      <a:r>
                        <a:rPr lang="en-CA" sz="950" kern="1400" dirty="0" err="1">
                          <a:solidFill>
                            <a:srgbClr val="000000"/>
                          </a:solidFill>
                          <a:latin typeface="Arial" pitchFamily="34" charset="0"/>
                          <a:cs typeface="Arial" pitchFamily="34" charset="0"/>
                        </a:rPr>
                        <a:t>Propofol</a:t>
                      </a:r>
                      <a:r>
                        <a:rPr lang="en-CA" sz="950" kern="1400" dirty="0">
                          <a:solidFill>
                            <a:srgbClr val="000000"/>
                          </a:solidFill>
                          <a:latin typeface="Arial" pitchFamily="34" charset="0"/>
                          <a:cs typeface="Arial" pitchFamily="34" charset="0"/>
                        </a:rPr>
                        <a:t> for ≥ 6hrs, Yes or No. </a:t>
                      </a:r>
                      <a:endParaRPr lang="en-CA" sz="950" kern="1400" dirty="0" smtClean="0">
                        <a:solidFill>
                          <a:srgbClr val="000000"/>
                        </a:solidFill>
                        <a:latin typeface="Arial" pitchFamily="34" charset="0"/>
                        <a:cs typeface="Arial" pitchFamily="34" charset="0"/>
                      </a:endParaRPr>
                    </a:p>
                    <a:p>
                      <a:pPr marL="92075" marR="0" indent="0" algn="l" defTabSz="914400" rtl="0" eaLnBrk="1" fontAlgn="auto" latinLnBrk="0" hangingPunct="1">
                        <a:lnSpc>
                          <a:spcPct val="100000"/>
                        </a:lnSpc>
                        <a:spcBef>
                          <a:spcPts val="0"/>
                        </a:spcBef>
                        <a:spcAft>
                          <a:spcPts val="0"/>
                        </a:spcAft>
                        <a:buClrTx/>
                        <a:buSzTx/>
                        <a:buFontTx/>
                        <a:buNone/>
                        <a:tabLst/>
                        <a:defRPr/>
                      </a:pPr>
                      <a:r>
                        <a:rPr lang="en-US" sz="950" kern="1400" dirty="0" smtClean="0">
                          <a:solidFill>
                            <a:srgbClr val="000000"/>
                          </a:solidFill>
                          <a:latin typeface="Arial" pitchFamily="34" charset="0"/>
                          <a:cs typeface="Arial" pitchFamily="34" charset="0"/>
                        </a:rPr>
                        <a:t>If ‘Yes’, r</a:t>
                      </a:r>
                      <a:r>
                        <a:rPr lang="en-CA" sz="950" kern="1400" dirty="0" err="1" smtClean="0">
                          <a:solidFill>
                            <a:srgbClr val="000000"/>
                          </a:solidFill>
                          <a:latin typeface="Arial" pitchFamily="34" charset="0"/>
                          <a:cs typeface="Arial" pitchFamily="34" charset="0"/>
                        </a:rPr>
                        <a:t>ecord</a:t>
                      </a:r>
                      <a:r>
                        <a:rPr lang="en-CA" sz="950" kern="1400" dirty="0" smtClean="0">
                          <a:solidFill>
                            <a:srgbClr val="000000"/>
                          </a:solidFill>
                          <a:latin typeface="Arial" pitchFamily="34" charset="0"/>
                          <a:cs typeface="Arial" pitchFamily="34" charset="0"/>
                        </a:rPr>
                        <a:t> the volume of </a:t>
                      </a:r>
                      <a:r>
                        <a:rPr lang="en-CA" sz="950" kern="1400" dirty="0" err="1" smtClean="0">
                          <a:solidFill>
                            <a:srgbClr val="000000"/>
                          </a:solidFill>
                          <a:latin typeface="Arial" pitchFamily="34" charset="0"/>
                          <a:cs typeface="Arial" pitchFamily="34" charset="0"/>
                        </a:rPr>
                        <a:t>propofol</a:t>
                      </a:r>
                      <a:r>
                        <a:rPr lang="en-CA" sz="950" kern="1400" dirty="0" smtClean="0">
                          <a:solidFill>
                            <a:srgbClr val="000000"/>
                          </a:solidFill>
                          <a:latin typeface="Arial" pitchFamily="34" charset="0"/>
                          <a:cs typeface="Arial" pitchFamily="34" charset="0"/>
                        </a:rPr>
                        <a:t> received in mL).</a:t>
                      </a:r>
                    </a:p>
                    <a:p>
                      <a:pPr marL="92075" marR="0" indent="0" algn="l" rtl="0">
                        <a:spcBef>
                          <a:spcPts val="0"/>
                        </a:spcBef>
                        <a:spcAft>
                          <a:spcPts val="0"/>
                        </a:spcAft>
                      </a:pPr>
                      <a:endParaRPr lang="en-CA" sz="950" kern="1400" dirty="0">
                        <a:solidFill>
                          <a:srgbClr val="000000"/>
                        </a:solidFill>
                        <a:latin typeface="Arial" pitchFamily="34" charset="0"/>
                        <a:cs typeface="Arial" pitchFamily="34" charset="0"/>
                      </a:endParaRPr>
                    </a:p>
                    <a:p>
                      <a:pPr marL="92075" marR="0" indent="0" algn="l" rtl="0">
                        <a:spcBef>
                          <a:spcPts val="0"/>
                        </a:spcBef>
                        <a:spcAft>
                          <a:spcPts val="0"/>
                        </a:spcAft>
                      </a:pPr>
                      <a:r>
                        <a:rPr lang="en-CA" sz="950" kern="1400" dirty="0">
                          <a:solidFill>
                            <a:srgbClr val="000000"/>
                          </a:solidFill>
                          <a:latin typeface="Arial" pitchFamily="34" charset="0"/>
                          <a:cs typeface="Arial" pitchFamily="34" charset="0"/>
                        </a:rPr>
                        <a:t>This is to be completed for each day regardless of whether the patient received enteral nutrition, parenteral nutrition or neither.  </a:t>
                      </a:r>
                    </a:p>
                  </a:txBody>
                  <a:tcPr marL="12257" marR="12257" marT="12257" marB="1225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18435"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8434" name="Text Box 2"/>
          <p:cNvSpPr txBox="1">
            <a:spLocks noChangeArrowheads="1"/>
          </p:cNvSpPr>
          <p:nvPr/>
        </p:nvSpPr>
        <p:spPr bwMode="auto">
          <a:xfrm>
            <a:off x="2132856" y="319056"/>
            <a:ext cx="2255588" cy="2667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Daily Nutrition Instructions</a:t>
            </a:r>
            <a:endParaRPr kumimoji="0" lang="en-US" sz="200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2" name="Straight Connector 11"/>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9"/>
          <p:cNvSpPr>
            <a:spLocks noGrp="1"/>
          </p:cNvSpPr>
          <p:nvPr>
            <p:ph type="sldNum" sz="quarter" idx="12"/>
          </p:nvPr>
        </p:nvSpPr>
        <p:spPr/>
        <p:txBody>
          <a:bodyPr/>
          <a:lstStyle/>
          <a:p>
            <a:fld id="{FDE86200-F1F7-4FF7-847E-D71C11135875}" type="slidenum">
              <a:rPr lang="en-CA" smtClean="0"/>
              <a:pPr/>
              <a:t>29</a:t>
            </a:fld>
            <a:endParaRPr lang="en-CA"/>
          </a:p>
        </p:txBody>
      </p:sp>
      <p:pic>
        <p:nvPicPr>
          <p:cNvPr id="9"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1959" y="35496"/>
            <a:ext cx="1198810" cy="5213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9" name="Text Box 7"/>
          <p:cNvSpPr txBox="1">
            <a:spLocks noChangeArrowheads="1"/>
          </p:cNvSpPr>
          <p:nvPr/>
        </p:nvSpPr>
        <p:spPr bwMode="auto">
          <a:xfrm>
            <a:off x="-24" y="71408"/>
            <a:ext cx="6858000" cy="2889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General Instructions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8918" name="Text Box 6"/>
          <p:cNvSpPr txBox="1">
            <a:spLocks noChangeArrowheads="1"/>
          </p:cNvSpPr>
          <p:nvPr/>
        </p:nvSpPr>
        <p:spPr bwMode="auto">
          <a:xfrm>
            <a:off x="71462" y="357158"/>
            <a:ext cx="6643686" cy="8358246"/>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20116800" algn="l"/>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The following case report form</a:t>
            </a:r>
            <a:r>
              <a:rPr kumimoji="0" lang="en-US" sz="1000" b="0" i="0" u="none" strike="noStrike" cap="none" normalizeH="0" dirty="0" smtClean="0">
                <a:ln>
                  <a:noFill/>
                </a:ln>
                <a:solidFill>
                  <a:srgbClr val="000000"/>
                </a:solidFill>
                <a:effectLst/>
                <a:latin typeface="Arial" pitchFamily="34" charset="0"/>
                <a:ea typeface="Times New Roman" pitchFamily="18" charset="0"/>
                <a:cs typeface="Arial" pitchFamily="34" charset="0"/>
              </a:rPr>
              <a:t> worksheets</a:t>
            </a: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have been developed to assist the research coordinator at the participating site with data collection. The Research Coordinator (RC) may choose to record the data from the patient’s medical chart (source document) on these forms before entering the data in to the electronic data capture system i.e. REDCAP™. The RC may choose to enter data into </a:t>
            </a:r>
            <a:r>
              <a:rPr kumimoji="0" lang="en-US" sz="1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REDCap</a:t>
            </a: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directly from the medical chart or use her/his own worksheets. Whichever method is used, the instructions on each page that detail how and when the data is to be collected </a:t>
            </a:r>
            <a:r>
              <a:rPr kumimoji="0" lang="en-US" sz="100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applies.</a:t>
            </a:r>
          </a:p>
          <a:p>
            <a:pPr marL="0" marR="0" lvl="0" indent="0" algn="l" defTabSz="914400" rtl="0" eaLnBrk="0" fontAlgn="base" latinLnBrk="0" hangingPunct="0">
              <a:lnSpc>
                <a:spcPct val="100000"/>
              </a:lnSpc>
              <a:spcBef>
                <a:spcPct val="0"/>
              </a:spcBef>
              <a:spcAft>
                <a:spcPct val="0"/>
              </a:spcAft>
              <a:buClrTx/>
              <a:buSzTx/>
              <a:buFontTx/>
              <a:buNone/>
              <a:tabLst>
                <a:tab pos="-20116800" algn="l"/>
              </a:tabLst>
            </a:pPr>
            <a:endParaRPr kumimoji="0" lang="en-US" sz="6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0116800" algn="l"/>
              </a:tabLst>
            </a:pPr>
            <a:r>
              <a:rPr kumimoji="0" lang="en-US" sz="1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Note:</a:t>
            </a: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The appearance of these worksheets and the order in which they appear may vary slightly from </a:t>
            </a:r>
            <a:r>
              <a:rPr kumimoji="0" lang="en-US" sz="1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REDCap</a:t>
            </a: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tab pos="-20116800" algn="l"/>
              </a:tabLst>
            </a:pPr>
            <a:endParaRPr kumimoji="0" lang="en-US" sz="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228600" marR="0" lvl="0" indent="-228600" algn="l" defTabSz="914400" rtl="0" eaLnBrk="0" fontAlgn="base" latinLnBrk="0" hangingPunct="0">
              <a:lnSpc>
                <a:spcPct val="100000"/>
              </a:lnSpc>
              <a:spcBef>
                <a:spcPct val="0"/>
              </a:spcBef>
              <a:spcAft>
                <a:spcPct val="0"/>
              </a:spcAft>
              <a:buClrTx/>
              <a:buSzTx/>
              <a:buFont typeface="+mj-lt"/>
              <a:buAutoNum type="arabicPeriod"/>
              <a:tabLst>
                <a:tab pos="-20116800" algn="l"/>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To help you keep track, we recommend documenting the patient randomization number on each worksheet. </a:t>
            </a:r>
          </a:p>
          <a:p>
            <a:pPr marL="228600" marR="0" lvl="0" indent="-228600" algn="l" defTabSz="914400" rtl="0" eaLnBrk="0" fontAlgn="base" latinLnBrk="0" hangingPunct="0">
              <a:lnSpc>
                <a:spcPct val="100000"/>
              </a:lnSpc>
              <a:spcBef>
                <a:spcPct val="0"/>
              </a:spcBef>
              <a:spcAft>
                <a:spcPct val="0"/>
              </a:spcAft>
              <a:buClrTx/>
              <a:buSzTx/>
              <a:buFont typeface="+mj-lt"/>
              <a:buAutoNum type="arabicPeriod"/>
              <a:tabLst>
                <a:tab pos="-20116800" algn="l"/>
              </a:tabLst>
            </a:pPr>
            <a:endParaRPr kumimoji="0" lang="en-US" sz="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228600" lvl="0" indent="-228600" eaLnBrk="0" fontAlgn="base" hangingPunct="0">
              <a:spcBef>
                <a:spcPct val="0"/>
              </a:spcBef>
              <a:spcAft>
                <a:spcPct val="0"/>
              </a:spcAft>
              <a:buFont typeface="+mj-lt"/>
              <a:buAutoNum type="arabicPeriod"/>
              <a:tabLst>
                <a:tab pos="-20116800" algn="l"/>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In this document, </a:t>
            </a:r>
            <a:r>
              <a:rPr lang="en-US" sz="1000" b="1" dirty="0">
                <a:solidFill>
                  <a:srgbClr val="000000"/>
                </a:solidFill>
                <a:latin typeface="Arial" pitchFamily="34" charset="0"/>
                <a:ea typeface="Times New Roman" pitchFamily="18" charset="0"/>
                <a:cs typeface="Arial" pitchFamily="34" charset="0"/>
              </a:rPr>
              <a:t>Acute Care </a:t>
            </a:r>
            <a:r>
              <a:rPr lang="en-US" sz="1000" b="1" dirty="0" smtClean="0">
                <a:solidFill>
                  <a:srgbClr val="000000"/>
                </a:solidFill>
                <a:latin typeface="Arial" pitchFamily="34" charset="0"/>
                <a:ea typeface="Times New Roman" pitchFamily="18" charset="0"/>
                <a:cs typeface="Arial" pitchFamily="34" charset="0"/>
              </a:rPr>
              <a:t>Unit </a:t>
            </a:r>
            <a:r>
              <a:rPr lang="en-US" sz="1000" b="1" dirty="0">
                <a:solidFill>
                  <a:srgbClr val="000000"/>
                </a:solidFill>
                <a:latin typeface="Arial" pitchFamily="34" charset="0"/>
                <a:ea typeface="Times New Roman" pitchFamily="18" charset="0"/>
                <a:cs typeface="Arial" pitchFamily="34" charset="0"/>
              </a:rPr>
              <a:t>(</a:t>
            </a:r>
            <a:r>
              <a:rPr lang="en-US" sz="1000" b="1" dirty="0" smtClean="0">
                <a:solidFill>
                  <a:srgbClr val="000000"/>
                </a:solidFill>
                <a:latin typeface="Arial" pitchFamily="34" charset="0"/>
                <a:ea typeface="Times New Roman" pitchFamily="18" charset="0"/>
                <a:cs typeface="Arial" pitchFamily="34" charset="0"/>
              </a:rPr>
              <a:t>ACU) </a:t>
            </a:r>
            <a:r>
              <a:rPr lang="en-US" sz="1000" dirty="0" smtClean="0">
                <a:solidFill>
                  <a:srgbClr val="000000"/>
                </a:solidFill>
                <a:latin typeface="Arial" pitchFamily="34" charset="0"/>
                <a:ea typeface="Times New Roman" pitchFamily="18" charset="0"/>
                <a:cs typeface="Arial" pitchFamily="34" charset="0"/>
              </a:rPr>
              <a:t>is used to refer to both Intensive Care Units and Burn Units.</a:t>
            </a:r>
          </a:p>
          <a:p>
            <a:pPr marL="228600" marR="0" lvl="0" indent="-228600" algn="l" defTabSz="914400" rtl="0" eaLnBrk="0" fontAlgn="base" latinLnBrk="0" hangingPunct="0">
              <a:lnSpc>
                <a:spcPct val="100000"/>
              </a:lnSpc>
              <a:spcBef>
                <a:spcPct val="0"/>
              </a:spcBef>
              <a:spcAft>
                <a:spcPct val="0"/>
              </a:spcAft>
              <a:buClrTx/>
              <a:buSzTx/>
              <a:buFont typeface="+mj-lt"/>
              <a:buAutoNum type="arabicPeriod"/>
              <a:tabLst>
                <a:tab pos="-20116800" algn="l"/>
              </a:tabLst>
            </a:pPr>
            <a:endParaRPr kumimoji="0" lang="en-US" sz="6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228600" marR="0" lvl="0" indent="-228600" algn="l" defTabSz="914400" rtl="0" eaLnBrk="0" fontAlgn="base" latinLnBrk="0" hangingPunct="0">
              <a:lnSpc>
                <a:spcPct val="100000"/>
              </a:lnSpc>
              <a:spcBef>
                <a:spcPct val="0"/>
              </a:spcBef>
              <a:spcAft>
                <a:spcPct val="0"/>
              </a:spcAft>
              <a:buClrTx/>
              <a:buSzTx/>
              <a:buFont typeface="+mj-lt"/>
              <a:buAutoNum type="arabicPeriod"/>
              <a:tabLst>
                <a:tab pos="-20116800" algn="l"/>
              </a:tabLst>
            </a:pPr>
            <a:endParaRPr lang="en-US" sz="600" dirty="0" smtClean="0">
              <a:solidFill>
                <a:srgbClr val="000000"/>
              </a:solidFill>
              <a:latin typeface="Arial" pitchFamily="34" charset="0"/>
              <a:ea typeface="Times New Roman" pitchFamily="18" charset="0"/>
              <a:cs typeface="Arial" pitchFamily="34" charset="0"/>
            </a:endParaRPr>
          </a:p>
          <a:p>
            <a:pPr marL="228600" marR="0" lvl="0" indent="-228600" algn="l" defTabSz="914400" rtl="0" eaLnBrk="0" fontAlgn="base" latinLnBrk="0" hangingPunct="0">
              <a:lnSpc>
                <a:spcPct val="100000"/>
              </a:lnSpc>
              <a:spcBef>
                <a:spcPct val="0"/>
              </a:spcBef>
              <a:spcAft>
                <a:spcPct val="0"/>
              </a:spcAft>
              <a:buClrTx/>
              <a:buSzTx/>
              <a:buFont typeface="+mj-lt"/>
              <a:buAutoNum type="arabicPeriod" startAt="3"/>
              <a:tabLst>
                <a:tab pos="-20116800" algn="l"/>
              </a:tabLst>
            </a:pPr>
            <a:r>
              <a:rPr kumimoji="0" lang="en-US" sz="1000" u="none" strike="noStrike" cap="none" normalizeH="0" baseline="0" dirty="0" smtClean="0">
                <a:ln>
                  <a:noFill/>
                </a:ln>
                <a:solidFill>
                  <a:srgbClr val="000000"/>
                </a:solidFill>
                <a:effectLst/>
                <a:latin typeface="Arial" panose="020B0604020202020204" pitchFamily="34" charset="0"/>
                <a:ea typeface="Times New Roman" pitchFamily="18" charset="0"/>
                <a:cs typeface="Arial" pitchFamily="34" charset="0"/>
              </a:rPr>
              <a:t>Date format will be year-month-day, entered as </a:t>
            </a:r>
            <a:r>
              <a:rPr kumimoji="0" lang="en-US" sz="100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yyyy</a:t>
            </a:r>
            <a:r>
              <a:rPr kumimoji="0" lang="en-US" sz="100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-mm-dd.  For example, </a:t>
            </a:r>
            <a:r>
              <a:rPr lang="en-US" sz="1000" dirty="0" smtClean="0">
                <a:solidFill>
                  <a:srgbClr val="000000"/>
                </a:solidFill>
                <a:latin typeface="Arial" pitchFamily="34" charset="0"/>
                <a:ea typeface="Times New Roman" pitchFamily="18" charset="0"/>
                <a:cs typeface="Arial" pitchFamily="34" charset="0"/>
              </a:rPr>
              <a:t>September</a:t>
            </a:r>
            <a:r>
              <a:rPr kumimoji="0" lang="en-US" sz="100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8th 2015 would be entered as: 2015-09-08 .</a:t>
            </a:r>
          </a:p>
          <a:p>
            <a:pPr marL="228600" marR="0" lvl="0" indent="-228600" algn="l" defTabSz="914400" rtl="0" eaLnBrk="0" fontAlgn="base" latinLnBrk="0" hangingPunct="0">
              <a:lnSpc>
                <a:spcPct val="100000"/>
              </a:lnSpc>
              <a:spcBef>
                <a:spcPct val="0"/>
              </a:spcBef>
              <a:spcAft>
                <a:spcPct val="0"/>
              </a:spcAft>
              <a:buClrTx/>
              <a:buSzTx/>
              <a:buFont typeface="+mj-lt"/>
              <a:buAutoNum type="arabicPeriod" startAt="3"/>
              <a:tabLst>
                <a:tab pos="-20116800" algn="l"/>
              </a:tabLst>
            </a:pPr>
            <a:endParaRPr lang="en-US" sz="1000" dirty="0" smtClean="0">
              <a:solidFill>
                <a:srgbClr val="000000"/>
              </a:solidFill>
              <a:latin typeface="Arial" pitchFamily="34" charset="0"/>
              <a:ea typeface="Times New Roman" pitchFamily="18" charset="0"/>
              <a:cs typeface="Arial" pitchFamily="34" charset="0"/>
            </a:endParaRPr>
          </a:p>
          <a:p>
            <a:pPr marL="228600" marR="0" lvl="0" indent="-228600" algn="l" defTabSz="914400" rtl="0" eaLnBrk="0" fontAlgn="base" latinLnBrk="0" hangingPunct="0">
              <a:lnSpc>
                <a:spcPct val="100000"/>
              </a:lnSpc>
              <a:spcBef>
                <a:spcPct val="0"/>
              </a:spcBef>
              <a:spcAft>
                <a:spcPct val="0"/>
              </a:spcAft>
              <a:buClrTx/>
              <a:buSzTx/>
              <a:buFont typeface="+mj-lt"/>
              <a:buAutoNum type="arabicPeriod" startAt="3"/>
              <a:tabLst>
                <a:tab pos="-20116800" algn="l"/>
              </a:tabLst>
            </a:pPr>
            <a:r>
              <a:rPr kumimoji="0" lang="en-US" sz="100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All times should be recorded using the 24 hour clock.  Midnight is to be entered as 00:00 hrs. Unlike military time, the colon is required between the hour and the minutes.</a:t>
            </a:r>
          </a:p>
          <a:p>
            <a:pPr marL="228600" marR="0" lvl="0" indent="-228600" algn="l" defTabSz="914400" rtl="0" eaLnBrk="0" fontAlgn="base" latinLnBrk="0" hangingPunct="0">
              <a:lnSpc>
                <a:spcPct val="100000"/>
              </a:lnSpc>
              <a:spcBef>
                <a:spcPct val="0"/>
              </a:spcBef>
              <a:spcAft>
                <a:spcPct val="0"/>
              </a:spcAft>
              <a:buClrTx/>
              <a:buSzTx/>
              <a:buFont typeface="+mj-lt"/>
              <a:buAutoNum type="arabicPeriod" startAt="3"/>
              <a:tabLst>
                <a:tab pos="-20116800" algn="l"/>
              </a:tabLst>
            </a:pPr>
            <a:endParaRPr lang="en-US" sz="1000" dirty="0" smtClean="0">
              <a:latin typeface="Arial" pitchFamily="34" charset="0"/>
              <a:ea typeface="Times New Roman" pitchFamily="18" charset="0"/>
              <a:cs typeface="Arial" pitchFamily="34" charset="0"/>
            </a:endParaRPr>
          </a:p>
          <a:p>
            <a:pPr marL="228600" marR="0" lvl="0" indent="-228600" algn="l" defTabSz="914400" rtl="0" eaLnBrk="0" fontAlgn="base" latinLnBrk="0" hangingPunct="0">
              <a:lnSpc>
                <a:spcPct val="100000"/>
              </a:lnSpc>
              <a:spcBef>
                <a:spcPct val="0"/>
              </a:spcBef>
              <a:spcAft>
                <a:spcPct val="0"/>
              </a:spcAft>
              <a:buClrTx/>
              <a:buSzTx/>
              <a:buFont typeface="+mj-lt"/>
              <a:buAutoNum type="arabicPeriod" startAt="3"/>
              <a:tabLst>
                <a:tab pos="-20116800" algn="l"/>
              </a:tabLst>
            </a:pPr>
            <a:r>
              <a:rPr kumimoji="0" lang="en-US" sz="1000" u="none" strike="noStrike" cap="none" normalizeH="0" baseline="0" dirty="0" smtClean="0">
                <a:ln>
                  <a:noFill/>
                </a:ln>
                <a:effectLst/>
                <a:latin typeface="Arial" pitchFamily="34" charset="0"/>
                <a:ea typeface="Times New Roman" pitchFamily="18" charset="0"/>
                <a:cs typeface="Arial" pitchFamily="34" charset="0"/>
              </a:rPr>
              <a:t>Anywhere that 'Other (specify)' is selected</a:t>
            </a:r>
            <a:r>
              <a:rPr kumimoji="0" lang="en-US" sz="100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there must be an entry in </a:t>
            </a:r>
            <a:r>
              <a:rPr kumimoji="0" lang="en-US" sz="100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REDCap</a:t>
            </a:r>
            <a:r>
              <a:rPr kumimoji="0" lang="en-US" sz="100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(in the space provided) describing what 'other' means.</a:t>
            </a:r>
          </a:p>
          <a:p>
            <a:pPr marL="228600" marR="0" lvl="0" indent="-228600" algn="l" defTabSz="914400" rtl="0" eaLnBrk="0" fontAlgn="base" latinLnBrk="0" hangingPunct="0">
              <a:lnSpc>
                <a:spcPct val="100000"/>
              </a:lnSpc>
              <a:spcBef>
                <a:spcPct val="0"/>
              </a:spcBef>
              <a:spcAft>
                <a:spcPct val="0"/>
              </a:spcAft>
              <a:buClrTx/>
              <a:buSzTx/>
              <a:buFont typeface="+mj-lt"/>
              <a:buAutoNum type="arabicPeriod" startAt="3"/>
              <a:tabLst>
                <a:tab pos="-20116800" algn="l"/>
              </a:tabLst>
            </a:pPr>
            <a:endParaRPr lang="en-US" sz="1000" dirty="0" smtClean="0">
              <a:solidFill>
                <a:srgbClr val="000000"/>
              </a:solidFill>
              <a:latin typeface="Arial" pitchFamily="34" charset="0"/>
              <a:ea typeface="Times New Roman" pitchFamily="18" charset="0"/>
              <a:cs typeface="Arial" pitchFamily="34" charset="0"/>
            </a:endParaRPr>
          </a:p>
          <a:p>
            <a:pPr marL="228600" marR="0" lvl="0" indent="-228600" algn="l" defTabSz="914400" rtl="0" eaLnBrk="0" fontAlgn="base" latinLnBrk="0" hangingPunct="0">
              <a:lnSpc>
                <a:spcPct val="100000"/>
              </a:lnSpc>
              <a:spcBef>
                <a:spcPct val="0"/>
              </a:spcBef>
              <a:spcAft>
                <a:spcPct val="0"/>
              </a:spcAft>
              <a:buClrTx/>
              <a:buSzTx/>
              <a:buFont typeface="+mj-lt"/>
              <a:buAutoNum type="arabicPeriod" startAt="3"/>
              <a:tabLst>
                <a:tab pos="-20116800" algn="l"/>
              </a:tabLst>
            </a:pPr>
            <a:r>
              <a:rPr kumimoji="0" lang="en-US" sz="100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Study days are defined as follows and data </a:t>
            </a:r>
            <a:r>
              <a:rPr kumimoji="0" lang="en-US" sz="1000" b="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must</a:t>
            </a:r>
            <a:r>
              <a:rPr kumimoji="0" lang="en-US" sz="100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be collected according to study days:</a:t>
            </a:r>
          </a:p>
          <a:p>
            <a:pPr lvl="0" indent="449263" eaLnBrk="0" fontAlgn="base" hangingPunct="0">
              <a:spcBef>
                <a:spcPct val="0"/>
              </a:spcBef>
              <a:spcAft>
                <a:spcPct val="0"/>
              </a:spcAft>
              <a:tabLst>
                <a:tab pos="-20116800" algn="l"/>
              </a:tabLst>
            </a:pPr>
            <a:r>
              <a:rPr lang="en-US" sz="1000" dirty="0" smtClean="0">
                <a:solidFill>
                  <a:srgbClr val="000000"/>
                </a:solidFill>
                <a:latin typeface="Arial" pitchFamily="34" charset="0"/>
                <a:ea typeface="Times New Roman" pitchFamily="18" charset="0"/>
                <a:cs typeface="Arial" pitchFamily="34" charset="0"/>
              </a:rPr>
              <a:t>Study Day 1 =  </a:t>
            </a:r>
            <a:r>
              <a:rPr lang="en-US" sz="1000" b="1" dirty="0" smtClean="0">
                <a:solidFill>
                  <a:srgbClr val="000000"/>
                </a:solidFill>
                <a:latin typeface="Arial" pitchFamily="34" charset="0"/>
                <a:ea typeface="Times New Roman" pitchFamily="18" charset="0"/>
                <a:cs typeface="Arial" pitchFamily="34" charset="0"/>
              </a:rPr>
              <a:t>ACU admit date </a:t>
            </a:r>
            <a:r>
              <a:rPr lang="en-US" sz="1000" dirty="0" smtClean="0">
                <a:solidFill>
                  <a:srgbClr val="000000"/>
                </a:solidFill>
                <a:latin typeface="Arial" pitchFamily="34" charset="0"/>
                <a:ea typeface="Times New Roman" pitchFamily="18" charset="0"/>
                <a:cs typeface="Arial" pitchFamily="34" charset="0"/>
              </a:rPr>
              <a:t>(not randomization) and </a:t>
            </a:r>
            <a:r>
              <a:rPr lang="en-US" sz="1000" b="1" dirty="0" smtClean="0">
                <a:solidFill>
                  <a:srgbClr val="000000"/>
                </a:solidFill>
                <a:latin typeface="Arial" pitchFamily="34" charset="0"/>
                <a:ea typeface="Times New Roman" pitchFamily="18" charset="0"/>
                <a:cs typeface="Arial" pitchFamily="34" charset="0"/>
              </a:rPr>
              <a:t>time</a:t>
            </a:r>
            <a:r>
              <a:rPr lang="en-US" sz="1000" dirty="0" smtClean="0">
                <a:solidFill>
                  <a:srgbClr val="000000"/>
                </a:solidFill>
                <a:latin typeface="Arial" pitchFamily="34" charset="0"/>
                <a:ea typeface="Times New Roman" pitchFamily="18" charset="0"/>
                <a:cs typeface="Arial" pitchFamily="34" charset="0"/>
              </a:rPr>
              <a:t> until 23:59 the same day.</a:t>
            </a:r>
          </a:p>
          <a:p>
            <a:pPr lvl="0" indent="449263" eaLnBrk="0" fontAlgn="base" hangingPunct="0">
              <a:spcBef>
                <a:spcPct val="0"/>
              </a:spcBef>
              <a:spcAft>
                <a:spcPct val="0"/>
              </a:spcAft>
              <a:tabLst>
                <a:tab pos="-20116800" algn="l"/>
              </a:tabLst>
            </a:pPr>
            <a:r>
              <a:rPr lang="en-US" sz="1000" dirty="0" smtClean="0">
                <a:solidFill>
                  <a:srgbClr val="000000"/>
                </a:solidFill>
                <a:latin typeface="Arial" pitchFamily="34" charset="0"/>
                <a:ea typeface="Times New Roman" pitchFamily="18" charset="0"/>
                <a:cs typeface="Arial" pitchFamily="34" charset="0"/>
              </a:rPr>
              <a:t>Study Day 2 = the subsequent day starting at 00:00 to 23:59 that day</a:t>
            </a:r>
            <a:endParaRPr lang="en-US" sz="1000" b="1" dirty="0" smtClean="0">
              <a:solidFill>
                <a:srgbClr val="000000"/>
              </a:solidFill>
              <a:latin typeface="Arial" pitchFamily="34" charset="0"/>
              <a:ea typeface="Times New Roman" pitchFamily="18" charset="0"/>
              <a:cs typeface="Arial" pitchFamily="34" charset="0"/>
            </a:endParaRPr>
          </a:p>
          <a:p>
            <a:pPr lvl="0" eaLnBrk="0" fontAlgn="base" hangingPunct="0">
              <a:lnSpc>
                <a:spcPct val="150000"/>
              </a:lnSpc>
              <a:spcBef>
                <a:spcPct val="0"/>
              </a:spcBef>
              <a:spcAft>
                <a:spcPct val="0"/>
              </a:spcAft>
              <a:tabLst>
                <a:tab pos="-20116800" algn="l"/>
              </a:tabLst>
            </a:pPr>
            <a:r>
              <a:rPr lang="en-US" sz="1000" b="1" dirty="0" smtClean="0">
                <a:solidFill>
                  <a:srgbClr val="000000"/>
                </a:solidFill>
                <a:latin typeface="Arial" pitchFamily="34" charset="0"/>
                <a:ea typeface="Times New Roman" pitchFamily="18" charset="0"/>
                <a:cs typeface="Arial" pitchFamily="34" charset="0"/>
              </a:rPr>
              <a:t>Example:  </a:t>
            </a:r>
            <a:r>
              <a:rPr lang="en-US" sz="1000" dirty="0" smtClean="0">
                <a:solidFill>
                  <a:srgbClr val="000000"/>
                </a:solidFill>
                <a:latin typeface="Arial" pitchFamily="34" charset="0"/>
                <a:ea typeface="Times New Roman" pitchFamily="18" charset="0"/>
                <a:cs typeface="Arial" pitchFamily="34" charset="0"/>
              </a:rPr>
              <a:t>A patient is admitted to the ACU on Sept 8th, 2015 at 4:00 PM (16:00).  The study days would be:</a:t>
            </a:r>
          </a:p>
          <a:p>
            <a:pPr lvl="0" indent="449263" eaLnBrk="0" fontAlgn="base" hangingPunct="0">
              <a:spcBef>
                <a:spcPct val="0"/>
              </a:spcBef>
              <a:spcAft>
                <a:spcPct val="0"/>
              </a:spcAft>
              <a:tabLst>
                <a:tab pos="-20116800" algn="l"/>
              </a:tabLst>
            </a:pPr>
            <a:r>
              <a:rPr lang="en-US" sz="1000" dirty="0" smtClean="0">
                <a:solidFill>
                  <a:srgbClr val="000000"/>
                </a:solidFill>
                <a:latin typeface="Arial" pitchFamily="34" charset="0"/>
                <a:ea typeface="Times New Roman" pitchFamily="18" charset="0"/>
                <a:cs typeface="Arial" pitchFamily="34" charset="0"/>
              </a:rPr>
              <a:t> Study Day 1 = 2015-09-08 from 16:00 to 2015-09-08 at 23:59 </a:t>
            </a:r>
          </a:p>
          <a:p>
            <a:pPr marL="449263" lvl="0" eaLnBrk="0" fontAlgn="base" hangingPunct="0">
              <a:spcBef>
                <a:spcPct val="0"/>
              </a:spcBef>
              <a:spcAft>
                <a:spcPct val="0"/>
              </a:spcAft>
              <a:tabLst>
                <a:tab pos="-20116800" algn="l"/>
              </a:tabLst>
            </a:pPr>
            <a:r>
              <a:rPr lang="en-US" sz="1000" dirty="0" smtClean="0">
                <a:solidFill>
                  <a:srgbClr val="000000"/>
                </a:solidFill>
                <a:latin typeface="Arial" pitchFamily="34" charset="0"/>
                <a:ea typeface="Times New Roman" pitchFamily="18" charset="0"/>
                <a:cs typeface="Arial" pitchFamily="34" charset="0"/>
              </a:rPr>
              <a:t> Study Day 2 = 2015-09-09 from 00:00 to 2015-09-09 at 23:59 </a:t>
            </a:r>
          </a:p>
          <a:p>
            <a:pPr marL="228600" marR="0" lvl="0" indent="-228600" algn="l" defTabSz="914400" rtl="0" eaLnBrk="0" fontAlgn="base" latinLnBrk="0" hangingPunct="0">
              <a:lnSpc>
                <a:spcPct val="150000"/>
              </a:lnSpc>
              <a:spcBef>
                <a:spcPct val="0"/>
              </a:spcBef>
              <a:spcAft>
                <a:spcPct val="0"/>
              </a:spcAft>
              <a:buClrTx/>
              <a:buSzTx/>
              <a:buFont typeface="+mj-lt"/>
              <a:buAutoNum type="arabicPeriod" startAt="8"/>
              <a:tabLst>
                <a:tab pos="-20116800" algn="l"/>
              </a:tabLst>
            </a:pPr>
            <a:r>
              <a:rPr kumimoji="0" lang="en-US" sz="100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The duration of data collection and frequency will vary by form and is</a:t>
            </a:r>
            <a:r>
              <a:rPr kumimoji="0" lang="en-US" sz="1000" u="none" strike="noStrike" cap="none" normalizeH="0" dirty="0" smtClean="0">
                <a:ln>
                  <a:noFill/>
                </a:ln>
                <a:solidFill>
                  <a:srgbClr val="000000"/>
                </a:solidFill>
                <a:effectLst/>
                <a:latin typeface="Arial" pitchFamily="34" charset="0"/>
                <a:ea typeface="Times New Roman" pitchFamily="18" charset="0"/>
                <a:cs typeface="Arial" pitchFamily="34" charset="0"/>
              </a:rPr>
              <a:t> </a:t>
            </a:r>
            <a:r>
              <a:rPr kumimoji="0" lang="en-US" sz="100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outlined as follows:</a:t>
            </a:r>
          </a:p>
          <a:p>
            <a:pPr marL="182563" lvl="0" indent="-90488" eaLnBrk="0" fontAlgn="base" hangingPunct="0">
              <a:spcBef>
                <a:spcPct val="0"/>
              </a:spcBef>
              <a:spcAft>
                <a:spcPct val="0"/>
              </a:spcAft>
              <a:tabLst>
                <a:tab pos="-20116800" algn="l"/>
              </a:tabLst>
            </a:pPr>
            <a:r>
              <a:rPr kumimoji="0" lang="en-US" sz="1000" u="none" strike="noStrike" cap="none" normalizeH="0" baseline="0" dirty="0" smtClean="0">
                <a:ln>
                  <a:noFill/>
                </a:ln>
                <a:effectLst/>
                <a:latin typeface="Arial" pitchFamily="34" charset="0"/>
                <a:ea typeface="Times New Roman" pitchFamily="18" charset="0"/>
                <a:cs typeface="Arial" pitchFamily="34" charset="0"/>
              </a:rPr>
              <a:t>· </a:t>
            </a:r>
            <a:r>
              <a:rPr kumimoji="0" lang="en-US" sz="1000" b="1" u="none" strike="noStrike" cap="none" normalizeH="0" baseline="0" dirty="0" smtClean="0">
                <a:ln>
                  <a:noFill/>
                </a:ln>
                <a:effectLst/>
                <a:latin typeface="Arial" pitchFamily="34" charset="0"/>
                <a:ea typeface="Times New Roman" pitchFamily="18" charset="0"/>
                <a:cs typeface="Arial" pitchFamily="34" charset="0"/>
              </a:rPr>
              <a:t>To be collected once: </a:t>
            </a:r>
            <a:r>
              <a:rPr kumimoji="0" lang="en-US" sz="1000" u="none" strike="noStrike" cap="none" normalizeH="0" baseline="0" dirty="0" smtClean="0">
                <a:ln>
                  <a:noFill/>
                </a:ln>
                <a:effectLst/>
                <a:latin typeface="Arial" pitchFamily="34" charset="0"/>
                <a:ea typeface="Times New Roman" pitchFamily="18" charset="0"/>
                <a:cs typeface="Arial" pitchFamily="34" charset="0"/>
              </a:rPr>
              <a:t>Baseline, Organ </a:t>
            </a:r>
            <a:r>
              <a:rPr lang="en-US" sz="1000" dirty="0">
                <a:latin typeface="Arial" pitchFamily="34" charset="0"/>
                <a:ea typeface="Times New Roman" pitchFamily="18" charset="0"/>
                <a:cs typeface="Arial" pitchFamily="34" charset="0"/>
              </a:rPr>
              <a:t>D</a:t>
            </a:r>
            <a:r>
              <a:rPr kumimoji="0" lang="en-US" sz="1000" u="none" strike="noStrike" cap="none" normalizeH="0" baseline="0" dirty="0" smtClean="0">
                <a:ln>
                  <a:noFill/>
                </a:ln>
                <a:effectLst/>
                <a:latin typeface="Arial" pitchFamily="34" charset="0"/>
                <a:ea typeface="Times New Roman" pitchFamily="18" charset="0"/>
                <a:cs typeface="Arial" pitchFamily="34" charset="0"/>
              </a:rPr>
              <a:t>ysfunction,</a:t>
            </a:r>
            <a:r>
              <a:rPr kumimoji="0" lang="en-US" sz="1000" u="none" strike="noStrike" cap="none" normalizeH="0" dirty="0" smtClean="0">
                <a:ln>
                  <a:noFill/>
                </a:ln>
                <a:effectLst/>
                <a:latin typeface="Arial" pitchFamily="34" charset="0"/>
                <a:ea typeface="Times New Roman" pitchFamily="18" charset="0"/>
                <a:cs typeface="Arial" pitchFamily="34" charset="0"/>
              </a:rPr>
              <a:t> </a:t>
            </a:r>
            <a:r>
              <a:rPr kumimoji="0" lang="en-US" sz="1000" u="none" strike="noStrike" cap="none" normalizeH="0" baseline="0" dirty="0" smtClean="0">
                <a:ln>
                  <a:noFill/>
                </a:ln>
                <a:effectLst/>
                <a:latin typeface="Arial" pitchFamily="34" charset="0"/>
                <a:ea typeface="Times New Roman" pitchFamily="18" charset="0"/>
                <a:cs typeface="Arial" pitchFamily="34" charset="0"/>
              </a:rPr>
              <a:t>Initial Burn Assessment, Nutrition Assessment/Timing, Final Burn Assessment, Hospitalization Overview, 6 Month Follow-up to include Survival, SF-36, ADL,</a:t>
            </a:r>
            <a:r>
              <a:rPr kumimoji="0" lang="en-US" sz="1000" u="none" strike="noStrike" cap="none" normalizeH="0" dirty="0" smtClean="0">
                <a:ln>
                  <a:noFill/>
                </a:ln>
                <a:effectLst/>
                <a:latin typeface="Arial" pitchFamily="34" charset="0"/>
                <a:ea typeface="Times New Roman" pitchFamily="18" charset="0"/>
                <a:cs typeface="Arial" pitchFamily="34" charset="0"/>
              </a:rPr>
              <a:t> </a:t>
            </a:r>
            <a:r>
              <a:rPr lang="en-US" sz="1000" dirty="0">
                <a:latin typeface="Arial" pitchFamily="34" charset="0"/>
                <a:ea typeface="Times New Roman" pitchFamily="18" charset="0"/>
                <a:cs typeface="Arial" pitchFamily="34" charset="0"/>
              </a:rPr>
              <a:t>IADL, and Employment </a:t>
            </a:r>
            <a:r>
              <a:rPr lang="en-US" sz="1000" dirty="0" smtClean="0">
                <a:latin typeface="Arial" pitchFamily="34" charset="0"/>
                <a:ea typeface="Times New Roman" pitchFamily="18" charset="0"/>
                <a:cs typeface="Arial" pitchFamily="34" charset="0"/>
              </a:rPr>
              <a:t>Status questionnaires</a:t>
            </a:r>
            <a:r>
              <a:rPr kumimoji="0" lang="en-US" sz="1000" u="none" strike="noStrike" cap="none" normalizeH="0" baseline="0" dirty="0" smtClean="0">
                <a:ln>
                  <a:noFill/>
                </a:ln>
                <a:effectLst/>
                <a:latin typeface="Arial" pitchFamily="34" charset="0"/>
                <a:ea typeface="Times New Roman" pitchFamily="18" charset="0"/>
                <a:cs typeface="Arial" pitchFamily="34" charset="0"/>
              </a:rPr>
              <a:t>. </a:t>
            </a:r>
          </a:p>
          <a:p>
            <a:pPr marL="182563" marR="0" lvl="0" indent="-90488" algn="l" defTabSz="914400" rtl="0" eaLnBrk="0" fontAlgn="base" latinLnBrk="0" hangingPunct="0">
              <a:lnSpc>
                <a:spcPct val="150000"/>
              </a:lnSpc>
              <a:spcBef>
                <a:spcPct val="0"/>
              </a:spcBef>
              <a:spcAft>
                <a:spcPct val="0"/>
              </a:spcAft>
              <a:buClrTx/>
              <a:buSzTx/>
              <a:buFontTx/>
              <a:buNone/>
              <a:tabLst>
                <a:tab pos="-20116800" algn="l"/>
              </a:tabLst>
            </a:pPr>
            <a:r>
              <a:rPr kumimoji="0" lang="en-US" sz="100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000" b="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To be collected from Study Day 1 (ACU admission) until 10 days post last successful grafting, or until ACU discharge, or 3 months from ACU admission, whichever comes first: </a:t>
            </a:r>
          </a:p>
          <a:p>
            <a:pPr marL="358775" lvl="1" eaLnBrk="0" fontAlgn="base" hangingPunct="0">
              <a:spcBef>
                <a:spcPct val="0"/>
              </a:spcBef>
              <a:spcAft>
                <a:spcPct val="0"/>
              </a:spcAft>
              <a:tabLst>
                <a:tab pos="-20116800" algn="l"/>
              </a:tabLst>
            </a:pPr>
            <a:r>
              <a:rPr kumimoji="0" lang="en-US" sz="1000" u="none" strike="noStrike" cap="none" normalizeH="0" baseline="0" dirty="0" smtClean="0">
                <a:ln>
                  <a:noFill/>
                </a:ln>
                <a:effectLst/>
                <a:latin typeface="Arial" pitchFamily="34" charset="0"/>
                <a:ea typeface="Times New Roman" pitchFamily="18" charset="0"/>
                <a:cs typeface="Arial" pitchFamily="34" charset="0"/>
              </a:rPr>
              <a:t>Daily: Daily Nutrition, Concomitant Medications, Microbiology (Gram-negative </a:t>
            </a:r>
            <a:r>
              <a:rPr kumimoji="0" lang="en-US" sz="1000" u="none" strike="noStrike" cap="none" normalizeH="0" baseline="0" dirty="0" err="1" smtClean="0">
                <a:ln>
                  <a:noFill/>
                </a:ln>
                <a:effectLst/>
                <a:latin typeface="Arial" pitchFamily="34" charset="0"/>
                <a:ea typeface="Times New Roman" pitchFamily="18" charset="0"/>
                <a:cs typeface="Arial" pitchFamily="34" charset="0"/>
              </a:rPr>
              <a:t>bacteremias</a:t>
            </a:r>
            <a:r>
              <a:rPr kumimoji="0" lang="en-US" sz="1000" u="none" strike="noStrike" cap="none" normalizeH="0" baseline="0" dirty="0" smtClean="0">
                <a:ln>
                  <a:noFill/>
                </a:ln>
                <a:effectLst/>
                <a:latin typeface="Arial" pitchFamily="34" charset="0"/>
                <a:ea typeface="Times New Roman" pitchFamily="18" charset="0"/>
                <a:cs typeface="Arial" pitchFamily="34" charset="0"/>
              </a:rPr>
              <a:t>).</a:t>
            </a:r>
          </a:p>
          <a:p>
            <a:pPr marL="358775" lvl="1" eaLnBrk="0" fontAlgn="base" hangingPunct="0">
              <a:spcBef>
                <a:spcPct val="0"/>
              </a:spcBef>
              <a:spcAft>
                <a:spcPct val="0"/>
              </a:spcAft>
              <a:tabLst>
                <a:tab pos="-20116800" algn="l"/>
              </a:tabLst>
            </a:pPr>
            <a:r>
              <a:rPr kumimoji="0" lang="en-US" sz="1000" u="none" strike="noStrike" cap="none" normalizeH="0" baseline="0" dirty="0" smtClean="0">
                <a:ln>
                  <a:noFill/>
                </a:ln>
                <a:effectLst/>
                <a:latin typeface="Arial" pitchFamily="34" charset="0"/>
                <a:ea typeface="Times New Roman" pitchFamily="18" charset="0"/>
                <a:cs typeface="Arial" pitchFamily="34" charset="0"/>
              </a:rPr>
              <a:t>Daily from Study Day 1 through Study Day 14 and then weekly: Laboratory</a:t>
            </a:r>
            <a:endParaRPr kumimoji="0" lang="en-US" sz="1000" u="none" strike="noStrike" cap="none" normalizeH="0" baseline="0" dirty="0" smtClean="0">
              <a:ln>
                <a:noFill/>
              </a:ln>
              <a:solidFill>
                <a:srgbClr val="000000"/>
              </a:solidFill>
              <a:effectLst/>
              <a:latin typeface="Arial" panose="020B0604020202020204" pitchFamily="34" charset="0"/>
              <a:ea typeface="Times New Roman" pitchFamily="18" charset="0"/>
              <a:cs typeface="Arial" panose="020B0604020202020204" pitchFamily="34" charset="0"/>
            </a:endParaRPr>
          </a:p>
          <a:p>
            <a:pPr marL="182563" marR="0" lvl="0" indent="-90488" algn="l" defTabSz="914400" rtl="0" eaLnBrk="0" fontAlgn="base" latinLnBrk="0" hangingPunct="0">
              <a:lnSpc>
                <a:spcPct val="150000"/>
              </a:lnSpc>
              <a:spcBef>
                <a:spcPct val="0"/>
              </a:spcBef>
              <a:spcAft>
                <a:spcPct val="0"/>
              </a:spcAft>
              <a:buClrTx/>
              <a:buSzTx/>
              <a:buFontTx/>
              <a:buNone/>
              <a:tabLst>
                <a:tab pos="-20116800" algn="l"/>
              </a:tabLst>
            </a:pPr>
            <a:r>
              <a:rPr kumimoji="0" lang="en-US" sz="1000" u="none" strike="noStrike" cap="none" normalizeH="0" baseline="0" dirty="0" smtClean="0">
                <a:ln>
                  <a:noFill/>
                </a:ln>
                <a:solidFill>
                  <a:srgbClr val="000000"/>
                </a:solidFill>
                <a:effectLst/>
                <a:latin typeface="Arial" panose="020B0604020202020204" pitchFamily="34" charset="0"/>
                <a:ea typeface="Times New Roman" pitchFamily="18" charset="0"/>
                <a:cs typeface="Arial" panose="020B0604020202020204" pitchFamily="34" charset="0"/>
              </a:rPr>
              <a:t>· </a:t>
            </a:r>
            <a:r>
              <a:rPr kumimoji="0" lang="en-US" sz="1000" b="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To be collected from randomization until 7 days post last successful grafting, or until ACU</a:t>
            </a:r>
          </a:p>
          <a:p>
            <a:pPr marL="182563" marR="0" lvl="0" indent="-90488" algn="l" defTabSz="914400" rtl="0" eaLnBrk="0" fontAlgn="base" latinLnBrk="0" hangingPunct="0">
              <a:lnSpc>
                <a:spcPct val="100000"/>
              </a:lnSpc>
              <a:spcBef>
                <a:spcPct val="0"/>
              </a:spcBef>
              <a:spcAft>
                <a:spcPct val="0"/>
              </a:spcAft>
              <a:buClrTx/>
              <a:buSzTx/>
              <a:buFontTx/>
              <a:buNone/>
              <a:tabLst>
                <a:tab pos="-20116800" algn="l"/>
              </a:tabLst>
            </a:pPr>
            <a:r>
              <a:rPr kumimoji="0" lang="en-US" sz="1000" b="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discharge, or 3 months from ACU admission, whichever comes first: </a:t>
            </a:r>
          </a:p>
          <a:p>
            <a:pPr marL="358775" marR="0" lvl="0" algn="l" defTabSz="914400" rtl="0" eaLnBrk="0" fontAlgn="base" latinLnBrk="0" hangingPunct="0">
              <a:lnSpc>
                <a:spcPct val="100000"/>
              </a:lnSpc>
              <a:spcBef>
                <a:spcPct val="0"/>
              </a:spcBef>
              <a:spcAft>
                <a:spcPct val="0"/>
              </a:spcAft>
              <a:buClrTx/>
              <a:buSzTx/>
              <a:buFontTx/>
              <a:buNone/>
              <a:tabLst>
                <a:tab pos="-20116800" algn="l"/>
              </a:tabLst>
            </a:pPr>
            <a:r>
              <a:rPr kumimoji="0" lang="en-US" sz="1000" u="none" strike="noStrike" cap="none" normalizeH="0" baseline="0" dirty="0" smtClean="0">
                <a:ln>
                  <a:noFill/>
                </a:ln>
                <a:effectLst/>
                <a:latin typeface="Arial" pitchFamily="34" charset="0"/>
                <a:ea typeface="Times New Roman" pitchFamily="18" charset="0"/>
                <a:cs typeface="Arial" pitchFamily="34" charset="0"/>
              </a:rPr>
              <a:t>Daily: Daily Monitoring (dose of  study intervention received)</a:t>
            </a:r>
            <a:endParaRPr lang="en-US" sz="1000" dirty="0" smtClean="0">
              <a:latin typeface="Arial" pitchFamily="34" charset="0"/>
              <a:ea typeface="Times New Roman" pitchFamily="18" charset="0"/>
              <a:cs typeface="Arial" pitchFamily="34" charset="0"/>
            </a:endParaRPr>
          </a:p>
          <a:p>
            <a:pPr marL="263525" lvl="0" indent="-171450" eaLnBrk="0" fontAlgn="base" hangingPunct="0">
              <a:lnSpc>
                <a:spcPct val="150000"/>
              </a:lnSpc>
              <a:spcBef>
                <a:spcPct val="0"/>
              </a:spcBef>
              <a:spcAft>
                <a:spcPct val="0"/>
              </a:spcAft>
              <a:buFont typeface="Arial" panose="020B0604020202020204" pitchFamily="34" charset="0"/>
              <a:buChar char="•"/>
              <a:tabLst>
                <a:tab pos="-20116800" algn="l"/>
              </a:tabLst>
            </a:pPr>
            <a:r>
              <a:rPr lang="en-US" sz="1000" b="1" dirty="0">
                <a:latin typeface="Arial" pitchFamily="34" charset="0"/>
                <a:ea typeface="Times New Roman" pitchFamily="18" charset="0"/>
                <a:cs typeface="Arial" pitchFamily="34" charset="0"/>
              </a:rPr>
              <a:t>To be collected upon each </a:t>
            </a:r>
            <a:r>
              <a:rPr lang="en-US" sz="1000" b="1" dirty="0" smtClean="0">
                <a:latin typeface="Arial" pitchFamily="34" charset="0"/>
                <a:ea typeface="Times New Roman" pitchFamily="18" charset="0"/>
                <a:cs typeface="Arial" pitchFamily="34" charset="0"/>
              </a:rPr>
              <a:t>occurrence</a:t>
            </a:r>
            <a:r>
              <a:rPr lang="en-US" sz="1000" b="1" dirty="0">
                <a:latin typeface="Arial" pitchFamily="34" charset="0"/>
                <a:ea typeface="Times New Roman" pitchFamily="18" charset="0"/>
                <a:cs typeface="Arial" pitchFamily="34" charset="0"/>
              </a:rPr>
              <a:t>: </a:t>
            </a:r>
            <a:r>
              <a:rPr lang="en-US" sz="1000" dirty="0">
                <a:latin typeface="Arial" pitchFamily="34" charset="0"/>
                <a:ea typeface="Times New Roman" pitchFamily="18" charset="0"/>
                <a:cs typeface="Arial" pitchFamily="34" charset="0"/>
              </a:rPr>
              <a:t>Burn Related Operative Procedures, Mechanical Ventilation, Renal Replacement Therapy, Protocol Violations, Serious Adverse </a:t>
            </a:r>
            <a:r>
              <a:rPr lang="en-US" sz="1000" dirty="0" smtClean="0">
                <a:latin typeface="Arial" pitchFamily="34" charset="0"/>
                <a:ea typeface="Times New Roman" pitchFamily="18" charset="0"/>
                <a:cs typeface="Arial" pitchFamily="34" charset="0"/>
              </a:rPr>
              <a:t>events</a:t>
            </a:r>
            <a:endParaRPr lang="en-US" sz="1000" b="1" dirty="0">
              <a:latin typeface="Arial" pitchFamily="34" charset="0"/>
              <a:ea typeface="Times New Roman" pitchFamily="18" charset="0"/>
              <a:cs typeface="Arial" pitchFamily="34" charset="0"/>
            </a:endParaRPr>
          </a:p>
          <a:p>
            <a:pPr marL="182563" marR="0" lvl="0" indent="-90488" algn="l" defTabSz="914400" rtl="0" eaLnBrk="0" fontAlgn="base" latinLnBrk="0" hangingPunct="0">
              <a:lnSpc>
                <a:spcPct val="150000"/>
              </a:lnSpc>
              <a:spcBef>
                <a:spcPct val="0"/>
              </a:spcBef>
              <a:spcAft>
                <a:spcPct val="0"/>
              </a:spcAft>
              <a:buClrTx/>
              <a:buSzTx/>
              <a:buFontTx/>
              <a:buNone/>
              <a:tabLst>
                <a:tab pos="-20116800" algn="l"/>
              </a:tabLst>
            </a:pPr>
            <a:r>
              <a:rPr kumimoji="0" lang="en-US" sz="1000" u="none" strike="noStrike" cap="none" normalizeH="0" baseline="0" dirty="0" smtClean="0">
                <a:ln>
                  <a:noFill/>
                </a:ln>
                <a:solidFill>
                  <a:srgbClr val="000000"/>
                </a:solidFill>
                <a:effectLst/>
                <a:latin typeface="Arial" panose="020B0604020202020204" pitchFamily="34" charset="0"/>
                <a:ea typeface="Times New Roman" pitchFamily="18" charset="0"/>
                <a:cs typeface="Arial" panose="020B0604020202020204" pitchFamily="34" charset="0"/>
              </a:rPr>
              <a:t>· </a:t>
            </a:r>
            <a:r>
              <a:rPr kumimoji="0" lang="en-US" sz="1000" b="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To be collected Weekly/other specified intervals: </a:t>
            </a:r>
            <a:r>
              <a:rPr kumimoji="0" lang="en-US" sz="1000" u="none" strike="noStrike" cap="none" normalizeH="0" baseline="0" dirty="0" smtClean="0">
                <a:ln>
                  <a:noFill/>
                </a:ln>
                <a:effectLst/>
                <a:latin typeface="Arial" pitchFamily="34" charset="0"/>
                <a:ea typeface="Times New Roman" pitchFamily="18" charset="0"/>
                <a:cs typeface="Arial" pitchFamily="34" charset="0"/>
              </a:rPr>
              <a:t>Nutrition Assessment/timing, </a:t>
            </a:r>
            <a:endParaRPr lang="en-US" sz="1000" dirty="0">
              <a:latin typeface="Arial" pitchFamily="34" charset="0"/>
              <a:ea typeface="Times New Roman" pitchFamily="18" charset="0"/>
              <a:cs typeface="Arial" pitchFamily="34" charset="0"/>
            </a:endParaRPr>
          </a:p>
          <a:p>
            <a:pPr marL="182563" indent="-90488" algn="ctr" eaLnBrk="0" fontAlgn="base" hangingPunct="0">
              <a:lnSpc>
                <a:spcPct val="150000"/>
              </a:lnSpc>
              <a:spcBef>
                <a:spcPct val="0"/>
              </a:spcBef>
              <a:spcAft>
                <a:spcPct val="0"/>
              </a:spcAft>
              <a:tabLst>
                <a:tab pos="-20116800" algn="l"/>
              </a:tabLst>
            </a:pPr>
            <a:r>
              <a:rPr lang="en-US" sz="1000" dirty="0">
                <a:solidFill>
                  <a:srgbClr val="000000"/>
                </a:solidFill>
                <a:latin typeface="Arial" pitchFamily="34" charset="0"/>
                <a:ea typeface="Times New Roman" pitchFamily="18" charset="0"/>
                <a:cs typeface="Arial" pitchFamily="34" charset="0"/>
              </a:rPr>
              <a:t>Refer to specific instructions for each worksheet</a:t>
            </a:r>
            <a:r>
              <a:rPr lang="en-US" sz="1000" dirty="0" smtClean="0">
                <a:solidFill>
                  <a:srgbClr val="000000"/>
                </a:solidFill>
                <a:latin typeface="Arial" pitchFamily="34" charset="0"/>
                <a:ea typeface="Times New Roman" pitchFamily="18" charset="0"/>
                <a:cs typeface="Arial" pitchFamily="34" charset="0"/>
              </a:rPr>
              <a:t>.</a:t>
            </a:r>
            <a:endParaRPr kumimoji="0" lang="en-US" sz="1000" u="none" strike="noStrike" cap="none" normalizeH="0" baseline="0" dirty="0" smtClean="0">
              <a:ln>
                <a:noFill/>
              </a:ln>
              <a:effectLst/>
              <a:latin typeface="Arial" pitchFamily="34" charset="0"/>
              <a:ea typeface="Times New Roman" pitchFamily="18" charset="0"/>
              <a:cs typeface="Arial" pitchFamily="34" charset="0"/>
            </a:endParaRPr>
          </a:p>
          <a:p>
            <a:pPr marL="263525" lvl="0" indent="-171450" eaLnBrk="0" fontAlgn="base" hangingPunct="0">
              <a:spcBef>
                <a:spcPct val="0"/>
              </a:spcBef>
              <a:spcAft>
                <a:spcPct val="0"/>
              </a:spcAft>
              <a:buFont typeface="Arial" panose="020B0604020202020204" pitchFamily="34" charset="0"/>
              <a:buChar char="•"/>
              <a:tabLst>
                <a:tab pos="-20116800" algn="l"/>
              </a:tabLst>
            </a:pPr>
            <a:endParaRPr lang="en-US" sz="1000" b="1" dirty="0" smtClean="0">
              <a:latin typeface="Arial" pitchFamily="34" charset="0"/>
              <a:ea typeface="Times New Roman" pitchFamily="18" charset="0"/>
              <a:cs typeface="Arial" pitchFamily="34" charset="0"/>
            </a:endParaRPr>
          </a:p>
          <a:p>
            <a:pPr marL="228600" marR="0" lvl="0" indent="-228600" algn="l" defTabSz="914400" rtl="0" eaLnBrk="0" fontAlgn="base" latinLnBrk="0" hangingPunct="0">
              <a:lnSpc>
                <a:spcPct val="100000"/>
              </a:lnSpc>
              <a:spcBef>
                <a:spcPct val="0"/>
              </a:spcBef>
              <a:spcAft>
                <a:spcPct val="0"/>
              </a:spcAft>
              <a:buClrTx/>
              <a:buSzTx/>
              <a:buFont typeface="+mj-lt"/>
              <a:buAutoNum type="arabicPeriod" startAt="9"/>
              <a:tabLst>
                <a:tab pos="-20116800" algn="l"/>
              </a:tabLst>
            </a:pPr>
            <a:r>
              <a:rPr lang="en-US" sz="1000" dirty="0" smtClean="0">
                <a:solidFill>
                  <a:srgbClr val="000000"/>
                </a:solidFill>
                <a:latin typeface="Arial" pitchFamily="34" charset="0"/>
                <a:ea typeface="Times New Roman" pitchFamily="18" charset="0"/>
                <a:cs typeface="Arial" pitchFamily="34" charset="0"/>
              </a:rPr>
              <a:t>There </a:t>
            </a:r>
            <a:r>
              <a:rPr lang="en-US" sz="1000" dirty="0">
                <a:solidFill>
                  <a:srgbClr val="000000"/>
                </a:solidFill>
                <a:latin typeface="Arial" pitchFamily="34" charset="0"/>
                <a:ea typeface="Times New Roman" pitchFamily="18" charset="0"/>
                <a:cs typeface="Arial" pitchFamily="34" charset="0"/>
              </a:rPr>
              <a:t>may be occasions when data is unavailable, not applicable or not </a:t>
            </a:r>
            <a:r>
              <a:rPr lang="en-US" sz="1000" dirty="0" smtClean="0">
                <a:solidFill>
                  <a:srgbClr val="000000"/>
                </a:solidFill>
                <a:latin typeface="Arial" pitchFamily="34" charset="0"/>
                <a:ea typeface="Times New Roman" pitchFamily="18" charset="0"/>
                <a:cs typeface="Arial" pitchFamily="34" charset="0"/>
              </a:rPr>
              <a:t>known. </a:t>
            </a:r>
            <a:r>
              <a:rPr lang="en-US" sz="1000" dirty="0">
                <a:solidFill>
                  <a:srgbClr val="000000"/>
                </a:solidFill>
                <a:latin typeface="Arial" pitchFamily="34" charset="0"/>
                <a:ea typeface="Times New Roman" pitchFamily="18" charset="0"/>
                <a:cs typeface="Arial" pitchFamily="34" charset="0"/>
              </a:rPr>
              <a:t>The measurement may not have been taken, the test not done, or the data may be missing from the source document. </a:t>
            </a:r>
          </a:p>
          <a:p>
            <a:pPr marL="444500" lvl="0" eaLnBrk="0" fontAlgn="base" hangingPunct="0">
              <a:lnSpc>
                <a:spcPct val="150000"/>
              </a:lnSpc>
              <a:spcBef>
                <a:spcPct val="0"/>
              </a:spcBef>
              <a:spcAft>
                <a:spcPct val="0"/>
              </a:spcAft>
              <a:tabLst>
                <a:tab pos="-20116800" algn="l"/>
              </a:tabLst>
            </a:pPr>
            <a:r>
              <a:rPr lang="en-US" sz="1000" dirty="0">
                <a:solidFill>
                  <a:srgbClr val="000000"/>
                </a:solidFill>
                <a:latin typeface="Arial" pitchFamily="34" charset="0"/>
                <a:ea typeface="Times New Roman" pitchFamily="18" charset="0"/>
                <a:cs typeface="Arial" pitchFamily="34" charset="0"/>
              </a:rPr>
              <a:t>Example:  T-Bilirubin was not done on a  </a:t>
            </a:r>
            <a:r>
              <a:rPr lang="en-US" sz="1000" dirty="0" smtClean="0">
                <a:solidFill>
                  <a:srgbClr val="000000"/>
                </a:solidFill>
                <a:latin typeface="Arial" pitchFamily="34" charset="0"/>
                <a:ea typeface="Times New Roman" pitchFamily="18" charset="0"/>
                <a:cs typeface="Arial" pitchFamily="34" charset="0"/>
              </a:rPr>
              <a:t>particular </a:t>
            </a:r>
            <a:r>
              <a:rPr lang="en-US" sz="1000" dirty="0">
                <a:solidFill>
                  <a:srgbClr val="000000"/>
                </a:solidFill>
                <a:latin typeface="Arial" pitchFamily="34" charset="0"/>
                <a:ea typeface="Times New Roman" pitchFamily="18" charset="0"/>
                <a:cs typeface="Arial" pitchFamily="34" charset="0"/>
              </a:rPr>
              <a:t>study day</a:t>
            </a:r>
            <a:r>
              <a:rPr lang="en-US" sz="1000" dirty="0" smtClean="0">
                <a:solidFill>
                  <a:srgbClr val="000000"/>
                </a:solidFill>
                <a:latin typeface="Arial" pitchFamily="34" charset="0"/>
                <a:ea typeface="Times New Roman" pitchFamily="18" charset="0"/>
                <a:cs typeface="Arial" pitchFamily="34" charset="0"/>
              </a:rPr>
              <a:t>.</a:t>
            </a:r>
            <a:endParaRPr lang="en-US" sz="1000" dirty="0">
              <a:solidFill>
                <a:srgbClr val="000000"/>
              </a:solidFill>
              <a:latin typeface="Arial" pitchFamily="34" charset="0"/>
              <a:ea typeface="Times New Roman" pitchFamily="18" charset="0"/>
              <a:cs typeface="Arial" pitchFamily="34" charset="0"/>
            </a:endParaRPr>
          </a:p>
          <a:p>
            <a:pPr lvl="0" indent="266700" eaLnBrk="0" fontAlgn="base" hangingPunct="0">
              <a:lnSpc>
                <a:spcPct val="150000"/>
              </a:lnSpc>
              <a:spcBef>
                <a:spcPct val="0"/>
              </a:spcBef>
              <a:spcAft>
                <a:spcPct val="0"/>
              </a:spcAft>
              <a:tabLst>
                <a:tab pos="-20116800" algn="l"/>
              </a:tabLst>
            </a:pPr>
            <a:r>
              <a:rPr lang="en-US" sz="1000" dirty="0">
                <a:solidFill>
                  <a:srgbClr val="000000"/>
                </a:solidFill>
                <a:latin typeface="Arial" pitchFamily="34" charset="0"/>
                <a:ea typeface="Times New Roman" pitchFamily="18" charset="0"/>
                <a:cs typeface="Arial" pitchFamily="34" charset="0"/>
              </a:rPr>
              <a:t>If the data is </a:t>
            </a:r>
            <a:r>
              <a:rPr lang="en-US" sz="1000" dirty="0" smtClean="0">
                <a:solidFill>
                  <a:srgbClr val="000000"/>
                </a:solidFill>
                <a:latin typeface="Arial" pitchFamily="34" charset="0"/>
                <a:ea typeface="Times New Roman" pitchFamily="18" charset="0"/>
                <a:cs typeface="Arial" pitchFamily="34" charset="0"/>
              </a:rPr>
              <a:t>'</a:t>
            </a:r>
            <a:r>
              <a:rPr lang="en-US" sz="1000" b="1" dirty="0" smtClean="0">
                <a:solidFill>
                  <a:srgbClr val="000000"/>
                </a:solidFill>
                <a:latin typeface="Arial" pitchFamily="34" charset="0"/>
                <a:ea typeface="Times New Roman" pitchFamily="18" charset="0"/>
                <a:cs typeface="Arial" pitchFamily="34" charset="0"/>
              </a:rPr>
              <a:t>Not Available</a:t>
            </a:r>
            <a:r>
              <a:rPr lang="en-US" sz="1000" dirty="0" smtClean="0">
                <a:solidFill>
                  <a:srgbClr val="000000"/>
                </a:solidFill>
                <a:latin typeface="Arial" pitchFamily="34" charset="0"/>
                <a:ea typeface="Times New Roman" pitchFamily="18" charset="0"/>
                <a:cs typeface="Arial" pitchFamily="34" charset="0"/>
              </a:rPr>
              <a:t>'</a:t>
            </a:r>
            <a:r>
              <a:rPr lang="en-US" sz="1000" b="1" dirty="0" smtClean="0">
                <a:solidFill>
                  <a:srgbClr val="000000"/>
                </a:solidFill>
                <a:latin typeface="Arial" pitchFamily="34" charset="0"/>
                <a:ea typeface="Times New Roman" pitchFamily="18" charset="0"/>
                <a:cs typeface="Arial" pitchFamily="34" charset="0"/>
              </a:rPr>
              <a:t> </a:t>
            </a:r>
            <a:r>
              <a:rPr lang="en-US" sz="1000" dirty="0">
                <a:solidFill>
                  <a:srgbClr val="000000"/>
                </a:solidFill>
                <a:latin typeface="Arial" pitchFamily="34" charset="0"/>
                <a:ea typeface="Times New Roman" pitchFamily="18" charset="0"/>
                <a:cs typeface="Arial" pitchFamily="34" charset="0"/>
              </a:rPr>
              <a:t>for any reason, indicate by checking  the </a:t>
            </a:r>
            <a:r>
              <a:rPr lang="en-US" sz="1000" dirty="0" smtClean="0">
                <a:solidFill>
                  <a:srgbClr val="000000"/>
                </a:solidFill>
                <a:latin typeface="Arial" pitchFamily="34" charset="0"/>
                <a:ea typeface="Times New Roman" pitchFamily="18" charset="0"/>
                <a:cs typeface="Arial" pitchFamily="34" charset="0"/>
              </a:rPr>
              <a:t>N/A box </a:t>
            </a:r>
            <a:r>
              <a:rPr lang="en-US" sz="1000" dirty="0">
                <a:solidFill>
                  <a:srgbClr val="000000"/>
                </a:solidFill>
                <a:latin typeface="Arial" pitchFamily="34" charset="0"/>
                <a:ea typeface="Times New Roman" pitchFamily="18" charset="0"/>
                <a:cs typeface="Arial" pitchFamily="34" charset="0"/>
              </a:rPr>
              <a:t>on the worksheet and in </a:t>
            </a:r>
            <a:endParaRPr lang="en-US" sz="1000" dirty="0" smtClean="0">
              <a:solidFill>
                <a:srgbClr val="000000"/>
              </a:solidFill>
              <a:latin typeface="Arial" pitchFamily="34" charset="0"/>
              <a:ea typeface="Times New Roman" pitchFamily="18" charset="0"/>
              <a:cs typeface="Arial" pitchFamily="34" charset="0"/>
            </a:endParaRPr>
          </a:p>
          <a:p>
            <a:pPr lvl="0" indent="266700" eaLnBrk="0" fontAlgn="base" hangingPunct="0">
              <a:spcBef>
                <a:spcPct val="0"/>
              </a:spcBef>
              <a:spcAft>
                <a:spcPct val="0"/>
              </a:spcAft>
              <a:tabLst>
                <a:tab pos="-20116800" algn="l"/>
              </a:tabLst>
            </a:pPr>
            <a:r>
              <a:rPr lang="en-US" sz="1000" dirty="0" err="1" smtClean="0">
                <a:solidFill>
                  <a:srgbClr val="000000"/>
                </a:solidFill>
                <a:latin typeface="Arial" pitchFamily="34" charset="0"/>
                <a:ea typeface="Times New Roman" pitchFamily="18" charset="0"/>
                <a:cs typeface="Arial" pitchFamily="34" charset="0"/>
              </a:rPr>
              <a:t>REDCap</a:t>
            </a:r>
            <a:r>
              <a:rPr lang="en-US" sz="1000" dirty="0" smtClean="0">
                <a:solidFill>
                  <a:srgbClr val="000000"/>
                </a:solidFill>
                <a:latin typeface="Arial" pitchFamily="34" charset="0"/>
                <a:ea typeface="Times New Roman" pitchFamily="18" charset="0"/>
                <a:cs typeface="Arial"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tab pos="-20116800" algn="l"/>
              </a:tabLst>
            </a:pPr>
            <a:r>
              <a:rPr kumimoji="0" lang="en-US" sz="100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lang="en-US" sz="1000" dirty="0">
              <a:solidFill>
                <a:srgbClr val="000000"/>
              </a:solidFill>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0116800" algn="l"/>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8920" name="Rectangle 8"/>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6" name="Slide Number Placeholder 5"/>
          <p:cNvSpPr>
            <a:spLocks noGrp="1"/>
          </p:cNvSpPr>
          <p:nvPr>
            <p:ph type="sldNum" sz="quarter" idx="12"/>
          </p:nvPr>
        </p:nvSpPr>
        <p:spPr/>
        <p:txBody>
          <a:bodyPr/>
          <a:lstStyle/>
          <a:p>
            <a:fld id="{FDE86200-F1F7-4FF7-847E-D71C11135875}" type="slidenum">
              <a:rPr lang="en-CA" smtClean="0"/>
              <a:pPr/>
              <a:t>3</a:t>
            </a:fld>
            <a:endParaRPr lang="en-CA"/>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901" name="Text Box 413"/>
          <p:cNvSpPr txBox="1">
            <a:spLocks noChangeArrowheads="1"/>
          </p:cNvSpPr>
          <p:nvPr/>
        </p:nvSpPr>
        <p:spPr bwMode="auto">
          <a:xfrm>
            <a:off x="44624" y="467544"/>
            <a:ext cx="6858000" cy="5048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Black" pitchFamily="34" charset="0"/>
                <a:ea typeface="Times New Roman" pitchFamily="18" charset="0"/>
                <a:cs typeface="Arial" pitchFamily="34" charset="0"/>
              </a:rPr>
              <a:t>Daily Nutrition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3900" name="Text Box 412"/>
          <p:cNvSpPr txBox="1">
            <a:spLocks noChangeArrowheads="1"/>
          </p:cNvSpPr>
          <p:nvPr/>
        </p:nvSpPr>
        <p:spPr bwMode="auto">
          <a:xfrm>
            <a:off x="5672160" y="467544"/>
            <a:ext cx="971550" cy="37147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Page #:_____</a:t>
            </a:r>
            <a:r>
              <a:rPr kumimoji="0" lang="en-US" sz="1600" b="1" i="1" u="none" strike="noStrike" cap="none" normalizeH="0" baseline="0" dirty="0" smtClean="0">
                <a:ln>
                  <a:noFill/>
                </a:ln>
                <a:solidFill>
                  <a:srgbClr val="000000"/>
                </a:solidFill>
                <a:effectLst/>
                <a:latin typeface="Arial Black" pitchFamily="34" charset="0"/>
                <a:ea typeface="Times New Roman" pitchFamily="18" charset="0"/>
                <a:cs typeface="Arial" pitchFamily="34" charset="0"/>
              </a:rPr>
              <a:t> </a:t>
            </a:r>
            <a:endPar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20"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graphicFrame>
        <p:nvGraphicFramePr>
          <p:cNvPr id="469" name="Table 468"/>
          <p:cNvGraphicFramePr>
            <a:graphicFrameLocks noGrp="1"/>
          </p:cNvGraphicFramePr>
          <p:nvPr>
            <p:extLst>
              <p:ext uri="{D42A27DB-BD31-4B8C-83A1-F6EECF244321}">
                <p14:modId xmlns:p14="http://schemas.microsoft.com/office/powerpoint/2010/main" val="3841706968"/>
              </p:ext>
            </p:extLst>
          </p:nvPr>
        </p:nvGraphicFramePr>
        <p:xfrm>
          <a:off x="214290" y="827584"/>
          <a:ext cx="6429419" cy="8107200"/>
        </p:xfrm>
        <a:graphic>
          <a:graphicData uri="http://schemas.openxmlformats.org/drawingml/2006/table">
            <a:tbl>
              <a:tblPr/>
              <a:tblGrid>
                <a:gridCol w="2143140"/>
                <a:gridCol w="857256"/>
                <a:gridCol w="857256"/>
                <a:gridCol w="857256"/>
                <a:gridCol w="857256"/>
                <a:gridCol w="857255"/>
              </a:tblGrid>
              <a:tr h="178192">
                <a:tc>
                  <a:txBody>
                    <a:bodyPr/>
                    <a:lstStyle/>
                    <a:p>
                      <a:pPr marR="0" indent="0" algn="l" rtl="0">
                        <a:lnSpc>
                          <a:spcPct val="100000"/>
                        </a:lnSpc>
                        <a:spcBef>
                          <a:spcPts val="0"/>
                        </a:spcBef>
                        <a:spcAft>
                          <a:spcPts val="0"/>
                        </a:spcAft>
                      </a:pPr>
                      <a:r>
                        <a:rPr lang="en-US" sz="1000" b="1" kern="1400" dirty="0">
                          <a:solidFill>
                            <a:srgbClr val="000000"/>
                          </a:solidFill>
                          <a:latin typeface="Arial" pitchFamily="34" charset="0"/>
                          <a:cs typeface="Arial" pitchFamily="34" charset="0"/>
                        </a:rPr>
                        <a:t>Date (</a:t>
                      </a:r>
                      <a:r>
                        <a:rPr lang="en-US" sz="1000" b="1" kern="1400" dirty="0" err="1">
                          <a:solidFill>
                            <a:srgbClr val="000000"/>
                          </a:solidFill>
                          <a:latin typeface="Arial" pitchFamily="34" charset="0"/>
                          <a:cs typeface="Arial" pitchFamily="34" charset="0"/>
                        </a:rPr>
                        <a:t>yyyy</a:t>
                      </a:r>
                      <a:r>
                        <a:rPr lang="en-US" sz="1000" b="1" kern="1400" dirty="0">
                          <a:solidFill>
                            <a:srgbClr val="000000"/>
                          </a:solidFill>
                          <a:latin typeface="Arial" pitchFamily="34" charset="0"/>
                          <a:cs typeface="Arial" pitchFamily="34" charset="0"/>
                        </a:rPr>
                        <a:t>-mm-</a:t>
                      </a:r>
                      <a:r>
                        <a:rPr lang="en-US" sz="1000" b="1" kern="1400" dirty="0" err="1">
                          <a:solidFill>
                            <a:srgbClr val="000000"/>
                          </a:solidFill>
                          <a:latin typeface="Arial" pitchFamily="34" charset="0"/>
                          <a:cs typeface="Arial" pitchFamily="34" charset="0"/>
                        </a:rPr>
                        <a:t>dd</a:t>
                      </a:r>
                      <a:r>
                        <a:rPr lang="en-US" sz="1000" b="1" kern="1400" dirty="0" smtClean="0">
                          <a:solidFill>
                            <a:srgbClr val="000000"/>
                          </a:solidFill>
                          <a:latin typeface="Arial" pitchFamily="34" charset="0"/>
                          <a:cs typeface="Arial" pitchFamily="34" charset="0"/>
                        </a:rPr>
                        <a:t>)</a:t>
                      </a:r>
                    </a:p>
                    <a:p>
                      <a:pPr marR="0" indent="0" algn="l" rtl="0">
                        <a:lnSpc>
                          <a:spcPct val="100000"/>
                        </a:lnSpc>
                        <a:spcBef>
                          <a:spcPts val="0"/>
                        </a:spcBef>
                        <a:spcAft>
                          <a:spcPts val="0"/>
                        </a:spcAft>
                      </a:pPr>
                      <a:endParaRPr lang="en-US" sz="1000" b="1"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0070">
                <a:tc>
                  <a:txBody>
                    <a:bodyPr/>
                    <a:lstStyle/>
                    <a:p>
                      <a:pPr marL="0" marR="0" indent="0" algn="l" rtl="0">
                        <a:lnSpc>
                          <a:spcPct val="100000"/>
                        </a:lnSpc>
                        <a:spcBef>
                          <a:spcPts val="0"/>
                        </a:spcBef>
                        <a:spcAft>
                          <a:spcPts val="0"/>
                        </a:spcAft>
                      </a:pPr>
                      <a:r>
                        <a:rPr lang="en-US" sz="1000" b="1" kern="1400" dirty="0" smtClean="0">
                          <a:solidFill>
                            <a:srgbClr val="000000"/>
                          </a:solidFill>
                          <a:latin typeface="Arial" pitchFamily="34" charset="0"/>
                          <a:cs typeface="Arial" pitchFamily="34" charset="0"/>
                        </a:rPr>
                        <a:t>EN Received</a:t>
                      </a:r>
                      <a:endParaRPr lang="en-US" sz="1000" b="1"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Yes</a:t>
                      </a:r>
                      <a:r>
                        <a:rPr lang="en-CA" sz="1000" cap="none" baseline="0" dirty="0" smtClean="0">
                          <a:latin typeface="Arial" pitchFamily="34" charset="0"/>
                          <a:ea typeface="MS Mincho"/>
                          <a:cs typeface="Arial" pitchFamily="34" charset="0"/>
                        </a:rPr>
                        <a:t>  </a:t>
                      </a: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No</a:t>
                      </a:r>
                      <a:endParaRPr lang="en-US" sz="1000" kern="1400" cap="none" baseline="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Yes</a:t>
                      </a:r>
                      <a:r>
                        <a:rPr lang="en-CA" sz="1000" cap="none" baseline="0" dirty="0" smtClean="0">
                          <a:latin typeface="Arial" pitchFamily="34" charset="0"/>
                          <a:ea typeface="MS Mincho"/>
                          <a:cs typeface="Arial" pitchFamily="34" charset="0"/>
                        </a:rPr>
                        <a:t>  </a:t>
                      </a: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No</a:t>
                      </a:r>
                      <a:endParaRPr lang="en-US" sz="1000" kern="1400" cap="none" baseline="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Yes</a:t>
                      </a:r>
                      <a:r>
                        <a:rPr lang="en-CA" sz="1000" cap="none" baseline="0" dirty="0" smtClean="0">
                          <a:latin typeface="Arial" pitchFamily="34" charset="0"/>
                          <a:ea typeface="MS Mincho"/>
                          <a:cs typeface="Arial" pitchFamily="34" charset="0"/>
                        </a:rPr>
                        <a:t>  </a:t>
                      </a: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No</a:t>
                      </a:r>
                      <a:endParaRPr lang="en-US" sz="1000" kern="1400" cap="none" baseline="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Yes</a:t>
                      </a:r>
                      <a:r>
                        <a:rPr lang="en-CA" sz="1000" cap="none" baseline="0" dirty="0" smtClean="0">
                          <a:latin typeface="Arial" pitchFamily="34" charset="0"/>
                          <a:ea typeface="MS Mincho"/>
                          <a:cs typeface="Arial" pitchFamily="34" charset="0"/>
                        </a:rPr>
                        <a:t>  </a:t>
                      </a: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No</a:t>
                      </a:r>
                      <a:endParaRPr lang="en-US" sz="1000" kern="1400" cap="none" baseline="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Yes</a:t>
                      </a:r>
                      <a:r>
                        <a:rPr lang="en-CA" sz="1000" cap="none" baseline="0" dirty="0" smtClean="0">
                          <a:latin typeface="Arial" pitchFamily="34" charset="0"/>
                          <a:ea typeface="MS Mincho"/>
                          <a:cs typeface="Arial" pitchFamily="34" charset="0"/>
                        </a:rPr>
                        <a:t>  </a:t>
                      </a: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No</a:t>
                      </a:r>
                      <a:endParaRPr lang="en-US" sz="1000" kern="1400" cap="none" baseline="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0">
                <a:tc>
                  <a:txBody>
                    <a:bodyPr/>
                    <a:lstStyle/>
                    <a:p>
                      <a:pPr marL="85725" marR="0" indent="0" algn="l" rtl="0">
                        <a:lnSpc>
                          <a:spcPct val="100000"/>
                        </a:lnSpc>
                        <a:spcBef>
                          <a:spcPts val="0"/>
                        </a:spcBef>
                        <a:spcAft>
                          <a:spcPts val="0"/>
                        </a:spcAft>
                      </a:pPr>
                      <a:r>
                        <a:rPr lang="en-US" sz="1000" b="1" kern="1400" dirty="0" smtClean="0">
                          <a:solidFill>
                            <a:srgbClr val="000000"/>
                          </a:solidFill>
                          <a:latin typeface="Arial" pitchFamily="34" charset="0"/>
                          <a:cs typeface="Arial" pitchFamily="34" charset="0"/>
                        </a:rPr>
                        <a:t>If EN NOT received </a:t>
                      </a:r>
                    </a:p>
                    <a:p>
                      <a:pPr marL="85725" marR="0" indent="0" algn="l" rtl="0">
                        <a:lnSpc>
                          <a:spcPct val="100000"/>
                        </a:lnSpc>
                        <a:spcBef>
                          <a:spcPts val="0"/>
                        </a:spcBef>
                        <a:spcAft>
                          <a:spcPts val="0"/>
                        </a:spcAft>
                      </a:pPr>
                      <a:r>
                        <a:rPr lang="en-US" sz="1000" b="1" kern="1400" dirty="0" smtClean="0">
                          <a:solidFill>
                            <a:srgbClr val="000000"/>
                          </a:solidFill>
                          <a:latin typeface="Arial" pitchFamily="34" charset="0"/>
                          <a:cs typeface="Arial" pitchFamily="34" charset="0"/>
                        </a:rPr>
                        <a:t>(Select all that apply)</a:t>
                      </a:r>
                      <a:endParaRPr lang="en-US" sz="1000" b="1"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rgbClr val="000000"/>
                          </a:solidFill>
                          <a:latin typeface="Arial" pitchFamily="34" charset="0"/>
                          <a:cs typeface="Arial" pitchFamily="34" charset="0"/>
                        </a:rPr>
                        <a:t> </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65000"/>
                      </a:schemeClr>
                    </a:solid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65000"/>
                      </a:schemeClr>
                    </a:solid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65000"/>
                      </a:schemeClr>
                    </a:solid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65000"/>
                      </a:schemeClr>
                    </a:solid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65000"/>
                      </a:schemeClr>
                    </a:solidFill>
                  </a:tcPr>
                </a:tc>
              </a:tr>
              <a:tr h="174394">
                <a:tc>
                  <a:txBody>
                    <a:bodyPr/>
                    <a:lstStyle/>
                    <a:p>
                      <a:pPr marL="182563" indent="0" fontAlgn="base">
                        <a:spcBef>
                          <a:spcPct val="0"/>
                        </a:spcBef>
                        <a:spcAft>
                          <a:spcPct val="0"/>
                        </a:spcAft>
                      </a:pPr>
                      <a:r>
                        <a:rPr lang="en-CA" sz="800" kern="1400" dirty="0" smtClean="0">
                          <a:solidFill>
                            <a:srgbClr val="000000"/>
                          </a:solidFill>
                          <a:latin typeface="Arial" pitchFamily="34" charset="0"/>
                          <a:cs typeface="Arial" pitchFamily="34" charset="0"/>
                        </a:rPr>
                        <a:t>NPO for </a:t>
                      </a:r>
                      <a:r>
                        <a:rPr lang="en-CA" sz="800" kern="1400" dirty="0" err="1" smtClean="0">
                          <a:solidFill>
                            <a:srgbClr val="000000"/>
                          </a:solidFill>
                          <a:latin typeface="Arial" pitchFamily="34" charset="0"/>
                          <a:cs typeface="Arial" pitchFamily="34" charset="0"/>
                        </a:rPr>
                        <a:t>endotracheal</a:t>
                      </a:r>
                      <a:r>
                        <a:rPr lang="en-CA" sz="800" kern="1400" dirty="0" smtClean="0">
                          <a:solidFill>
                            <a:srgbClr val="000000"/>
                          </a:solidFill>
                          <a:latin typeface="Arial" pitchFamily="34" charset="0"/>
                          <a:cs typeface="Arial" pitchFamily="34" charset="0"/>
                        </a:rPr>
                        <a:t> </a:t>
                      </a:r>
                      <a:r>
                        <a:rPr lang="en-CA" sz="800" kern="1400" dirty="0" err="1" smtClean="0">
                          <a:solidFill>
                            <a:srgbClr val="000000"/>
                          </a:solidFill>
                          <a:latin typeface="Arial" pitchFamily="34" charset="0"/>
                          <a:cs typeface="Arial" pitchFamily="34" charset="0"/>
                        </a:rPr>
                        <a:t>extubation</a:t>
                      </a:r>
                      <a:r>
                        <a:rPr lang="en-CA" sz="800" kern="1400" dirty="0" smtClean="0">
                          <a:solidFill>
                            <a:srgbClr val="000000"/>
                          </a:solidFill>
                          <a:latin typeface="Arial" pitchFamily="34" charset="0"/>
                          <a:cs typeface="Arial" pitchFamily="34" charset="0"/>
                        </a:rPr>
                        <a:t> or intubation or other bedside procedure </a:t>
                      </a: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0">
                <a:tc>
                  <a:txBody>
                    <a:bodyPr/>
                    <a:lstStyle/>
                    <a:p>
                      <a:pPr marL="358775" indent="-176213"/>
                      <a:r>
                        <a:rPr lang="en-CA" sz="800" kern="1400" dirty="0" smtClean="0">
                          <a:solidFill>
                            <a:srgbClr val="000000"/>
                          </a:solidFill>
                          <a:latin typeface="Arial" pitchFamily="34" charset="0"/>
                          <a:cs typeface="Arial" pitchFamily="34" charset="0"/>
                        </a:rPr>
                        <a:t>NPO for operating procedure </a:t>
                      </a: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57897">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CA" sz="800" kern="1400" dirty="0" smtClean="0">
                          <a:solidFill>
                            <a:srgbClr val="000000"/>
                          </a:solidFill>
                          <a:latin typeface="Arial" pitchFamily="34" charset="0"/>
                          <a:cs typeface="Arial" pitchFamily="34" charset="0"/>
                        </a:rPr>
                        <a:t>NPO for radiology procedure </a:t>
                      </a: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3002">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CA" sz="800" kern="1400" dirty="0" smtClean="0">
                          <a:solidFill>
                            <a:srgbClr val="000000"/>
                          </a:solidFill>
                          <a:latin typeface="Arial" pitchFamily="34" charset="0"/>
                          <a:cs typeface="Arial" pitchFamily="34" charset="0"/>
                        </a:rPr>
                        <a:t>High NG drainage </a:t>
                      </a:r>
                      <a:endParaRPr lang="en-CA"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3116">
                <a:tc>
                  <a:txBody>
                    <a:bodyPr/>
                    <a:lstStyle/>
                    <a:p>
                      <a:pPr marL="182563" marR="0" indent="0" algn="l" defTabSz="914400" rtl="0" eaLnBrk="1" fontAlgn="auto" latinLnBrk="0" hangingPunct="1">
                        <a:lnSpc>
                          <a:spcPct val="100000"/>
                        </a:lnSpc>
                        <a:spcBef>
                          <a:spcPts val="0"/>
                        </a:spcBef>
                        <a:spcAft>
                          <a:spcPts val="0"/>
                        </a:spcAft>
                        <a:buClrTx/>
                        <a:buSzTx/>
                        <a:buFontTx/>
                        <a:buNone/>
                        <a:tabLst/>
                        <a:defRPr/>
                      </a:pPr>
                      <a:r>
                        <a:rPr lang="en-CA" sz="800" kern="1400" dirty="0" smtClean="0">
                          <a:solidFill>
                            <a:srgbClr val="000000"/>
                          </a:solidFill>
                          <a:latin typeface="Arial" pitchFamily="34" charset="0"/>
                          <a:cs typeface="Arial" pitchFamily="34" charset="0"/>
                        </a:rPr>
                        <a:t>Increased abdominal girth, abdominal distension or pt. discomfort </a:t>
                      </a: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8468">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CA" sz="800" kern="1400" dirty="0" smtClean="0">
                          <a:solidFill>
                            <a:srgbClr val="000000"/>
                          </a:solidFill>
                          <a:latin typeface="Arial" pitchFamily="34" charset="0"/>
                          <a:cs typeface="Arial" pitchFamily="34" charset="0"/>
                        </a:rPr>
                        <a:t>Vomiting or emesis </a:t>
                      </a: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0">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CA" sz="800" kern="1400" dirty="0" err="1" smtClean="0">
                          <a:solidFill>
                            <a:srgbClr val="000000"/>
                          </a:solidFill>
                          <a:latin typeface="Arial" pitchFamily="34" charset="0"/>
                          <a:cs typeface="Arial" pitchFamily="34" charset="0"/>
                        </a:rPr>
                        <a:t>Diarrhea</a:t>
                      </a:r>
                      <a:endParaRPr lang="en-CA" sz="800"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4394">
                <a:tc>
                  <a:txBody>
                    <a:bodyPr/>
                    <a:lstStyle/>
                    <a:p>
                      <a:pPr marL="182563" marR="0" indent="0" algn="l" defTabSz="914400" rtl="0" eaLnBrk="1" fontAlgn="auto" latinLnBrk="0" hangingPunct="1">
                        <a:lnSpc>
                          <a:spcPct val="100000"/>
                        </a:lnSpc>
                        <a:spcBef>
                          <a:spcPts val="0"/>
                        </a:spcBef>
                        <a:spcAft>
                          <a:spcPts val="0"/>
                        </a:spcAft>
                        <a:buClrTx/>
                        <a:buSzTx/>
                        <a:buFontTx/>
                        <a:buNone/>
                        <a:tabLst/>
                        <a:defRPr/>
                      </a:pPr>
                      <a:r>
                        <a:rPr lang="en-CA" sz="800" kern="1400" dirty="0" smtClean="0">
                          <a:solidFill>
                            <a:srgbClr val="000000"/>
                          </a:solidFill>
                          <a:latin typeface="Arial" pitchFamily="34" charset="0"/>
                          <a:cs typeface="Arial" pitchFamily="34" charset="0"/>
                        </a:rPr>
                        <a:t>No </a:t>
                      </a:r>
                      <a:r>
                        <a:rPr lang="en-CA" sz="800" kern="1400" dirty="0" err="1" smtClean="0">
                          <a:solidFill>
                            <a:srgbClr val="000000"/>
                          </a:solidFill>
                          <a:latin typeface="Arial" pitchFamily="34" charset="0"/>
                          <a:cs typeface="Arial" pitchFamily="34" charset="0"/>
                        </a:rPr>
                        <a:t>enteral</a:t>
                      </a:r>
                      <a:r>
                        <a:rPr lang="en-CA" sz="800" kern="1400" dirty="0" smtClean="0">
                          <a:solidFill>
                            <a:srgbClr val="000000"/>
                          </a:solidFill>
                          <a:latin typeface="Arial" pitchFamily="34" charset="0"/>
                          <a:cs typeface="Arial" pitchFamily="34" charset="0"/>
                        </a:rPr>
                        <a:t> access available / </a:t>
                      </a:r>
                      <a:r>
                        <a:rPr lang="en-CA" sz="800" kern="1400" dirty="0" err="1" smtClean="0">
                          <a:solidFill>
                            <a:srgbClr val="000000"/>
                          </a:solidFill>
                          <a:latin typeface="Arial" pitchFamily="34" charset="0"/>
                          <a:cs typeface="Arial" pitchFamily="34" charset="0"/>
                        </a:rPr>
                        <a:t>enteral</a:t>
                      </a:r>
                      <a:r>
                        <a:rPr lang="en-CA" sz="800" kern="1400" dirty="0" smtClean="0">
                          <a:solidFill>
                            <a:srgbClr val="000000"/>
                          </a:solidFill>
                          <a:latin typeface="Arial" pitchFamily="34" charset="0"/>
                          <a:cs typeface="Arial" pitchFamily="34" charset="0"/>
                        </a:rPr>
                        <a:t> access lost, displaced or malfunctioning </a:t>
                      </a: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0">
                <a:tc>
                  <a:txBody>
                    <a:bodyPr/>
                    <a:lstStyle/>
                    <a:p>
                      <a:pPr marL="182563" marR="0" indent="0" algn="l" defTabSz="914400" rtl="0" eaLnBrk="1" fontAlgn="auto" latinLnBrk="0" hangingPunct="1">
                        <a:lnSpc>
                          <a:spcPct val="100000"/>
                        </a:lnSpc>
                        <a:spcBef>
                          <a:spcPts val="0"/>
                        </a:spcBef>
                        <a:spcAft>
                          <a:spcPts val="0"/>
                        </a:spcAft>
                        <a:buClrTx/>
                        <a:buSzTx/>
                        <a:buFontTx/>
                        <a:buNone/>
                        <a:tabLst/>
                        <a:defRPr/>
                      </a:pPr>
                      <a:r>
                        <a:rPr lang="en-CA" sz="800" kern="1400" dirty="0" err="1" smtClean="0">
                          <a:solidFill>
                            <a:srgbClr val="000000"/>
                          </a:solidFill>
                          <a:latin typeface="Arial" pitchFamily="34" charset="0"/>
                          <a:cs typeface="Arial" pitchFamily="34" charset="0"/>
                        </a:rPr>
                        <a:t>Inotropes</a:t>
                      </a:r>
                      <a:r>
                        <a:rPr lang="en-CA" sz="800" kern="1400" dirty="0" smtClean="0">
                          <a:solidFill>
                            <a:srgbClr val="000000"/>
                          </a:solidFill>
                          <a:latin typeface="Arial" pitchFamily="34" charset="0"/>
                          <a:cs typeface="Arial" pitchFamily="34" charset="0"/>
                        </a:rPr>
                        <a:t>, </a:t>
                      </a:r>
                      <a:r>
                        <a:rPr lang="en-CA" sz="800" kern="1400" dirty="0" err="1" smtClean="0">
                          <a:solidFill>
                            <a:srgbClr val="000000"/>
                          </a:solidFill>
                          <a:latin typeface="Arial" pitchFamily="34" charset="0"/>
                          <a:cs typeface="Arial" pitchFamily="34" charset="0"/>
                        </a:rPr>
                        <a:t>vasopressor</a:t>
                      </a:r>
                      <a:r>
                        <a:rPr lang="en-CA" sz="800" kern="1400" dirty="0" smtClean="0">
                          <a:solidFill>
                            <a:srgbClr val="000000"/>
                          </a:solidFill>
                          <a:latin typeface="Arial" pitchFamily="34" charset="0"/>
                          <a:cs typeface="Arial" pitchFamily="34" charset="0"/>
                        </a:rPr>
                        <a:t> requirement </a:t>
                      </a: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4394">
                <a:tc>
                  <a:txBody>
                    <a:bodyPr/>
                    <a:lstStyle/>
                    <a:p>
                      <a:pPr marL="182563" marR="0" indent="0" algn="l" defTabSz="914400" rtl="0" eaLnBrk="1" fontAlgn="auto" latinLnBrk="0" hangingPunct="1">
                        <a:lnSpc>
                          <a:spcPct val="100000"/>
                        </a:lnSpc>
                        <a:spcBef>
                          <a:spcPts val="0"/>
                        </a:spcBef>
                        <a:spcAft>
                          <a:spcPts val="0"/>
                        </a:spcAft>
                        <a:buClrTx/>
                        <a:buSzTx/>
                        <a:buFontTx/>
                        <a:buNone/>
                        <a:tabLst/>
                        <a:defRPr/>
                      </a:pPr>
                      <a:r>
                        <a:rPr lang="en-CA" sz="800" kern="1400" dirty="0" smtClean="0">
                          <a:solidFill>
                            <a:srgbClr val="000000"/>
                          </a:solidFill>
                          <a:latin typeface="Arial" pitchFamily="34" charset="0"/>
                          <a:cs typeface="Arial" pitchFamily="34" charset="0"/>
                        </a:rPr>
                        <a:t>Patient deemed too sick for enteral feeding </a:t>
                      </a: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0">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CA" sz="800" kern="1400" dirty="0" smtClean="0">
                          <a:solidFill>
                            <a:srgbClr val="000000"/>
                          </a:solidFill>
                          <a:latin typeface="Arial" pitchFamily="34" charset="0"/>
                          <a:cs typeface="Arial" pitchFamily="34" charset="0"/>
                        </a:rPr>
                        <a:t>On oral feeds </a:t>
                      </a: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4394">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CA" sz="800" kern="1400" dirty="0" smtClean="0">
                          <a:solidFill>
                            <a:srgbClr val="000000"/>
                          </a:solidFill>
                          <a:latin typeface="Arial" pitchFamily="34" charset="0"/>
                          <a:cs typeface="Arial" pitchFamily="34" charset="0"/>
                        </a:rPr>
                        <a:t>Reason not known </a:t>
                      </a: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89544">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CA" sz="800" kern="1400" dirty="0" smtClean="0">
                          <a:solidFill>
                            <a:srgbClr val="000000"/>
                          </a:solidFill>
                          <a:latin typeface="Arial" pitchFamily="34" charset="0"/>
                          <a:cs typeface="Arial" pitchFamily="34" charset="0"/>
                        </a:rPr>
                        <a:t>Other  (Please specify)</a:t>
                      </a: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66788">
                <a:tc>
                  <a:txBody>
                    <a:bodyPr/>
                    <a:lstStyle/>
                    <a:p>
                      <a:pPr marL="0" marR="0" indent="85725" algn="l"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If EN received </a:t>
                      </a:r>
                    </a:p>
                    <a:p>
                      <a:pPr marL="0" marR="0" indent="85725" algn="l"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(complete below)</a:t>
                      </a:r>
                      <a:endParaRPr lang="en-US" sz="1000" b="1" kern="1400" baseline="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65000"/>
                      </a:schemeClr>
                    </a:solidFill>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65000"/>
                      </a:schemeClr>
                    </a:solidFill>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65000"/>
                      </a:schemeClr>
                    </a:solidFill>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65000"/>
                      </a:schemeClr>
                    </a:solidFill>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65000"/>
                      </a:schemeClr>
                    </a:solidFill>
                  </a:tcPr>
                </a:tc>
              </a:tr>
              <a:tr h="215856">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US" sz="800" b="0" kern="1400" dirty="0" smtClean="0">
                          <a:solidFill>
                            <a:srgbClr val="000000"/>
                          </a:solidFill>
                          <a:latin typeface="Arial" pitchFamily="34" charset="0"/>
                          <a:cs typeface="Arial" pitchFamily="34" charset="0"/>
                        </a:rPr>
                        <a:t>Formula</a:t>
                      </a:r>
                      <a:r>
                        <a:rPr lang="en-US" sz="800" b="0" kern="1400" baseline="0" dirty="0" smtClean="0">
                          <a:solidFill>
                            <a:srgbClr val="000000"/>
                          </a:solidFill>
                          <a:latin typeface="Arial" pitchFamily="34" charset="0"/>
                          <a:cs typeface="Arial" pitchFamily="34" charset="0"/>
                        </a:rPr>
                        <a:t> 1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4394">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US" sz="800" b="0" kern="1400" dirty="0" smtClean="0">
                          <a:solidFill>
                            <a:srgbClr val="000000"/>
                          </a:solidFill>
                          <a:latin typeface="Arial" pitchFamily="34" charset="0"/>
                          <a:cs typeface="Arial" pitchFamily="34" charset="0"/>
                        </a:rPr>
                        <a:t>Formula</a:t>
                      </a:r>
                      <a:r>
                        <a:rPr lang="en-US" sz="800" b="0" kern="1400" baseline="0" dirty="0" smtClean="0">
                          <a:solidFill>
                            <a:srgbClr val="000000"/>
                          </a:solidFill>
                          <a:latin typeface="Arial" pitchFamily="34" charset="0"/>
                          <a:cs typeface="Arial" pitchFamily="34" charset="0"/>
                        </a:rPr>
                        <a:t> 2 </a:t>
                      </a:r>
                      <a:endParaRPr lang="en-US" sz="800" b="0"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4394">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US" sz="800" b="0" kern="1400" dirty="0" smtClean="0">
                          <a:solidFill>
                            <a:schemeClr val="tx1"/>
                          </a:solidFill>
                          <a:latin typeface="Arial" pitchFamily="34" charset="0"/>
                          <a:cs typeface="Arial" pitchFamily="34" charset="0"/>
                        </a:rPr>
                        <a:t>Formula</a:t>
                      </a:r>
                      <a:r>
                        <a:rPr lang="en-US" sz="800" b="0" kern="1400" baseline="0" dirty="0" smtClean="0">
                          <a:solidFill>
                            <a:schemeClr val="tx1"/>
                          </a:solidFill>
                          <a:latin typeface="Arial" pitchFamily="34" charset="0"/>
                          <a:cs typeface="Arial" pitchFamily="34" charset="0"/>
                        </a:rPr>
                        <a:t> 3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62198">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US" sz="800" b="0" kern="1400" dirty="0" smtClean="0">
                          <a:solidFill>
                            <a:schemeClr val="tx1"/>
                          </a:solidFill>
                          <a:latin typeface="Arial" pitchFamily="34" charset="0"/>
                          <a:cs typeface="Arial" pitchFamily="34" charset="0"/>
                        </a:rPr>
                        <a:t>Total Kilocalories from EN</a:t>
                      </a:r>
                      <a:endParaRPr lang="en-US" sz="800" b="0" kern="1400" dirty="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200" kern="1400" dirty="0" smtClean="0">
                          <a:solidFill>
                            <a:srgbClr val="000000"/>
                          </a:solidFill>
                          <a:latin typeface="Arial" pitchFamily="34" charset="0"/>
                          <a:cs typeface="Arial" pitchFamily="34" charset="0"/>
                        </a:rPr>
                        <a:t> </a:t>
                      </a:r>
                      <a:endParaRPr lang="en-US" sz="12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7552">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US" sz="800" b="0" kern="1400" dirty="0" smtClean="0">
                          <a:solidFill>
                            <a:srgbClr val="000000"/>
                          </a:solidFill>
                          <a:latin typeface="Arial" pitchFamily="34" charset="0"/>
                          <a:cs typeface="Arial" pitchFamily="34" charset="0"/>
                        </a:rPr>
                        <a:t>Total Protein from EN</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43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chemeClr val="tx1"/>
                          </a:solidFill>
                          <a:latin typeface="Arial" pitchFamily="34" charset="0"/>
                          <a:cs typeface="Arial" pitchFamily="34" charset="0"/>
                        </a:rPr>
                        <a:t>Protein</a:t>
                      </a:r>
                      <a:r>
                        <a:rPr lang="en-US" sz="1000" b="1" kern="1400" baseline="0" dirty="0" smtClean="0">
                          <a:solidFill>
                            <a:schemeClr val="tx1"/>
                          </a:solidFill>
                          <a:latin typeface="Arial" pitchFamily="34" charset="0"/>
                          <a:cs typeface="Arial" pitchFamily="34" charset="0"/>
                        </a:rPr>
                        <a:t> Supplement</a:t>
                      </a:r>
                      <a:endParaRPr lang="en-US" sz="1000" b="1" kern="140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chemeClr val="tx1"/>
                          </a:solidFill>
                          <a:latin typeface="Arial" pitchFamily="34" charset="0"/>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Yes</a:t>
                      </a:r>
                      <a:r>
                        <a:rPr lang="en-CA" sz="1000" cap="none" baseline="0" dirty="0" smtClean="0">
                          <a:solidFill>
                            <a:schemeClr val="tx1"/>
                          </a:solidFill>
                          <a:latin typeface="Arial" pitchFamily="34" charset="0"/>
                          <a:ea typeface="MS Mincho"/>
                          <a:cs typeface="Arial" pitchFamily="34" charset="0"/>
                        </a:rPr>
                        <a:t>  </a:t>
                      </a:r>
                      <a:r>
                        <a:rPr lang="en-CA" sz="1000" kern="1400" cap="none" baseline="0" dirty="0" smtClean="0">
                          <a:solidFill>
                            <a:schemeClr val="tx1"/>
                          </a:solidFill>
                          <a:latin typeface="Arial" pitchFamily="34" charset="0"/>
                          <a:ea typeface="MS Mincho"/>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No</a:t>
                      </a:r>
                      <a:endParaRPr lang="en-US" sz="1000" kern="1400" cap="none" baseline="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chemeClr val="tx1"/>
                          </a:solidFill>
                          <a:latin typeface="Arial" pitchFamily="34" charset="0"/>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Yes</a:t>
                      </a:r>
                      <a:r>
                        <a:rPr lang="en-CA" sz="1000" cap="none" baseline="0" dirty="0" smtClean="0">
                          <a:solidFill>
                            <a:schemeClr val="tx1"/>
                          </a:solidFill>
                          <a:latin typeface="Arial" pitchFamily="34" charset="0"/>
                          <a:ea typeface="MS Mincho"/>
                          <a:cs typeface="Arial" pitchFamily="34" charset="0"/>
                        </a:rPr>
                        <a:t>  </a:t>
                      </a:r>
                      <a:r>
                        <a:rPr lang="en-CA" sz="1000" kern="1400" cap="none" baseline="0" dirty="0" smtClean="0">
                          <a:solidFill>
                            <a:schemeClr val="tx1"/>
                          </a:solidFill>
                          <a:latin typeface="Arial" pitchFamily="34" charset="0"/>
                          <a:ea typeface="MS Mincho"/>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No</a:t>
                      </a:r>
                      <a:endParaRPr lang="en-US" sz="1000" kern="1400" cap="none" baseline="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chemeClr val="tx1"/>
                          </a:solidFill>
                          <a:latin typeface="Arial" pitchFamily="34" charset="0"/>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Yes</a:t>
                      </a:r>
                      <a:r>
                        <a:rPr lang="en-CA" sz="1000" cap="none" baseline="0" dirty="0" smtClean="0">
                          <a:solidFill>
                            <a:schemeClr val="tx1"/>
                          </a:solidFill>
                          <a:latin typeface="Arial" pitchFamily="34" charset="0"/>
                          <a:ea typeface="MS Mincho"/>
                          <a:cs typeface="Arial" pitchFamily="34" charset="0"/>
                        </a:rPr>
                        <a:t>  </a:t>
                      </a:r>
                      <a:r>
                        <a:rPr lang="en-CA" sz="1000" kern="1400" cap="none" baseline="0" dirty="0" smtClean="0">
                          <a:solidFill>
                            <a:schemeClr val="tx1"/>
                          </a:solidFill>
                          <a:latin typeface="Arial" pitchFamily="34" charset="0"/>
                          <a:ea typeface="MS Mincho"/>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No</a:t>
                      </a:r>
                      <a:endParaRPr lang="en-US" sz="1000" kern="1400" cap="none" baseline="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chemeClr val="tx1"/>
                          </a:solidFill>
                          <a:latin typeface="Arial" pitchFamily="34" charset="0"/>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Yes</a:t>
                      </a:r>
                      <a:r>
                        <a:rPr lang="en-CA" sz="1000" cap="none" baseline="0" dirty="0" smtClean="0">
                          <a:solidFill>
                            <a:schemeClr val="tx1"/>
                          </a:solidFill>
                          <a:latin typeface="Arial" pitchFamily="34" charset="0"/>
                          <a:ea typeface="MS Mincho"/>
                          <a:cs typeface="Arial" pitchFamily="34" charset="0"/>
                        </a:rPr>
                        <a:t>  </a:t>
                      </a:r>
                      <a:r>
                        <a:rPr lang="en-CA" sz="1000" kern="1400" cap="none" baseline="0" dirty="0" smtClean="0">
                          <a:solidFill>
                            <a:schemeClr val="tx1"/>
                          </a:solidFill>
                          <a:latin typeface="Arial" pitchFamily="34" charset="0"/>
                          <a:ea typeface="MS Mincho"/>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No</a:t>
                      </a:r>
                      <a:endParaRPr lang="en-US" sz="1000" kern="1400" cap="none" baseline="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chemeClr val="tx1"/>
                          </a:solidFill>
                          <a:latin typeface="Arial" pitchFamily="34" charset="0"/>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Yes</a:t>
                      </a:r>
                      <a:r>
                        <a:rPr lang="en-CA" sz="1000" cap="none" baseline="0" dirty="0" smtClean="0">
                          <a:solidFill>
                            <a:schemeClr val="tx1"/>
                          </a:solidFill>
                          <a:latin typeface="Arial" pitchFamily="34" charset="0"/>
                          <a:ea typeface="MS Mincho"/>
                          <a:cs typeface="Arial" pitchFamily="34" charset="0"/>
                        </a:rPr>
                        <a:t>  </a:t>
                      </a:r>
                      <a:r>
                        <a:rPr lang="en-CA" sz="1000" kern="1400" cap="none" baseline="0" dirty="0" smtClean="0">
                          <a:solidFill>
                            <a:schemeClr val="tx1"/>
                          </a:solidFill>
                          <a:latin typeface="Arial" pitchFamily="34" charset="0"/>
                          <a:ea typeface="MS Mincho"/>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No</a:t>
                      </a:r>
                      <a:endParaRPr lang="en-US" sz="1000" kern="1400" cap="none" baseline="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r>
              <a:tr h="96792">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US" sz="800" kern="1400" dirty="0" smtClean="0">
                          <a:solidFill>
                            <a:schemeClr val="tx1"/>
                          </a:solidFill>
                          <a:latin typeface="Arial" pitchFamily="34" charset="0"/>
                          <a:cs typeface="Arial" pitchFamily="34" charset="0"/>
                        </a:rPr>
                        <a:t>Protein Supplement Name</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200" kern="1400" cap="none" baseline="0" dirty="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000" kern="1400" cap="none" baseline="0" dirty="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000" kern="1400" cap="none" baseline="0" dirty="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000" kern="1400" cap="none" baseline="0" dirty="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000" kern="1400" cap="none" baseline="0" dirty="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r>
              <a:tr h="0">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US" sz="800" kern="1400" dirty="0" smtClean="0">
                          <a:solidFill>
                            <a:schemeClr val="tx1"/>
                          </a:solidFill>
                          <a:latin typeface="Arial" pitchFamily="34" charset="0"/>
                          <a:cs typeface="Arial" pitchFamily="34" charset="0"/>
                        </a:rPr>
                        <a:t>Total Calories from Protein</a:t>
                      </a:r>
                      <a:r>
                        <a:rPr lang="en-US" sz="800" kern="1400" baseline="0" dirty="0" smtClean="0">
                          <a:solidFill>
                            <a:schemeClr val="tx1"/>
                          </a:solidFill>
                          <a:latin typeface="Arial" pitchFamily="34" charset="0"/>
                          <a:cs typeface="Arial" pitchFamily="34" charset="0"/>
                        </a:rPr>
                        <a:t> Supplement</a:t>
                      </a:r>
                      <a:endParaRPr lang="en-US" sz="800" kern="140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200" kern="1400" cap="none" baseline="0" dirty="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000" kern="1400" cap="none" baseline="0" dirty="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000" kern="1400" cap="none" baseline="0" dirty="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000" kern="1400" cap="none" baseline="0" dirty="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000" kern="1400" cap="none" baseline="0" dirty="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r>
              <a:tr h="76062">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US" sz="800" kern="1400" dirty="0" smtClean="0">
                          <a:solidFill>
                            <a:schemeClr val="tx1"/>
                          </a:solidFill>
                          <a:latin typeface="Arial" pitchFamily="34" charset="0"/>
                          <a:cs typeface="Arial" pitchFamily="34" charset="0"/>
                        </a:rPr>
                        <a:t>Total Protein from Protein</a:t>
                      </a:r>
                      <a:r>
                        <a:rPr lang="en-US" sz="800" kern="1400" baseline="0" dirty="0" smtClean="0">
                          <a:solidFill>
                            <a:schemeClr val="tx1"/>
                          </a:solidFill>
                          <a:latin typeface="Arial" pitchFamily="34" charset="0"/>
                          <a:cs typeface="Arial" pitchFamily="34" charset="0"/>
                        </a:rPr>
                        <a:t> Supplement</a:t>
                      </a:r>
                      <a:endParaRPr lang="en-US" sz="800" kern="140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200" kern="1400" cap="none" baseline="0" dirty="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000" kern="1400" cap="none" baseline="0" dirty="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000" kern="1400" cap="none" baseline="0" dirty="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000" kern="1400" cap="none" baseline="0" dirty="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000" kern="1400" cap="none" baseline="0" dirty="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r>
              <a:tr h="1743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chemeClr val="tx1"/>
                          </a:solidFill>
                          <a:latin typeface="Arial" pitchFamily="34" charset="0"/>
                          <a:cs typeface="Arial" pitchFamily="34" charset="0"/>
                        </a:rPr>
                        <a:t>PN Received</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chemeClr val="tx1"/>
                          </a:solidFill>
                          <a:latin typeface="Arial" pitchFamily="34" charset="0"/>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Yes</a:t>
                      </a:r>
                      <a:r>
                        <a:rPr lang="en-CA" sz="1000" cap="none" baseline="0" dirty="0" smtClean="0">
                          <a:solidFill>
                            <a:schemeClr val="tx1"/>
                          </a:solidFill>
                          <a:latin typeface="Arial" pitchFamily="34" charset="0"/>
                          <a:ea typeface="MS Mincho"/>
                          <a:cs typeface="Arial" pitchFamily="34" charset="0"/>
                        </a:rPr>
                        <a:t>  </a:t>
                      </a:r>
                      <a:r>
                        <a:rPr lang="en-CA" sz="1000" kern="1400" cap="none" baseline="0" dirty="0" smtClean="0">
                          <a:solidFill>
                            <a:schemeClr val="tx1"/>
                          </a:solidFill>
                          <a:latin typeface="Arial" pitchFamily="34" charset="0"/>
                          <a:ea typeface="MS Mincho"/>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No</a:t>
                      </a:r>
                      <a:endParaRPr lang="en-US" sz="1000" kern="1400" cap="none" baseline="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chemeClr val="tx1"/>
                          </a:solidFill>
                          <a:latin typeface="Arial" pitchFamily="34" charset="0"/>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Yes</a:t>
                      </a:r>
                      <a:r>
                        <a:rPr lang="en-CA" sz="1000" cap="none" baseline="0" dirty="0" smtClean="0">
                          <a:solidFill>
                            <a:schemeClr val="tx1"/>
                          </a:solidFill>
                          <a:latin typeface="Arial" pitchFamily="34" charset="0"/>
                          <a:ea typeface="MS Mincho"/>
                          <a:cs typeface="Arial" pitchFamily="34" charset="0"/>
                        </a:rPr>
                        <a:t>  </a:t>
                      </a:r>
                      <a:r>
                        <a:rPr lang="en-CA" sz="1000" kern="1400" cap="none" baseline="0" dirty="0" smtClean="0">
                          <a:solidFill>
                            <a:schemeClr val="tx1"/>
                          </a:solidFill>
                          <a:latin typeface="Arial" pitchFamily="34" charset="0"/>
                          <a:ea typeface="MS Mincho"/>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No</a:t>
                      </a:r>
                      <a:endParaRPr lang="en-US" sz="1000" kern="1400" cap="none" baseline="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chemeClr val="tx1"/>
                          </a:solidFill>
                          <a:latin typeface="Arial" pitchFamily="34" charset="0"/>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Yes</a:t>
                      </a:r>
                      <a:r>
                        <a:rPr lang="en-CA" sz="1000" cap="none" baseline="0" dirty="0" smtClean="0">
                          <a:solidFill>
                            <a:schemeClr val="tx1"/>
                          </a:solidFill>
                          <a:latin typeface="Arial" pitchFamily="34" charset="0"/>
                          <a:ea typeface="MS Mincho"/>
                          <a:cs typeface="Arial" pitchFamily="34" charset="0"/>
                        </a:rPr>
                        <a:t>  </a:t>
                      </a:r>
                      <a:r>
                        <a:rPr lang="en-CA" sz="1000" kern="1400" cap="none" baseline="0" dirty="0" smtClean="0">
                          <a:solidFill>
                            <a:schemeClr val="tx1"/>
                          </a:solidFill>
                          <a:latin typeface="Arial" pitchFamily="34" charset="0"/>
                          <a:ea typeface="MS Mincho"/>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No</a:t>
                      </a:r>
                      <a:endParaRPr lang="en-US" sz="1000" kern="1400" cap="none" baseline="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chemeClr val="tx1"/>
                          </a:solidFill>
                          <a:latin typeface="Arial" pitchFamily="34" charset="0"/>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Yes</a:t>
                      </a:r>
                      <a:r>
                        <a:rPr lang="en-CA" sz="1000" cap="none" baseline="0" dirty="0" smtClean="0">
                          <a:solidFill>
                            <a:schemeClr val="tx1"/>
                          </a:solidFill>
                          <a:latin typeface="Arial" pitchFamily="34" charset="0"/>
                          <a:ea typeface="MS Mincho"/>
                          <a:cs typeface="Arial" pitchFamily="34" charset="0"/>
                        </a:rPr>
                        <a:t>  </a:t>
                      </a:r>
                      <a:r>
                        <a:rPr lang="en-CA" sz="1000" kern="1400" cap="none" baseline="0" dirty="0" smtClean="0">
                          <a:solidFill>
                            <a:schemeClr val="tx1"/>
                          </a:solidFill>
                          <a:latin typeface="Arial" pitchFamily="34" charset="0"/>
                          <a:ea typeface="MS Mincho"/>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No</a:t>
                      </a:r>
                      <a:endParaRPr lang="en-US" sz="1000" kern="1400" cap="none" baseline="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chemeClr val="tx1"/>
                          </a:solidFill>
                          <a:latin typeface="Arial" pitchFamily="34" charset="0"/>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Yes</a:t>
                      </a:r>
                      <a:r>
                        <a:rPr lang="en-CA" sz="1000" cap="none" baseline="0" dirty="0" smtClean="0">
                          <a:solidFill>
                            <a:schemeClr val="tx1"/>
                          </a:solidFill>
                          <a:latin typeface="Arial" pitchFamily="34" charset="0"/>
                          <a:ea typeface="MS Mincho"/>
                          <a:cs typeface="Arial" pitchFamily="34" charset="0"/>
                        </a:rPr>
                        <a:t>  </a:t>
                      </a:r>
                      <a:r>
                        <a:rPr lang="en-CA" sz="1000" kern="1400" cap="none" baseline="0" dirty="0" smtClean="0">
                          <a:solidFill>
                            <a:schemeClr val="tx1"/>
                          </a:solidFill>
                          <a:latin typeface="Arial" pitchFamily="34" charset="0"/>
                          <a:ea typeface="MS Mincho"/>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No</a:t>
                      </a:r>
                      <a:endParaRPr lang="en-US" sz="1000" kern="1400" cap="none" baseline="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4394">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US" sz="800" b="0" kern="1400" dirty="0" smtClean="0">
                          <a:solidFill>
                            <a:srgbClr val="000000"/>
                          </a:solidFill>
                          <a:latin typeface="Arial" pitchFamily="34" charset="0"/>
                          <a:cs typeface="Arial" pitchFamily="34" charset="0"/>
                        </a:rPr>
                        <a:t>Total Calories from PN</a:t>
                      </a:r>
                      <a:endParaRPr lang="en-US" sz="800" b="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2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27200">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US" sz="800" b="0" kern="1400" dirty="0" smtClean="0">
                          <a:solidFill>
                            <a:srgbClr val="000000"/>
                          </a:solidFill>
                          <a:latin typeface="Arial" pitchFamily="34" charset="0"/>
                          <a:cs typeface="Arial" pitchFamily="34" charset="0"/>
                        </a:rPr>
                        <a:t>Total Protein from PN</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2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43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Oral Intake</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Yes</a:t>
                      </a:r>
                      <a:r>
                        <a:rPr lang="en-CA" sz="1000" cap="none" baseline="0" dirty="0" smtClean="0">
                          <a:solidFill>
                            <a:schemeClr val="tx1"/>
                          </a:solidFill>
                          <a:latin typeface="Arial" pitchFamily="34" charset="0"/>
                          <a:ea typeface="MS Mincho"/>
                          <a:cs typeface="Arial" pitchFamily="34" charset="0"/>
                        </a:rPr>
                        <a:t>  </a:t>
                      </a:r>
                      <a:r>
                        <a:rPr lang="en-CA" sz="1000" kern="1400" cap="none" baseline="0" dirty="0" smtClean="0">
                          <a:solidFill>
                            <a:schemeClr val="tx1"/>
                          </a:solidFill>
                          <a:latin typeface="Arial" pitchFamily="34" charset="0"/>
                          <a:ea typeface="MS Mincho"/>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No</a:t>
                      </a:r>
                      <a:endParaRPr lang="en-US" sz="1000" kern="1400" cap="none" baseline="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Yes</a:t>
                      </a:r>
                      <a:r>
                        <a:rPr lang="en-CA" sz="1000" cap="none" baseline="0" dirty="0" smtClean="0">
                          <a:solidFill>
                            <a:schemeClr val="tx1"/>
                          </a:solidFill>
                          <a:latin typeface="Arial" pitchFamily="34" charset="0"/>
                          <a:ea typeface="MS Mincho"/>
                          <a:cs typeface="Arial" pitchFamily="34" charset="0"/>
                        </a:rPr>
                        <a:t>  </a:t>
                      </a:r>
                      <a:r>
                        <a:rPr lang="en-CA" sz="1000" kern="1400" cap="none" baseline="0" dirty="0" smtClean="0">
                          <a:solidFill>
                            <a:schemeClr val="tx1"/>
                          </a:solidFill>
                          <a:latin typeface="Arial" pitchFamily="34" charset="0"/>
                          <a:ea typeface="MS Mincho"/>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No</a:t>
                      </a:r>
                      <a:endParaRPr lang="en-US" sz="1000" kern="1400" cap="none" baseline="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Yes</a:t>
                      </a:r>
                      <a:r>
                        <a:rPr lang="en-CA" sz="1000" cap="none" baseline="0" dirty="0" smtClean="0">
                          <a:solidFill>
                            <a:schemeClr val="tx1"/>
                          </a:solidFill>
                          <a:latin typeface="Arial" pitchFamily="34" charset="0"/>
                          <a:ea typeface="MS Mincho"/>
                          <a:cs typeface="Arial" pitchFamily="34" charset="0"/>
                        </a:rPr>
                        <a:t>  </a:t>
                      </a:r>
                      <a:r>
                        <a:rPr lang="en-CA" sz="1000" kern="1400" cap="none" baseline="0" dirty="0" smtClean="0">
                          <a:solidFill>
                            <a:schemeClr val="tx1"/>
                          </a:solidFill>
                          <a:latin typeface="Arial" pitchFamily="34" charset="0"/>
                          <a:ea typeface="MS Mincho"/>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No</a:t>
                      </a:r>
                      <a:endParaRPr lang="en-US" sz="1000" kern="1400" cap="none" baseline="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Yes</a:t>
                      </a:r>
                      <a:r>
                        <a:rPr lang="en-CA" sz="1000" cap="none" baseline="0" dirty="0" smtClean="0">
                          <a:solidFill>
                            <a:schemeClr val="tx1"/>
                          </a:solidFill>
                          <a:latin typeface="Arial" pitchFamily="34" charset="0"/>
                          <a:ea typeface="MS Mincho"/>
                          <a:cs typeface="Arial" pitchFamily="34" charset="0"/>
                        </a:rPr>
                        <a:t>  </a:t>
                      </a:r>
                      <a:r>
                        <a:rPr lang="en-CA" sz="1000" kern="1400" cap="none" baseline="0" dirty="0" smtClean="0">
                          <a:solidFill>
                            <a:schemeClr val="tx1"/>
                          </a:solidFill>
                          <a:latin typeface="Arial" pitchFamily="34" charset="0"/>
                          <a:ea typeface="MS Mincho"/>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No</a:t>
                      </a:r>
                      <a:endParaRPr lang="en-US" sz="1000" kern="1400" cap="none" baseline="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Yes</a:t>
                      </a:r>
                      <a:r>
                        <a:rPr lang="en-CA" sz="1000" cap="none" baseline="0" dirty="0" smtClean="0">
                          <a:solidFill>
                            <a:schemeClr val="tx1"/>
                          </a:solidFill>
                          <a:latin typeface="Arial" pitchFamily="34" charset="0"/>
                          <a:ea typeface="MS Mincho"/>
                          <a:cs typeface="Arial" pitchFamily="34" charset="0"/>
                        </a:rPr>
                        <a:t>  </a:t>
                      </a:r>
                      <a:r>
                        <a:rPr lang="en-CA" sz="1000" kern="1400" cap="none" baseline="0" dirty="0" smtClean="0">
                          <a:solidFill>
                            <a:schemeClr val="tx1"/>
                          </a:solidFill>
                          <a:latin typeface="Arial" pitchFamily="34" charset="0"/>
                          <a:ea typeface="MS Mincho"/>
                          <a:cs typeface="Arial" pitchFamily="34" charset="0"/>
                        </a:rPr>
                        <a:t>  </a:t>
                      </a:r>
                      <a:r>
                        <a:rPr lang="en-US" sz="1000" kern="1400" cap="none" baseline="0" dirty="0" smtClean="0">
                          <a:solidFill>
                            <a:schemeClr val="tx1"/>
                          </a:solidFill>
                          <a:latin typeface="Wingdings" pitchFamily="2" charset="2"/>
                          <a:cs typeface="Arial" pitchFamily="34" charset="0"/>
                        </a:rPr>
                        <a:t>o</a:t>
                      </a:r>
                      <a:r>
                        <a:rPr lang="en-US" sz="1000" kern="1400" cap="none" baseline="0" dirty="0" smtClean="0">
                          <a:solidFill>
                            <a:schemeClr val="tx1"/>
                          </a:solidFill>
                          <a:latin typeface="Arial" pitchFamily="34" charset="0"/>
                          <a:cs typeface="Arial" pitchFamily="34" charset="0"/>
                        </a:rPr>
                        <a:t> </a:t>
                      </a:r>
                      <a:r>
                        <a:rPr lang="en-CA" sz="800" cap="none" baseline="0" dirty="0" smtClean="0">
                          <a:solidFill>
                            <a:schemeClr val="tx1"/>
                          </a:solidFill>
                          <a:latin typeface="Arial" pitchFamily="34" charset="0"/>
                          <a:ea typeface="MS Mincho"/>
                          <a:cs typeface="Arial" pitchFamily="34" charset="0"/>
                        </a:rPr>
                        <a:t>No</a:t>
                      </a:r>
                      <a:endParaRPr lang="en-US" sz="1000" kern="1400" cap="none" baseline="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4672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400" dirty="0" smtClean="0">
                          <a:solidFill>
                            <a:schemeClr val="tx1"/>
                          </a:solidFill>
                          <a:latin typeface="Arial" pitchFamily="34" charset="0"/>
                          <a:cs typeface="Arial" pitchFamily="34" charset="0"/>
                        </a:rPr>
                        <a:t>      Adequacy of Intake</a:t>
                      </a:r>
                      <a:r>
                        <a:rPr lang="en-US" sz="800" b="0" kern="1400" baseline="0" dirty="0" smtClean="0">
                          <a:solidFill>
                            <a:schemeClr val="tx1"/>
                          </a:solidFill>
                          <a:latin typeface="Arial" pitchFamily="34" charset="0"/>
                          <a:cs typeface="Arial" pitchFamily="34" charset="0"/>
                        </a:rPr>
                        <a:t> from oral nutrition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400" baseline="0" dirty="0" smtClean="0">
                          <a:solidFill>
                            <a:schemeClr val="tx1"/>
                          </a:solidFill>
                          <a:latin typeface="Arial" pitchFamily="34" charset="0"/>
                          <a:cs typeface="Arial" pitchFamily="34" charset="0"/>
                        </a:rPr>
                        <a:t>      (expressed as percent of prescribed)</a:t>
                      </a:r>
                      <a:endParaRPr lang="en-US" sz="800" b="0" kern="140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400" cap="none" spc="0" normalizeH="0" baseline="0" noProof="0" dirty="0" smtClean="0">
                          <a:ln>
                            <a:noFill/>
                          </a:ln>
                          <a:solidFill>
                            <a:srgbClr val="000000"/>
                          </a:solidFill>
                          <a:effectLst/>
                          <a:uLnTx/>
                          <a:uFillTx/>
                          <a:latin typeface="Wingdings" pitchFamily="2" charset="2"/>
                          <a:ea typeface="+mn-ea"/>
                          <a:cs typeface="Arial" pitchFamily="34" charset="0"/>
                        </a:rPr>
                        <a:t>o</a:t>
                      </a:r>
                      <a:r>
                        <a:rPr kumimoji="0" lang="en-US" sz="1100" b="0" i="0" u="none" strike="noStrike" kern="1400" cap="none" spc="0" normalizeH="0" baseline="0" noProof="0" dirty="0" smtClean="0">
                          <a:ln>
                            <a:noFill/>
                          </a:ln>
                          <a:solidFill>
                            <a:srgbClr val="000000"/>
                          </a:solidFill>
                          <a:effectLst/>
                          <a:uLnTx/>
                          <a:uFillTx/>
                          <a:latin typeface="Wingdings" pitchFamily="2" charset="2"/>
                          <a:ea typeface="+mn-ea"/>
                          <a:cs typeface="Arial" pitchFamily="34" charset="0"/>
                        </a:rPr>
                        <a:t> </a:t>
                      </a:r>
                      <a:r>
                        <a:rPr kumimoji="0" lang="en-US" sz="800" b="0" i="0" u="none" strike="noStrike" kern="14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0 – 24 %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400" cap="none" spc="0" normalizeH="0" baseline="0" noProof="0" dirty="0" smtClean="0">
                          <a:ln>
                            <a:noFill/>
                          </a:ln>
                          <a:solidFill>
                            <a:srgbClr val="000000"/>
                          </a:solidFill>
                          <a:effectLst/>
                          <a:uLnTx/>
                          <a:uFillTx/>
                          <a:latin typeface="Wingdings" pitchFamily="2" charset="2"/>
                          <a:ea typeface="+mn-ea"/>
                          <a:cs typeface="Arial" pitchFamily="34" charset="0"/>
                        </a:rPr>
                        <a:t>o</a:t>
                      </a:r>
                      <a:r>
                        <a:rPr kumimoji="0" lang="en-US" sz="1100" b="0" i="0" u="none" strike="noStrike" kern="1400" cap="none" spc="0" normalizeH="0" baseline="0" noProof="0" dirty="0" smtClean="0">
                          <a:ln>
                            <a:noFill/>
                          </a:ln>
                          <a:solidFill>
                            <a:srgbClr val="000000"/>
                          </a:solidFill>
                          <a:effectLst/>
                          <a:uLnTx/>
                          <a:uFillTx/>
                          <a:latin typeface="Wingdings" pitchFamily="2" charset="2"/>
                          <a:ea typeface="+mn-ea"/>
                          <a:cs typeface="Arial" pitchFamily="34" charset="0"/>
                        </a:rPr>
                        <a:t> </a:t>
                      </a:r>
                      <a:r>
                        <a:rPr kumimoji="0" lang="en-US" sz="800" b="0" i="0" u="none" strike="noStrike" kern="14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25 – 49 %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400" cap="none" spc="0" normalizeH="0" baseline="0" noProof="0" dirty="0" smtClean="0">
                          <a:ln>
                            <a:noFill/>
                          </a:ln>
                          <a:solidFill>
                            <a:srgbClr val="000000"/>
                          </a:solidFill>
                          <a:effectLst/>
                          <a:uLnTx/>
                          <a:uFillTx/>
                          <a:latin typeface="Wingdings" pitchFamily="2" charset="2"/>
                          <a:ea typeface="+mn-ea"/>
                          <a:cs typeface="Arial" pitchFamily="34" charset="0"/>
                        </a:rPr>
                        <a:t>o</a:t>
                      </a:r>
                      <a:r>
                        <a:rPr kumimoji="0" lang="en-US" sz="1100" b="0" i="0" u="none" strike="noStrike" kern="1400" cap="none" spc="0" normalizeH="0" baseline="0" noProof="0" dirty="0" smtClean="0">
                          <a:ln>
                            <a:noFill/>
                          </a:ln>
                          <a:solidFill>
                            <a:srgbClr val="000000"/>
                          </a:solidFill>
                          <a:effectLst/>
                          <a:uLnTx/>
                          <a:uFillTx/>
                          <a:latin typeface="Wingdings" pitchFamily="2" charset="2"/>
                          <a:ea typeface="+mn-ea"/>
                          <a:cs typeface="Arial" pitchFamily="34" charset="0"/>
                        </a:rPr>
                        <a:t> </a:t>
                      </a:r>
                      <a:r>
                        <a:rPr kumimoji="0" lang="en-US" sz="800" b="0" i="0" u="none" strike="noStrike" kern="14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50 – 74 %</a:t>
                      </a:r>
                      <a:endParaRPr kumimoji="0" lang="en-US" sz="800" b="0" i="0" u="none" strike="noStrike" kern="1400" cap="none" spc="0" normalizeH="0" baseline="0" noProof="0" dirty="0" smtClean="0">
                        <a:ln>
                          <a:noFill/>
                        </a:ln>
                        <a:solidFill>
                          <a:srgbClr val="000000"/>
                        </a:solidFill>
                        <a:effectLst/>
                        <a:uLnTx/>
                        <a:uFillTx/>
                        <a:latin typeface="Wingdings" pitchFamily="2" charset="2"/>
                        <a:ea typeface="+mn-ea"/>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400" cap="none" spc="0" normalizeH="0" baseline="0" noProof="0" dirty="0" smtClean="0">
                          <a:ln>
                            <a:noFill/>
                          </a:ln>
                          <a:solidFill>
                            <a:srgbClr val="000000"/>
                          </a:solidFill>
                          <a:effectLst/>
                          <a:uLnTx/>
                          <a:uFillTx/>
                          <a:latin typeface="Wingdings" pitchFamily="2" charset="2"/>
                          <a:ea typeface="+mn-ea"/>
                          <a:cs typeface="Arial" pitchFamily="34" charset="0"/>
                        </a:rPr>
                        <a:t>o </a:t>
                      </a:r>
                      <a:r>
                        <a:rPr kumimoji="0" lang="en-US" sz="800" b="0" i="0" u="none" strike="noStrike" kern="14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&gt; 75 %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400" cap="none" spc="0" normalizeH="0" baseline="0" noProof="0" dirty="0" smtClean="0">
                          <a:ln>
                            <a:noFill/>
                          </a:ln>
                          <a:solidFill>
                            <a:srgbClr val="000000"/>
                          </a:solidFill>
                          <a:effectLst/>
                          <a:uLnTx/>
                          <a:uFillTx/>
                          <a:latin typeface="Wingdings" pitchFamily="2" charset="2"/>
                          <a:ea typeface="+mn-ea"/>
                          <a:cs typeface="Arial" pitchFamily="34" charset="0"/>
                        </a:rPr>
                        <a:t>o</a:t>
                      </a:r>
                      <a:r>
                        <a:rPr kumimoji="0" lang="en-US" sz="1100" b="0" i="0" u="none" strike="noStrike" kern="1400" cap="none" spc="0" normalizeH="0" baseline="0" noProof="0" dirty="0" smtClean="0">
                          <a:ln>
                            <a:noFill/>
                          </a:ln>
                          <a:solidFill>
                            <a:srgbClr val="000000"/>
                          </a:solidFill>
                          <a:effectLst/>
                          <a:uLnTx/>
                          <a:uFillTx/>
                          <a:latin typeface="Wingdings" pitchFamily="2" charset="2"/>
                          <a:ea typeface="+mn-ea"/>
                          <a:cs typeface="Arial" pitchFamily="34" charset="0"/>
                        </a:rPr>
                        <a:t> </a:t>
                      </a:r>
                      <a:r>
                        <a:rPr kumimoji="0" lang="en-US" sz="800" b="0" i="0" u="none" strike="noStrike" kern="14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unknown</a:t>
                      </a:r>
                      <a:endParaRPr kumimoji="0" lang="en-US" sz="800" b="0" i="0" u="none" strike="noStrike" kern="1400" cap="none" spc="0" normalizeH="0" baseline="0" noProof="0" dirty="0" smtClean="0">
                        <a:ln>
                          <a:noFill/>
                        </a:ln>
                        <a:solidFill>
                          <a:prstClr val="black"/>
                        </a:solidFill>
                        <a:effectLst/>
                        <a:uLnTx/>
                        <a:uFillTx/>
                        <a:latin typeface="Arial" pitchFamily="34" charset="0"/>
                        <a:ea typeface="+mn-ea"/>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Wingdings" pitchFamily="2" charset="2"/>
                          <a:cs typeface="Arial" pitchFamily="34" charset="0"/>
                        </a:rPr>
                        <a:t>o</a:t>
                      </a:r>
                      <a:r>
                        <a:rPr lang="en-US" sz="1100" kern="1400" cap="none" baseline="0" dirty="0" smtClean="0">
                          <a:solidFill>
                            <a:srgbClr val="000000"/>
                          </a:solidFill>
                          <a:latin typeface="Wingdings" pitchFamily="2" charset="2"/>
                          <a:cs typeface="Arial" pitchFamily="34" charset="0"/>
                        </a:rPr>
                        <a:t> </a:t>
                      </a:r>
                      <a:r>
                        <a:rPr lang="en-US" sz="800" kern="1400" cap="none" baseline="0" dirty="0" smtClean="0">
                          <a:solidFill>
                            <a:srgbClr val="000000"/>
                          </a:solidFill>
                          <a:latin typeface="Arial" panose="020B0604020202020204" pitchFamily="34" charset="0"/>
                          <a:cs typeface="Arial" panose="020B0604020202020204" pitchFamily="34" charset="0"/>
                        </a:rPr>
                        <a:t>0 – 24 %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Wingdings" pitchFamily="2" charset="2"/>
                          <a:cs typeface="Arial" pitchFamily="34" charset="0"/>
                        </a:rPr>
                        <a:t>o</a:t>
                      </a:r>
                      <a:r>
                        <a:rPr lang="en-US" sz="1100" kern="1400" cap="none" baseline="0" dirty="0" smtClean="0">
                          <a:solidFill>
                            <a:srgbClr val="000000"/>
                          </a:solidFill>
                          <a:latin typeface="Wingdings" pitchFamily="2" charset="2"/>
                          <a:cs typeface="Arial" pitchFamily="34" charset="0"/>
                        </a:rPr>
                        <a:t> </a:t>
                      </a:r>
                      <a:r>
                        <a:rPr lang="en-US" sz="800" kern="1400" cap="none" baseline="0" dirty="0" smtClean="0">
                          <a:solidFill>
                            <a:srgbClr val="000000"/>
                          </a:solidFill>
                          <a:latin typeface="Arial" panose="020B0604020202020204" pitchFamily="34" charset="0"/>
                          <a:cs typeface="Arial" panose="020B0604020202020204" pitchFamily="34" charset="0"/>
                        </a:rPr>
                        <a:t>25 – 49 %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Wingdings" pitchFamily="2" charset="2"/>
                          <a:cs typeface="Arial" pitchFamily="34" charset="0"/>
                        </a:rPr>
                        <a:t>o</a:t>
                      </a:r>
                      <a:r>
                        <a:rPr lang="en-US" sz="1100" kern="1400" cap="none" baseline="0" dirty="0" smtClean="0">
                          <a:solidFill>
                            <a:srgbClr val="000000"/>
                          </a:solidFill>
                          <a:latin typeface="Wingdings" pitchFamily="2" charset="2"/>
                          <a:cs typeface="Arial" pitchFamily="34" charset="0"/>
                        </a:rPr>
                        <a:t> </a:t>
                      </a:r>
                      <a:r>
                        <a:rPr lang="en-US" sz="800" kern="1400" cap="none" baseline="0" dirty="0" smtClean="0">
                          <a:solidFill>
                            <a:srgbClr val="000000"/>
                          </a:solidFill>
                          <a:latin typeface="Arial" panose="020B0604020202020204" pitchFamily="34" charset="0"/>
                          <a:cs typeface="Arial" panose="020B0604020202020204" pitchFamily="34" charset="0"/>
                        </a:rPr>
                        <a:t>50 – 74 %</a:t>
                      </a:r>
                      <a:endParaRPr lang="en-US" sz="800" kern="1400" cap="none" baseline="0" dirty="0" smtClean="0">
                        <a:solidFill>
                          <a:srgbClr val="000000"/>
                        </a:solidFill>
                        <a:latin typeface="Wingdings" pitchFamily="2" charset="2"/>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Wingdings" pitchFamily="2" charset="2"/>
                          <a:cs typeface="Arial" pitchFamily="34" charset="0"/>
                        </a:rPr>
                        <a:t>o </a:t>
                      </a:r>
                      <a:r>
                        <a:rPr lang="en-US" sz="800" kern="1400" cap="none" baseline="0" dirty="0" smtClean="0">
                          <a:solidFill>
                            <a:srgbClr val="000000"/>
                          </a:solidFill>
                          <a:latin typeface="Arial" panose="020B0604020202020204" pitchFamily="34" charset="0"/>
                          <a:cs typeface="Arial" panose="020B0604020202020204" pitchFamily="34" charset="0"/>
                        </a:rPr>
                        <a:t>&gt; 75 %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Wingdings" pitchFamily="2" charset="2"/>
                          <a:cs typeface="Arial" pitchFamily="34" charset="0"/>
                        </a:rPr>
                        <a:t>o</a:t>
                      </a:r>
                      <a:r>
                        <a:rPr lang="en-US" sz="1100" kern="1400" cap="none" baseline="0" dirty="0" smtClean="0">
                          <a:solidFill>
                            <a:srgbClr val="000000"/>
                          </a:solidFill>
                          <a:latin typeface="Wingdings" pitchFamily="2" charset="2"/>
                          <a:cs typeface="Arial" pitchFamily="34" charset="0"/>
                        </a:rPr>
                        <a:t> </a:t>
                      </a:r>
                      <a:r>
                        <a:rPr lang="en-US" sz="800" kern="1400" cap="none" baseline="0" dirty="0" smtClean="0">
                          <a:solidFill>
                            <a:srgbClr val="000000"/>
                          </a:solidFill>
                          <a:latin typeface="Arial" panose="020B0604020202020204" pitchFamily="34" charset="0"/>
                          <a:cs typeface="Arial" panose="020B0604020202020204" pitchFamily="34" charset="0"/>
                        </a:rPr>
                        <a:t>unknown</a:t>
                      </a:r>
                      <a:endParaRPr lang="en-US" sz="1000" kern="1400" cap="none" baseline="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400" cap="none" spc="0" normalizeH="0" baseline="0" noProof="0" dirty="0" smtClean="0">
                          <a:ln>
                            <a:noFill/>
                          </a:ln>
                          <a:solidFill>
                            <a:srgbClr val="000000"/>
                          </a:solidFill>
                          <a:effectLst/>
                          <a:uLnTx/>
                          <a:uFillTx/>
                          <a:latin typeface="Wingdings" pitchFamily="2" charset="2"/>
                          <a:ea typeface="+mn-ea"/>
                          <a:cs typeface="Arial" pitchFamily="34" charset="0"/>
                        </a:rPr>
                        <a:t>o</a:t>
                      </a:r>
                      <a:r>
                        <a:rPr kumimoji="0" lang="en-US" sz="1100" b="0" i="0" u="none" strike="noStrike" kern="1400" cap="none" spc="0" normalizeH="0" baseline="0" noProof="0" dirty="0" smtClean="0">
                          <a:ln>
                            <a:noFill/>
                          </a:ln>
                          <a:solidFill>
                            <a:srgbClr val="000000"/>
                          </a:solidFill>
                          <a:effectLst/>
                          <a:uLnTx/>
                          <a:uFillTx/>
                          <a:latin typeface="Wingdings" pitchFamily="2" charset="2"/>
                          <a:ea typeface="+mn-ea"/>
                          <a:cs typeface="Arial" pitchFamily="34" charset="0"/>
                        </a:rPr>
                        <a:t> </a:t>
                      </a:r>
                      <a:r>
                        <a:rPr kumimoji="0" lang="en-US" sz="800" b="0" i="0" u="none" strike="noStrike" kern="14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0 – 24 %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400" cap="none" spc="0" normalizeH="0" baseline="0" noProof="0" dirty="0" smtClean="0">
                          <a:ln>
                            <a:noFill/>
                          </a:ln>
                          <a:solidFill>
                            <a:srgbClr val="000000"/>
                          </a:solidFill>
                          <a:effectLst/>
                          <a:uLnTx/>
                          <a:uFillTx/>
                          <a:latin typeface="Wingdings" pitchFamily="2" charset="2"/>
                          <a:ea typeface="+mn-ea"/>
                          <a:cs typeface="Arial" pitchFamily="34" charset="0"/>
                        </a:rPr>
                        <a:t>o</a:t>
                      </a:r>
                      <a:r>
                        <a:rPr kumimoji="0" lang="en-US" sz="1100" b="0" i="0" u="none" strike="noStrike" kern="1400" cap="none" spc="0" normalizeH="0" baseline="0" noProof="0" dirty="0" smtClean="0">
                          <a:ln>
                            <a:noFill/>
                          </a:ln>
                          <a:solidFill>
                            <a:srgbClr val="000000"/>
                          </a:solidFill>
                          <a:effectLst/>
                          <a:uLnTx/>
                          <a:uFillTx/>
                          <a:latin typeface="Wingdings" pitchFamily="2" charset="2"/>
                          <a:ea typeface="+mn-ea"/>
                          <a:cs typeface="Arial" pitchFamily="34" charset="0"/>
                        </a:rPr>
                        <a:t> </a:t>
                      </a:r>
                      <a:r>
                        <a:rPr kumimoji="0" lang="en-US" sz="800" b="0" i="0" u="none" strike="noStrike" kern="14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25 – 49 %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400" cap="none" spc="0" normalizeH="0" baseline="0" noProof="0" dirty="0" smtClean="0">
                          <a:ln>
                            <a:noFill/>
                          </a:ln>
                          <a:solidFill>
                            <a:srgbClr val="000000"/>
                          </a:solidFill>
                          <a:effectLst/>
                          <a:uLnTx/>
                          <a:uFillTx/>
                          <a:latin typeface="Wingdings" pitchFamily="2" charset="2"/>
                          <a:ea typeface="+mn-ea"/>
                          <a:cs typeface="Arial" pitchFamily="34" charset="0"/>
                        </a:rPr>
                        <a:t>o</a:t>
                      </a:r>
                      <a:r>
                        <a:rPr kumimoji="0" lang="en-US" sz="1100" b="0" i="0" u="none" strike="noStrike" kern="1400" cap="none" spc="0" normalizeH="0" baseline="0" noProof="0" dirty="0" smtClean="0">
                          <a:ln>
                            <a:noFill/>
                          </a:ln>
                          <a:solidFill>
                            <a:srgbClr val="000000"/>
                          </a:solidFill>
                          <a:effectLst/>
                          <a:uLnTx/>
                          <a:uFillTx/>
                          <a:latin typeface="Wingdings" pitchFamily="2" charset="2"/>
                          <a:ea typeface="+mn-ea"/>
                          <a:cs typeface="Arial" pitchFamily="34" charset="0"/>
                        </a:rPr>
                        <a:t> </a:t>
                      </a:r>
                      <a:r>
                        <a:rPr kumimoji="0" lang="en-US" sz="800" b="0" i="0" u="none" strike="noStrike" kern="14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50 – 74 %</a:t>
                      </a:r>
                      <a:endParaRPr kumimoji="0" lang="en-US" sz="800" b="0" i="0" u="none" strike="noStrike" kern="1400" cap="none" spc="0" normalizeH="0" baseline="0" noProof="0" dirty="0" smtClean="0">
                        <a:ln>
                          <a:noFill/>
                        </a:ln>
                        <a:solidFill>
                          <a:srgbClr val="000000"/>
                        </a:solidFill>
                        <a:effectLst/>
                        <a:uLnTx/>
                        <a:uFillTx/>
                        <a:latin typeface="Wingdings" pitchFamily="2" charset="2"/>
                        <a:ea typeface="+mn-ea"/>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400" cap="none" spc="0" normalizeH="0" baseline="0" noProof="0" dirty="0" smtClean="0">
                          <a:ln>
                            <a:noFill/>
                          </a:ln>
                          <a:solidFill>
                            <a:srgbClr val="000000"/>
                          </a:solidFill>
                          <a:effectLst/>
                          <a:uLnTx/>
                          <a:uFillTx/>
                          <a:latin typeface="Wingdings" pitchFamily="2" charset="2"/>
                          <a:ea typeface="+mn-ea"/>
                          <a:cs typeface="Arial" pitchFamily="34" charset="0"/>
                        </a:rPr>
                        <a:t>o </a:t>
                      </a:r>
                      <a:r>
                        <a:rPr kumimoji="0" lang="en-US" sz="800" b="0" i="0" u="none" strike="noStrike" kern="14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&gt; 75 %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400" cap="none" spc="0" normalizeH="0" baseline="0" noProof="0" dirty="0" smtClean="0">
                          <a:ln>
                            <a:noFill/>
                          </a:ln>
                          <a:solidFill>
                            <a:srgbClr val="000000"/>
                          </a:solidFill>
                          <a:effectLst/>
                          <a:uLnTx/>
                          <a:uFillTx/>
                          <a:latin typeface="Wingdings" pitchFamily="2" charset="2"/>
                          <a:ea typeface="+mn-ea"/>
                          <a:cs typeface="Arial" pitchFamily="34" charset="0"/>
                        </a:rPr>
                        <a:t>o</a:t>
                      </a:r>
                      <a:r>
                        <a:rPr kumimoji="0" lang="en-US" sz="1100" b="0" i="0" u="none" strike="noStrike" kern="1400" cap="none" spc="0" normalizeH="0" baseline="0" noProof="0" dirty="0" smtClean="0">
                          <a:ln>
                            <a:noFill/>
                          </a:ln>
                          <a:solidFill>
                            <a:srgbClr val="000000"/>
                          </a:solidFill>
                          <a:effectLst/>
                          <a:uLnTx/>
                          <a:uFillTx/>
                          <a:latin typeface="Wingdings" pitchFamily="2" charset="2"/>
                          <a:ea typeface="+mn-ea"/>
                          <a:cs typeface="Arial" pitchFamily="34" charset="0"/>
                        </a:rPr>
                        <a:t> </a:t>
                      </a:r>
                      <a:r>
                        <a:rPr kumimoji="0" lang="en-US" sz="800" b="0" i="0" u="none" strike="noStrike" kern="14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unknown</a:t>
                      </a:r>
                      <a:endParaRPr lang="en-US" sz="1000" kern="1400" cap="none" baseline="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Wingdings" pitchFamily="2" charset="2"/>
                          <a:cs typeface="Arial" pitchFamily="34" charset="0"/>
                        </a:rPr>
                        <a:t>o</a:t>
                      </a:r>
                      <a:r>
                        <a:rPr lang="en-US" sz="1100" kern="1400" cap="none" baseline="0" dirty="0" smtClean="0">
                          <a:solidFill>
                            <a:srgbClr val="000000"/>
                          </a:solidFill>
                          <a:latin typeface="Wingdings" pitchFamily="2" charset="2"/>
                          <a:cs typeface="Arial" pitchFamily="34" charset="0"/>
                        </a:rPr>
                        <a:t> </a:t>
                      </a:r>
                      <a:r>
                        <a:rPr lang="en-US" sz="800" kern="1400" cap="none" baseline="0" dirty="0" smtClean="0">
                          <a:solidFill>
                            <a:srgbClr val="000000"/>
                          </a:solidFill>
                          <a:latin typeface="Arial" panose="020B0604020202020204" pitchFamily="34" charset="0"/>
                          <a:cs typeface="Arial" panose="020B0604020202020204" pitchFamily="34" charset="0"/>
                        </a:rPr>
                        <a:t>0 – 24 %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Wingdings" pitchFamily="2" charset="2"/>
                          <a:cs typeface="Arial" pitchFamily="34" charset="0"/>
                        </a:rPr>
                        <a:t>o</a:t>
                      </a:r>
                      <a:r>
                        <a:rPr lang="en-US" sz="1100" kern="1400" cap="none" baseline="0" dirty="0" smtClean="0">
                          <a:solidFill>
                            <a:srgbClr val="000000"/>
                          </a:solidFill>
                          <a:latin typeface="Wingdings" pitchFamily="2" charset="2"/>
                          <a:cs typeface="Arial" pitchFamily="34" charset="0"/>
                        </a:rPr>
                        <a:t> </a:t>
                      </a:r>
                      <a:r>
                        <a:rPr lang="en-US" sz="800" kern="1400" cap="none" baseline="0" dirty="0" smtClean="0">
                          <a:solidFill>
                            <a:srgbClr val="000000"/>
                          </a:solidFill>
                          <a:latin typeface="Arial" panose="020B0604020202020204" pitchFamily="34" charset="0"/>
                          <a:cs typeface="Arial" panose="020B0604020202020204" pitchFamily="34" charset="0"/>
                        </a:rPr>
                        <a:t>25 – 49 %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Wingdings" pitchFamily="2" charset="2"/>
                          <a:cs typeface="Arial" pitchFamily="34" charset="0"/>
                        </a:rPr>
                        <a:t>o</a:t>
                      </a:r>
                      <a:r>
                        <a:rPr lang="en-US" sz="1100" kern="1400" cap="none" baseline="0" dirty="0" smtClean="0">
                          <a:solidFill>
                            <a:srgbClr val="000000"/>
                          </a:solidFill>
                          <a:latin typeface="Wingdings" pitchFamily="2" charset="2"/>
                          <a:cs typeface="Arial" pitchFamily="34" charset="0"/>
                        </a:rPr>
                        <a:t> </a:t>
                      </a:r>
                      <a:r>
                        <a:rPr lang="en-US" sz="800" kern="1400" cap="none" baseline="0" dirty="0" smtClean="0">
                          <a:solidFill>
                            <a:srgbClr val="000000"/>
                          </a:solidFill>
                          <a:latin typeface="Arial" panose="020B0604020202020204" pitchFamily="34" charset="0"/>
                          <a:cs typeface="Arial" panose="020B0604020202020204" pitchFamily="34" charset="0"/>
                        </a:rPr>
                        <a:t>50 – 74 %</a:t>
                      </a:r>
                      <a:endParaRPr lang="en-US" sz="800" kern="1400" cap="none" baseline="0" dirty="0" smtClean="0">
                        <a:solidFill>
                          <a:srgbClr val="000000"/>
                        </a:solidFill>
                        <a:latin typeface="Wingdings" pitchFamily="2" charset="2"/>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Wingdings" pitchFamily="2" charset="2"/>
                          <a:cs typeface="Arial" pitchFamily="34" charset="0"/>
                        </a:rPr>
                        <a:t>o </a:t>
                      </a:r>
                      <a:r>
                        <a:rPr lang="en-US" sz="800" kern="1400" cap="none" baseline="0" dirty="0" smtClean="0">
                          <a:solidFill>
                            <a:srgbClr val="000000"/>
                          </a:solidFill>
                          <a:latin typeface="Arial" panose="020B0604020202020204" pitchFamily="34" charset="0"/>
                          <a:cs typeface="Arial" panose="020B0604020202020204" pitchFamily="34" charset="0"/>
                        </a:rPr>
                        <a:t>&gt; 75 %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Wingdings" pitchFamily="2" charset="2"/>
                          <a:cs typeface="Arial" pitchFamily="34" charset="0"/>
                        </a:rPr>
                        <a:t>o</a:t>
                      </a:r>
                      <a:r>
                        <a:rPr lang="en-US" sz="1100" kern="1400" cap="none" baseline="0" dirty="0" smtClean="0">
                          <a:solidFill>
                            <a:srgbClr val="000000"/>
                          </a:solidFill>
                          <a:latin typeface="Wingdings" pitchFamily="2" charset="2"/>
                          <a:cs typeface="Arial" pitchFamily="34" charset="0"/>
                        </a:rPr>
                        <a:t> </a:t>
                      </a:r>
                      <a:r>
                        <a:rPr lang="en-US" sz="800" kern="1400" cap="none" baseline="0" dirty="0" smtClean="0">
                          <a:solidFill>
                            <a:srgbClr val="000000"/>
                          </a:solidFill>
                          <a:latin typeface="Arial" panose="020B0604020202020204" pitchFamily="34" charset="0"/>
                          <a:cs typeface="Arial" panose="020B0604020202020204" pitchFamily="34" charset="0"/>
                        </a:rPr>
                        <a:t>unknown</a:t>
                      </a:r>
                      <a:endParaRPr lang="en-US" sz="800" kern="1400" cap="none" baseline="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Wingdings" pitchFamily="2" charset="2"/>
                          <a:cs typeface="Arial" pitchFamily="34" charset="0"/>
                        </a:rPr>
                        <a:t>o</a:t>
                      </a:r>
                      <a:r>
                        <a:rPr lang="en-US" sz="1100" kern="1400" cap="none" baseline="0" dirty="0" smtClean="0">
                          <a:solidFill>
                            <a:srgbClr val="000000"/>
                          </a:solidFill>
                          <a:latin typeface="Wingdings" pitchFamily="2" charset="2"/>
                          <a:cs typeface="Arial" pitchFamily="34" charset="0"/>
                        </a:rPr>
                        <a:t> </a:t>
                      </a:r>
                      <a:r>
                        <a:rPr lang="en-US" sz="800" kern="1400" cap="none" baseline="0" dirty="0" smtClean="0">
                          <a:solidFill>
                            <a:srgbClr val="000000"/>
                          </a:solidFill>
                          <a:latin typeface="Arial" panose="020B0604020202020204" pitchFamily="34" charset="0"/>
                          <a:cs typeface="Arial" panose="020B0604020202020204" pitchFamily="34" charset="0"/>
                        </a:rPr>
                        <a:t>0 – 24 %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Wingdings" pitchFamily="2" charset="2"/>
                          <a:cs typeface="Arial" pitchFamily="34" charset="0"/>
                        </a:rPr>
                        <a:t>o</a:t>
                      </a:r>
                      <a:r>
                        <a:rPr lang="en-US" sz="1100" kern="1400" cap="none" baseline="0" dirty="0" smtClean="0">
                          <a:solidFill>
                            <a:srgbClr val="000000"/>
                          </a:solidFill>
                          <a:latin typeface="Wingdings" pitchFamily="2" charset="2"/>
                          <a:cs typeface="Arial" pitchFamily="34" charset="0"/>
                        </a:rPr>
                        <a:t> </a:t>
                      </a:r>
                      <a:r>
                        <a:rPr lang="en-US" sz="800" kern="1400" cap="none" baseline="0" dirty="0" smtClean="0">
                          <a:solidFill>
                            <a:srgbClr val="000000"/>
                          </a:solidFill>
                          <a:latin typeface="Arial" panose="020B0604020202020204" pitchFamily="34" charset="0"/>
                          <a:cs typeface="Arial" panose="020B0604020202020204" pitchFamily="34" charset="0"/>
                        </a:rPr>
                        <a:t>25 – 49 %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Wingdings" pitchFamily="2" charset="2"/>
                          <a:cs typeface="Arial" pitchFamily="34" charset="0"/>
                        </a:rPr>
                        <a:t>o</a:t>
                      </a:r>
                      <a:r>
                        <a:rPr lang="en-US" sz="1100" kern="1400" cap="none" baseline="0" dirty="0" smtClean="0">
                          <a:solidFill>
                            <a:srgbClr val="000000"/>
                          </a:solidFill>
                          <a:latin typeface="Wingdings" pitchFamily="2" charset="2"/>
                          <a:cs typeface="Arial" pitchFamily="34" charset="0"/>
                        </a:rPr>
                        <a:t> </a:t>
                      </a:r>
                      <a:r>
                        <a:rPr lang="en-US" sz="800" kern="1400" cap="none" baseline="0" dirty="0" smtClean="0">
                          <a:solidFill>
                            <a:srgbClr val="000000"/>
                          </a:solidFill>
                          <a:latin typeface="Arial" panose="020B0604020202020204" pitchFamily="34" charset="0"/>
                          <a:cs typeface="Arial" panose="020B0604020202020204" pitchFamily="34" charset="0"/>
                        </a:rPr>
                        <a:t>50 – 74 %</a:t>
                      </a:r>
                      <a:endParaRPr lang="en-US" sz="800" kern="1400" cap="none" baseline="0" dirty="0" smtClean="0">
                        <a:solidFill>
                          <a:srgbClr val="000000"/>
                        </a:solidFill>
                        <a:latin typeface="Wingdings" pitchFamily="2" charset="2"/>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Wingdings" pitchFamily="2" charset="2"/>
                          <a:cs typeface="Arial" pitchFamily="34" charset="0"/>
                        </a:rPr>
                        <a:t>o </a:t>
                      </a:r>
                      <a:r>
                        <a:rPr lang="en-US" sz="800" kern="1400" cap="none" baseline="0" dirty="0" smtClean="0">
                          <a:solidFill>
                            <a:srgbClr val="000000"/>
                          </a:solidFill>
                          <a:latin typeface="Arial" panose="020B0604020202020204" pitchFamily="34" charset="0"/>
                          <a:cs typeface="Arial" panose="020B0604020202020204" pitchFamily="34" charset="0"/>
                        </a:rPr>
                        <a:t>&gt; 75 %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Wingdings" pitchFamily="2" charset="2"/>
                          <a:cs typeface="Arial" pitchFamily="34" charset="0"/>
                        </a:rPr>
                        <a:t>o</a:t>
                      </a:r>
                      <a:r>
                        <a:rPr lang="en-US" sz="1100" kern="1400" cap="none" baseline="0" dirty="0" smtClean="0">
                          <a:solidFill>
                            <a:srgbClr val="000000"/>
                          </a:solidFill>
                          <a:latin typeface="Wingdings" pitchFamily="2" charset="2"/>
                          <a:cs typeface="Arial" pitchFamily="34" charset="0"/>
                        </a:rPr>
                        <a:t> </a:t>
                      </a:r>
                      <a:r>
                        <a:rPr lang="en-US" sz="800" kern="1400" cap="none" baseline="0" dirty="0" smtClean="0">
                          <a:solidFill>
                            <a:srgbClr val="000000"/>
                          </a:solidFill>
                          <a:latin typeface="Arial" panose="020B0604020202020204" pitchFamily="34" charset="0"/>
                          <a:cs typeface="Arial" panose="020B0604020202020204" pitchFamily="34" charset="0"/>
                        </a:rPr>
                        <a:t>unknown</a:t>
                      </a:r>
                      <a:endParaRPr lang="en-US" sz="800" kern="1400" cap="none" baseline="0" dirty="0" smtClean="0">
                        <a:solidFill>
                          <a:schemeClr val="tx1"/>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43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kern="1400" dirty="0" err="1" smtClean="0">
                          <a:solidFill>
                            <a:srgbClr val="000000"/>
                          </a:solidFill>
                          <a:latin typeface="Arial" pitchFamily="34" charset="0"/>
                          <a:cs typeface="Arial" pitchFamily="34" charset="0"/>
                        </a:rPr>
                        <a:t>Propofol</a:t>
                      </a:r>
                      <a:r>
                        <a:rPr lang="en-US" sz="1000" b="1" kern="1400" dirty="0" smtClean="0">
                          <a:solidFill>
                            <a:srgbClr val="000000"/>
                          </a:solidFill>
                          <a:latin typeface="Arial" pitchFamily="34" charset="0"/>
                          <a:cs typeface="Arial" pitchFamily="34" charset="0"/>
                        </a:rPr>
                        <a:t> ≥ 6 hours</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Yes</a:t>
                      </a:r>
                      <a:r>
                        <a:rPr lang="en-CA" sz="1000" cap="none" baseline="0" dirty="0" smtClean="0">
                          <a:latin typeface="Arial" pitchFamily="34" charset="0"/>
                          <a:ea typeface="MS Mincho"/>
                          <a:cs typeface="Arial" pitchFamily="34" charset="0"/>
                        </a:rPr>
                        <a:t>  </a:t>
                      </a: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No</a:t>
                      </a:r>
                      <a:endParaRPr lang="en-US" sz="1000" kern="1400" cap="none" baseline="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Yes</a:t>
                      </a:r>
                      <a:r>
                        <a:rPr lang="en-CA" sz="1000" cap="none" baseline="0" dirty="0" smtClean="0">
                          <a:latin typeface="Arial" pitchFamily="34" charset="0"/>
                          <a:ea typeface="MS Mincho"/>
                          <a:cs typeface="Arial" pitchFamily="34" charset="0"/>
                        </a:rPr>
                        <a:t>  </a:t>
                      </a: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No</a:t>
                      </a:r>
                      <a:endParaRPr lang="en-US" sz="1000" kern="1400" cap="none" baseline="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Yes</a:t>
                      </a:r>
                      <a:r>
                        <a:rPr lang="en-CA" sz="1000" cap="none" baseline="0" dirty="0" smtClean="0">
                          <a:latin typeface="Arial" pitchFamily="34" charset="0"/>
                          <a:ea typeface="MS Mincho"/>
                          <a:cs typeface="Arial" pitchFamily="34" charset="0"/>
                        </a:rPr>
                        <a:t>  </a:t>
                      </a: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No</a:t>
                      </a:r>
                      <a:endParaRPr lang="en-US" sz="1000" kern="1400" cap="none" baseline="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Yes</a:t>
                      </a:r>
                      <a:r>
                        <a:rPr lang="en-CA" sz="1000" cap="none" baseline="0" dirty="0" smtClean="0">
                          <a:latin typeface="Arial" pitchFamily="34" charset="0"/>
                          <a:ea typeface="MS Mincho"/>
                          <a:cs typeface="Arial" pitchFamily="34" charset="0"/>
                        </a:rPr>
                        <a:t>  </a:t>
                      </a: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No</a:t>
                      </a:r>
                      <a:endParaRPr lang="en-US" sz="1000" kern="1400" cap="none" baseline="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Yes</a:t>
                      </a:r>
                      <a:r>
                        <a:rPr lang="en-CA" sz="1000" cap="none" baseline="0" dirty="0" smtClean="0">
                          <a:latin typeface="Arial" pitchFamily="34" charset="0"/>
                          <a:ea typeface="MS Mincho"/>
                          <a:cs typeface="Arial" pitchFamily="34" charset="0"/>
                        </a:rPr>
                        <a:t>  </a:t>
                      </a:r>
                      <a:r>
                        <a:rPr lang="en-CA" sz="1000" kern="1400" cap="none" baseline="0" dirty="0" smtClean="0">
                          <a:solidFill>
                            <a:srgbClr val="000000"/>
                          </a:solidFill>
                          <a:latin typeface="Arial" pitchFamily="34" charset="0"/>
                          <a:ea typeface="MS Mincho"/>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10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No</a:t>
                      </a:r>
                      <a:endParaRPr lang="en-US" sz="1000" kern="1400" cap="none" baseline="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4394">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US" sz="800" b="0" kern="1400" dirty="0" smtClean="0">
                          <a:solidFill>
                            <a:srgbClr val="000000"/>
                          </a:solidFill>
                          <a:latin typeface="Arial" pitchFamily="34" charset="0"/>
                          <a:cs typeface="Arial" pitchFamily="34" charset="0"/>
                        </a:rPr>
                        <a:t>Volume of </a:t>
                      </a:r>
                      <a:r>
                        <a:rPr lang="en-US" sz="800" b="0" kern="1400" dirty="0" err="1" smtClean="0">
                          <a:solidFill>
                            <a:srgbClr val="000000"/>
                          </a:solidFill>
                          <a:latin typeface="Arial" pitchFamily="34" charset="0"/>
                          <a:cs typeface="Arial" pitchFamily="34" charset="0"/>
                        </a:rPr>
                        <a:t>propofol</a:t>
                      </a:r>
                      <a:r>
                        <a:rPr lang="en-US" sz="800" b="0" kern="1400" dirty="0" smtClean="0">
                          <a:solidFill>
                            <a:srgbClr val="000000"/>
                          </a:solidFill>
                          <a:latin typeface="Arial" pitchFamily="34" charset="0"/>
                          <a:cs typeface="Arial" pitchFamily="34" charset="0"/>
                        </a:rPr>
                        <a:t> received</a:t>
                      </a:r>
                      <a:r>
                        <a:rPr lang="en-US" sz="800" b="0" kern="1400" baseline="0" dirty="0" smtClean="0">
                          <a:solidFill>
                            <a:srgbClr val="000000"/>
                          </a:solidFill>
                          <a:latin typeface="Arial" pitchFamily="34" charset="0"/>
                          <a:cs typeface="Arial" pitchFamily="34" charset="0"/>
                        </a:rPr>
                        <a:t> (mL)</a:t>
                      </a:r>
                      <a:endParaRPr lang="en-US" sz="800" b="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2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10"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1" name="Straight Connector 10"/>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Slide Number Placeholder 12"/>
          <p:cNvSpPr>
            <a:spLocks noGrp="1"/>
          </p:cNvSpPr>
          <p:nvPr>
            <p:ph type="sldNum" sz="quarter" idx="12"/>
          </p:nvPr>
        </p:nvSpPr>
        <p:spPr>
          <a:xfrm>
            <a:off x="5089548" y="8774675"/>
            <a:ext cx="1600200" cy="486833"/>
          </a:xfrm>
        </p:spPr>
        <p:txBody>
          <a:bodyPr/>
          <a:lstStyle/>
          <a:p>
            <a:fld id="{FDE86200-F1F7-4FF7-847E-D71C11135875}" type="slidenum">
              <a:rPr lang="en-CA" smtClean="0"/>
              <a:pPr/>
              <a:t>30</a:t>
            </a:fld>
            <a:endParaRPr lang="en-CA"/>
          </a:p>
        </p:txBody>
      </p:sp>
      <p:pic>
        <p:nvPicPr>
          <p:cNvPr id="12"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6632" y="107504"/>
            <a:ext cx="1450853" cy="6309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ext Box 2"/>
          <p:cNvSpPr txBox="1">
            <a:spLocks noChangeArrowheads="1"/>
          </p:cNvSpPr>
          <p:nvPr/>
        </p:nvSpPr>
        <p:spPr bwMode="auto">
          <a:xfrm>
            <a:off x="-24" y="600028"/>
            <a:ext cx="6858000" cy="614386"/>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2743200" algn="ctr"/>
                <a:tab pos="5486400" algn="r"/>
              </a:tabLst>
            </a:pPr>
            <a:r>
              <a:rPr kumimoji="0" lang="en-US" sz="8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2743200" algn="ctr"/>
                <a:tab pos="5486400" algn="r"/>
              </a:tabLst>
            </a:pP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ENTERAL NUTRITION FORMULA</a:t>
            </a:r>
            <a:r>
              <a:rPr lang="en-US" sz="1200" b="1" dirty="0" smtClean="0">
                <a:solidFill>
                  <a:srgbClr val="000000"/>
                </a:solidFill>
                <a:latin typeface="Arial" pitchFamily="34" charset="0"/>
                <a:ea typeface="Times New Roman" pitchFamily="18" charset="0"/>
                <a:cs typeface="Arial" pitchFamily="34" charset="0"/>
              </a:rPr>
              <a:t>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 name="Text Box 15"/>
          <p:cNvSpPr txBox="1">
            <a:spLocks noChangeArrowheads="1"/>
          </p:cNvSpPr>
          <p:nvPr/>
        </p:nvSpPr>
        <p:spPr bwMode="auto">
          <a:xfrm>
            <a:off x="5450701" y="357156"/>
            <a:ext cx="1269146"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Enrollment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9" name="Straight Connector 18"/>
          <p:cNvCxnSpPr/>
          <p:nvPr/>
        </p:nvCxnSpPr>
        <p:spPr>
          <a:xfrm>
            <a:off x="5357826" y="357159"/>
            <a:ext cx="1285884" cy="158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21"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22"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23" name="Rectangle 7"/>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3" name="Slide Number Placeholder 12"/>
          <p:cNvSpPr>
            <a:spLocks noGrp="1"/>
          </p:cNvSpPr>
          <p:nvPr>
            <p:ph type="sldNum" sz="quarter" idx="12"/>
          </p:nvPr>
        </p:nvSpPr>
        <p:spPr/>
        <p:txBody>
          <a:bodyPr/>
          <a:lstStyle/>
          <a:p>
            <a:fld id="{FDE86200-F1F7-4FF7-847E-D71C11135875}" type="slidenum">
              <a:rPr lang="en-CA" smtClean="0"/>
              <a:pPr/>
              <a:t>31</a:t>
            </a:fld>
            <a:endParaRPr lang="en-CA"/>
          </a:p>
        </p:txBody>
      </p:sp>
      <p:pic>
        <p:nvPicPr>
          <p:cNvPr id="12"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2656" y="212099"/>
            <a:ext cx="1584176" cy="68891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6257" y="2123728"/>
            <a:ext cx="3990975" cy="1619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4596" y="5487491"/>
            <a:ext cx="4838700" cy="2828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908720" y="1403648"/>
            <a:ext cx="5112568" cy="523220"/>
          </a:xfrm>
          <a:prstGeom prst="rect">
            <a:avLst/>
          </a:prstGeom>
          <a:noFill/>
        </p:spPr>
        <p:txBody>
          <a:bodyPr wrap="square" rtlCol="0">
            <a:spAutoFit/>
          </a:bodyPr>
          <a:lstStyle/>
          <a:p>
            <a:r>
              <a:rPr lang="en-US" sz="1400" dirty="0" smtClean="0">
                <a:latin typeface="Arial" panose="020B0604020202020204" pitchFamily="34" charset="0"/>
                <a:cs typeface="Arial" panose="020B0604020202020204" pitchFamily="34" charset="0"/>
              </a:rPr>
              <a:t>There are over 400 EN Formulas listed in </a:t>
            </a:r>
            <a:r>
              <a:rPr lang="en-US" sz="1400" dirty="0" err="1" smtClean="0">
                <a:latin typeface="Arial" panose="020B0604020202020204" pitchFamily="34" charset="0"/>
                <a:cs typeface="Arial" panose="020B0604020202020204" pitchFamily="34" charset="0"/>
              </a:rPr>
              <a:t>REDCap</a:t>
            </a:r>
            <a:r>
              <a:rPr lang="en-US" sz="1400" dirty="0" smtClean="0">
                <a:latin typeface="Arial" panose="020B0604020202020204" pitchFamily="34" charset="0"/>
                <a:cs typeface="Arial" panose="020B0604020202020204" pitchFamily="34" charset="0"/>
              </a:rPr>
              <a:t>. Select the company, choose ‘Miscellaneous’ if company is not listed.  </a:t>
            </a:r>
            <a:endParaRPr lang="en-CA" sz="1400" dirty="0">
              <a:latin typeface="Arial" panose="020B0604020202020204" pitchFamily="34" charset="0"/>
              <a:cs typeface="Arial" panose="020B0604020202020204" pitchFamily="34" charset="0"/>
            </a:endParaRPr>
          </a:p>
        </p:txBody>
      </p:sp>
      <p:sp>
        <p:nvSpPr>
          <p:cNvPr id="15" name="TextBox 14"/>
          <p:cNvSpPr txBox="1"/>
          <p:nvPr/>
        </p:nvSpPr>
        <p:spPr>
          <a:xfrm>
            <a:off x="1061120" y="4644008"/>
            <a:ext cx="5112568" cy="738664"/>
          </a:xfrm>
          <a:prstGeom prst="rect">
            <a:avLst/>
          </a:prstGeom>
          <a:noFill/>
        </p:spPr>
        <p:txBody>
          <a:bodyPr wrap="square" rtlCol="0">
            <a:spAutoFit/>
          </a:bodyPr>
          <a:lstStyle/>
          <a:p>
            <a:r>
              <a:rPr lang="en-US" sz="1400" dirty="0" smtClean="0">
                <a:latin typeface="Arial" panose="020B0604020202020204" pitchFamily="34" charset="0"/>
                <a:cs typeface="Arial" panose="020B0604020202020204" pitchFamily="34" charset="0"/>
              </a:rPr>
              <a:t>Select the formula from the dropdown list. If it is not listed, select ‘Other (specify) and enter the formula name in the space provided.</a:t>
            </a:r>
            <a:endParaRPr lang="en-CA" sz="1400" dirty="0">
              <a:latin typeface="Arial" panose="020B0604020202020204" pitchFamily="34" charset="0"/>
              <a:cs typeface="Arial" panose="020B060402020202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847409870"/>
              </p:ext>
            </p:extLst>
          </p:nvPr>
        </p:nvGraphicFramePr>
        <p:xfrm>
          <a:off x="214290" y="1187624"/>
          <a:ext cx="6500858" cy="4577513"/>
        </p:xfrm>
        <a:graphic>
          <a:graphicData uri="http://schemas.openxmlformats.org/drawingml/2006/table">
            <a:tbl>
              <a:tblPr/>
              <a:tblGrid>
                <a:gridCol w="1311098"/>
                <a:gridCol w="5189760"/>
              </a:tblGrid>
              <a:tr h="1149969">
                <a:tc>
                  <a:txBody>
                    <a:bodyPr/>
                    <a:lstStyle/>
                    <a:p>
                      <a:pPr marR="0" indent="0" algn="l" rtl="0">
                        <a:spcBef>
                          <a:spcPts val="0"/>
                        </a:spcBef>
                        <a:spcAft>
                          <a:spcPts val="0"/>
                        </a:spcAft>
                      </a:pPr>
                      <a:r>
                        <a:rPr lang="en-CA" sz="1100" b="1" kern="1400" dirty="0">
                          <a:solidFill>
                            <a:srgbClr val="000000"/>
                          </a:solidFill>
                          <a:latin typeface="Arial" pitchFamily="34" charset="0"/>
                          <a:cs typeface="Arial" pitchFamily="34" charset="0"/>
                        </a:rPr>
                        <a:t>General Instructions</a:t>
                      </a:r>
                      <a:endParaRPr lang="en-CA" sz="1100" kern="1400" dirty="0">
                        <a:solidFill>
                          <a:srgbClr val="000000"/>
                        </a:solidFill>
                        <a:latin typeface="Arial" pitchFamily="34" charset="0"/>
                        <a:cs typeface="Arial" pitchFamily="34" charset="0"/>
                      </a:endParaRPr>
                    </a:p>
                    <a:p>
                      <a:pPr marR="0" indent="0" algn="l" rtl="0">
                        <a:spcBef>
                          <a:spcPts val="0"/>
                        </a:spcBef>
                        <a:spcAft>
                          <a:spcPts val="0"/>
                        </a:spcAft>
                      </a:pPr>
                      <a:r>
                        <a:rPr lang="en-CA" sz="1100" b="1" kern="1400" dirty="0">
                          <a:solidFill>
                            <a:srgbClr val="000000"/>
                          </a:solidFill>
                          <a:latin typeface="Arial" pitchFamily="34" charset="0"/>
                          <a:cs typeface="Arial" pitchFamily="34" charset="0"/>
                        </a:rPr>
                        <a:t>  </a:t>
                      </a:r>
                      <a:endParaRPr lang="en-CA" sz="1100" kern="1400" dirty="0">
                        <a:solidFill>
                          <a:srgbClr val="000000"/>
                        </a:solidFill>
                        <a:latin typeface="Arial" pitchFamily="34" charset="0"/>
                        <a:cs typeface="Arial" pitchFamily="34" charset="0"/>
                      </a:endParaRPr>
                    </a:p>
                    <a:p>
                      <a:pPr marR="0" indent="0" algn="l" rtl="0">
                        <a:spcBef>
                          <a:spcPts val="0"/>
                        </a:spcBef>
                        <a:spcAft>
                          <a:spcPts val="0"/>
                        </a:spcAft>
                      </a:pPr>
                      <a:r>
                        <a:rPr lang="en-CA" sz="1100" b="1" kern="1400" dirty="0">
                          <a:solidFill>
                            <a:srgbClr val="000000"/>
                          </a:solidFill>
                          <a:latin typeface="Arial" pitchFamily="34" charset="0"/>
                          <a:cs typeface="Arial" pitchFamily="34" charset="0"/>
                        </a:rPr>
                        <a:t>Duration of Data </a:t>
                      </a:r>
                      <a:endParaRPr lang="en-CA" sz="1100" kern="1400" dirty="0">
                        <a:solidFill>
                          <a:srgbClr val="000000"/>
                        </a:solidFill>
                        <a:latin typeface="Arial" pitchFamily="34" charset="0"/>
                        <a:cs typeface="Arial" pitchFamily="34" charset="0"/>
                      </a:endParaRPr>
                    </a:p>
                    <a:p>
                      <a:pPr marR="0" indent="0" algn="l" rtl="0">
                        <a:spcBef>
                          <a:spcPts val="0"/>
                        </a:spcBef>
                        <a:spcAft>
                          <a:spcPts val="0"/>
                        </a:spcAft>
                      </a:pPr>
                      <a:r>
                        <a:rPr lang="en-CA" sz="1100" b="1" kern="1400" dirty="0">
                          <a:solidFill>
                            <a:srgbClr val="000000"/>
                          </a:solidFill>
                          <a:latin typeface="Arial" pitchFamily="34" charset="0"/>
                          <a:cs typeface="Arial" pitchFamily="34" charset="0"/>
                        </a:rPr>
                        <a:t>Collection</a:t>
                      </a:r>
                      <a:endParaRPr lang="en-CA" sz="1100" kern="1400" dirty="0">
                        <a:solidFill>
                          <a:srgbClr val="000000"/>
                        </a:solidFill>
                        <a:latin typeface="Arial" pitchFamily="34" charset="0"/>
                        <a:cs typeface="Arial" pitchFamily="34" charset="0"/>
                      </a:endParaRPr>
                    </a:p>
                  </a:txBody>
                  <a:tcPr marL="24589" marR="24589" marT="24589" marB="2458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0" algn="l" rtl="0">
                        <a:spcBef>
                          <a:spcPts val="0"/>
                        </a:spcBef>
                        <a:spcAft>
                          <a:spcPts val="0"/>
                        </a:spcAft>
                      </a:pPr>
                      <a:r>
                        <a:rPr lang="en-CA" sz="1100" kern="1400" dirty="0">
                          <a:solidFill>
                            <a:srgbClr val="000000"/>
                          </a:solidFill>
                          <a:latin typeface="Arial" pitchFamily="34" charset="0"/>
                          <a:cs typeface="Arial" pitchFamily="34" charset="0"/>
                        </a:rPr>
                        <a:t>These data are collected to determine the frequency and type of burn related </a:t>
                      </a:r>
                      <a:r>
                        <a:rPr lang="en-CA" sz="1100" kern="1400" dirty="0" smtClean="0">
                          <a:solidFill>
                            <a:srgbClr val="000000"/>
                          </a:solidFill>
                          <a:latin typeface="Arial" pitchFamily="34" charset="0"/>
                          <a:cs typeface="Arial" pitchFamily="34" charset="0"/>
                        </a:rPr>
                        <a:t>operative </a:t>
                      </a:r>
                      <a:r>
                        <a:rPr lang="en-CA" sz="1100" kern="1400" dirty="0">
                          <a:solidFill>
                            <a:srgbClr val="000000"/>
                          </a:solidFill>
                          <a:latin typeface="Arial" pitchFamily="34" charset="0"/>
                          <a:cs typeface="Arial" pitchFamily="34" charset="0"/>
                        </a:rPr>
                        <a:t>procedures that the patient undergoes during the study.</a:t>
                      </a:r>
                    </a:p>
                    <a:p>
                      <a:pPr marR="0" indent="0" algn="l" rtl="0">
                        <a:spcBef>
                          <a:spcPts val="0"/>
                        </a:spcBef>
                        <a:spcAft>
                          <a:spcPts val="0"/>
                        </a:spcAft>
                      </a:pPr>
                      <a:r>
                        <a:rPr lang="en-CA" sz="1100" kern="1400" dirty="0">
                          <a:solidFill>
                            <a:srgbClr val="000000"/>
                          </a:solidFill>
                          <a:latin typeface="Arial" pitchFamily="34" charset="0"/>
                          <a:cs typeface="Arial" pitchFamily="34" charset="0"/>
                        </a:rPr>
                        <a:t> </a:t>
                      </a:r>
                      <a:endParaRPr lang="en-CA" sz="1100" kern="1400" dirty="0" smtClean="0">
                        <a:solidFill>
                          <a:srgbClr val="000000"/>
                        </a:solidFill>
                        <a:latin typeface="Arial" pitchFamily="34" charset="0"/>
                        <a:cs typeface="Arial" pitchFamily="34" charset="0"/>
                      </a:endParaRPr>
                    </a:p>
                    <a:p>
                      <a:pPr marL="447675" marR="0" indent="-180975" algn="l" rtl="0">
                        <a:spcBef>
                          <a:spcPts val="0"/>
                        </a:spcBef>
                        <a:spcAft>
                          <a:spcPts val="0"/>
                        </a:spcAft>
                        <a:buFont typeface="Arial" pitchFamily="34" charset="0"/>
                        <a:buChar char="•"/>
                      </a:pPr>
                      <a:r>
                        <a:rPr lang="en-CA" sz="1100" kern="1400" dirty="0" smtClean="0">
                          <a:solidFill>
                            <a:srgbClr val="000000"/>
                          </a:solidFill>
                          <a:latin typeface="Arial" pitchFamily="34" charset="0"/>
                          <a:cs typeface="Arial" pitchFamily="34" charset="0"/>
                        </a:rPr>
                        <a:t>Record all burn related operative procedures from Study Day 1 (ACU admit) to 10 days post last successful grafting or ACU discharge or 3 months from ACU admission</a:t>
                      </a:r>
                      <a:r>
                        <a:rPr lang="en-CA" sz="1100" kern="1400" dirty="0" smtClean="0">
                          <a:solidFill>
                            <a:schemeClr val="tx1"/>
                          </a:solidFill>
                          <a:latin typeface="Arial" pitchFamily="34" charset="0"/>
                          <a:cs typeface="Arial" pitchFamily="34" charset="0"/>
                        </a:rPr>
                        <a:t>, whichever </a:t>
                      </a:r>
                      <a:r>
                        <a:rPr lang="en-CA" sz="1100" kern="1400" dirty="0" smtClean="0">
                          <a:solidFill>
                            <a:srgbClr val="000000"/>
                          </a:solidFill>
                          <a:latin typeface="Arial" pitchFamily="34" charset="0"/>
                          <a:cs typeface="Arial" pitchFamily="34" charset="0"/>
                        </a:rPr>
                        <a:t>comes first.  </a:t>
                      </a:r>
                    </a:p>
                    <a:p>
                      <a:pPr marL="447675" marR="0" indent="-180975" algn="l" rtl="0">
                        <a:spcBef>
                          <a:spcPts val="0"/>
                        </a:spcBef>
                        <a:spcAft>
                          <a:spcPts val="0"/>
                        </a:spcAft>
                        <a:buFont typeface="Arial" pitchFamily="34" charset="0"/>
                        <a:buChar char="•"/>
                      </a:pPr>
                      <a:endParaRPr lang="en-US" sz="1100" kern="1400" dirty="0">
                        <a:solidFill>
                          <a:srgbClr val="000000"/>
                        </a:solidFill>
                        <a:latin typeface="Arial" pitchFamily="34" charset="0"/>
                        <a:cs typeface="Arial" pitchFamily="34" charset="0"/>
                      </a:endParaRPr>
                    </a:p>
                    <a:p>
                      <a:pPr marL="266700" marR="0" indent="0" algn="l" rtl="0">
                        <a:spcBef>
                          <a:spcPts val="0"/>
                        </a:spcBef>
                        <a:spcAft>
                          <a:spcPts val="0"/>
                        </a:spcAft>
                        <a:buFont typeface="Arial" pitchFamily="34" charset="0"/>
                        <a:buNone/>
                      </a:pPr>
                      <a:r>
                        <a:rPr lang="en-US" sz="1100" kern="1400" dirty="0" smtClean="0">
                          <a:solidFill>
                            <a:srgbClr val="000000"/>
                          </a:solidFill>
                          <a:latin typeface="Arial" pitchFamily="34" charset="0"/>
                          <a:cs typeface="Arial" pitchFamily="34" charset="0"/>
                        </a:rPr>
                        <a:t>Note:</a:t>
                      </a:r>
                      <a:r>
                        <a:rPr lang="en-US" sz="1100" kern="1400" baseline="0" dirty="0" smtClean="0">
                          <a:solidFill>
                            <a:srgbClr val="000000"/>
                          </a:solidFill>
                          <a:latin typeface="Arial" pitchFamily="34" charset="0"/>
                          <a:cs typeface="Arial" pitchFamily="34" charset="0"/>
                        </a:rPr>
                        <a:t> This data only needs to be completed on study days that a burn related operative procedure is performed.</a:t>
                      </a:r>
                      <a:endParaRPr lang="en-US" sz="1100" kern="1400" dirty="0" smtClean="0">
                        <a:solidFill>
                          <a:srgbClr val="000000"/>
                        </a:solidFill>
                        <a:latin typeface="Arial" pitchFamily="34" charset="0"/>
                        <a:cs typeface="Arial" pitchFamily="34" charset="0"/>
                      </a:endParaRPr>
                    </a:p>
                  </a:txBody>
                  <a:tcPr marL="24589" marR="24589" marT="24589" marB="2458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90672">
                <a:tc>
                  <a:txBody>
                    <a:bodyPr/>
                    <a:lstStyle/>
                    <a:p>
                      <a:pPr marR="0" indent="0" algn="l" rtl="0">
                        <a:spcBef>
                          <a:spcPts val="0"/>
                        </a:spcBef>
                        <a:spcAft>
                          <a:spcPts val="0"/>
                        </a:spcAft>
                      </a:pPr>
                      <a:r>
                        <a:rPr lang="en-US" sz="1100" b="1" kern="1400" dirty="0" smtClean="0">
                          <a:solidFill>
                            <a:srgbClr val="000000"/>
                          </a:solidFill>
                          <a:latin typeface="Arial" pitchFamily="34" charset="0"/>
                          <a:cs typeface="Arial" pitchFamily="34" charset="0"/>
                        </a:rPr>
                        <a:t>Date</a:t>
                      </a:r>
                      <a:endParaRPr lang="en-US" sz="1100" kern="1400" dirty="0">
                        <a:solidFill>
                          <a:srgbClr val="000000"/>
                        </a:solidFill>
                        <a:latin typeface="Arial" pitchFamily="34" charset="0"/>
                        <a:cs typeface="Arial" pitchFamily="34" charset="0"/>
                      </a:endParaRPr>
                    </a:p>
                  </a:txBody>
                  <a:tcPr marL="24589" marR="24589" marT="24589" marB="2458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85725" algn="l" rtl="0">
                        <a:spcBef>
                          <a:spcPts val="0"/>
                        </a:spcBef>
                        <a:spcAft>
                          <a:spcPts val="0"/>
                        </a:spcAft>
                      </a:pPr>
                      <a:r>
                        <a:rPr lang="en-CA" sz="1100" kern="1400" dirty="0">
                          <a:solidFill>
                            <a:srgbClr val="000000"/>
                          </a:solidFill>
                          <a:latin typeface="Arial" pitchFamily="34" charset="0"/>
                          <a:cs typeface="Arial" pitchFamily="34" charset="0"/>
                        </a:rPr>
                        <a:t>Enter the date corresponding to the calendar </a:t>
                      </a:r>
                      <a:r>
                        <a:rPr lang="en-CA" sz="1100" kern="1400" dirty="0" smtClean="0">
                          <a:solidFill>
                            <a:srgbClr val="000000"/>
                          </a:solidFill>
                          <a:latin typeface="Arial" pitchFamily="34" charset="0"/>
                          <a:cs typeface="Arial" pitchFamily="34" charset="0"/>
                        </a:rPr>
                        <a:t>day that the operative procedure </a:t>
                      </a:r>
                    </a:p>
                    <a:p>
                      <a:pPr marL="0" marR="0" indent="85725" algn="l" rtl="0">
                        <a:spcBef>
                          <a:spcPts val="0"/>
                        </a:spcBef>
                        <a:spcAft>
                          <a:spcPts val="0"/>
                        </a:spcAft>
                      </a:pPr>
                      <a:r>
                        <a:rPr lang="en-CA" sz="1100" kern="1400" dirty="0" smtClean="0">
                          <a:solidFill>
                            <a:srgbClr val="000000"/>
                          </a:solidFill>
                          <a:latin typeface="Arial" pitchFamily="34" charset="0"/>
                          <a:cs typeface="Arial" pitchFamily="34" charset="0"/>
                        </a:rPr>
                        <a:t>was performed.</a:t>
                      </a:r>
                    </a:p>
                    <a:p>
                      <a:pPr marL="0" marR="0" indent="85725" algn="l" rtl="0">
                        <a:spcBef>
                          <a:spcPts val="0"/>
                        </a:spcBef>
                        <a:spcAft>
                          <a:spcPts val="0"/>
                        </a:spcAft>
                      </a:pPr>
                      <a:endParaRPr lang="en-US" sz="1100" kern="1400" dirty="0" smtClean="0">
                        <a:solidFill>
                          <a:srgbClr val="000000"/>
                        </a:solidFill>
                        <a:latin typeface="Arial" pitchFamily="34" charset="0"/>
                        <a:cs typeface="Arial" pitchFamily="34" charset="0"/>
                      </a:endParaRPr>
                    </a:p>
                  </a:txBody>
                  <a:tcPr marL="24589" marR="24589" marT="24589" marB="2458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41899">
                <a:tc>
                  <a:txBody>
                    <a:bodyPr/>
                    <a:lstStyle/>
                    <a:p>
                      <a:pPr marR="0" indent="0" algn="l" rtl="0">
                        <a:spcBef>
                          <a:spcPts val="0"/>
                        </a:spcBef>
                        <a:spcAft>
                          <a:spcPts val="0"/>
                        </a:spcAft>
                      </a:pPr>
                      <a:r>
                        <a:rPr lang="en-US" sz="1100" b="1" kern="1400" dirty="0" smtClean="0">
                          <a:solidFill>
                            <a:srgbClr val="000000"/>
                          </a:solidFill>
                          <a:latin typeface="Arial" pitchFamily="34" charset="0"/>
                          <a:cs typeface="Arial" pitchFamily="34" charset="0"/>
                        </a:rPr>
                        <a:t>Was the Operative procedure planned or unplanned? </a:t>
                      </a:r>
                    </a:p>
                  </a:txBody>
                  <a:tcPr marL="24589" marR="24589" marT="24589" marB="2458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85725" algn="l" defTabSz="914400" rtl="0" eaLnBrk="1" fontAlgn="auto" latinLnBrk="0" hangingPunct="1">
                        <a:lnSpc>
                          <a:spcPct val="100000"/>
                        </a:lnSpc>
                        <a:spcBef>
                          <a:spcPts val="0"/>
                        </a:spcBef>
                        <a:spcAft>
                          <a:spcPts val="0"/>
                        </a:spcAft>
                        <a:buClrTx/>
                        <a:buSzTx/>
                        <a:buFontTx/>
                        <a:buNone/>
                        <a:tabLst>
                          <a:tab pos="-2008936800" algn="l"/>
                        </a:tabLst>
                        <a:defRPr/>
                      </a:pPr>
                      <a:r>
                        <a:rPr lang="en-CA" sz="1100" kern="1400" dirty="0" smtClean="0">
                          <a:solidFill>
                            <a:srgbClr val="000000"/>
                          </a:solidFill>
                          <a:latin typeface="Arial" pitchFamily="34" charset="0"/>
                          <a:cs typeface="Arial" pitchFamily="34" charset="0"/>
                        </a:rPr>
                        <a:t>Indicate if the patient had a planned or unplanned operative procedure by </a:t>
                      </a:r>
                    </a:p>
                    <a:p>
                      <a:pPr marL="0" marR="0" indent="85725" algn="l" defTabSz="914400" rtl="0" eaLnBrk="1" fontAlgn="auto" latinLnBrk="0" hangingPunct="1">
                        <a:lnSpc>
                          <a:spcPct val="100000"/>
                        </a:lnSpc>
                        <a:spcBef>
                          <a:spcPts val="0"/>
                        </a:spcBef>
                        <a:spcAft>
                          <a:spcPts val="0"/>
                        </a:spcAft>
                        <a:buClrTx/>
                        <a:buSzTx/>
                        <a:buFontTx/>
                        <a:buNone/>
                        <a:tabLst>
                          <a:tab pos="-2008936800" algn="l"/>
                        </a:tabLst>
                        <a:defRPr/>
                      </a:pPr>
                      <a:r>
                        <a:rPr lang="en-CA" sz="1100" kern="1400" dirty="0" smtClean="0">
                          <a:solidFill>
                            <a:srgbClr val="000000"/>
                          </a:solidFill>
                          <a:latin typeface="Arial" pitchFamily="34" charset="0"/>
                          <a:cs typeface="Arial" pitchFamily="34" charset="0"/>
                        </a:rPr>
                        <a:t>checking the appropriate box.</a:t>
                      </a:r>
                    </a:p>
                  </a:txBody>
                  <a:tcPr marL="24589" marR="24589" marT="24589" marB="2458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488317">
                <a:tc>
                  <a:txBody>
                    <a:bodyPr/>
                    <a:lstStyle/>
                    <a:p>
                      <a:pPr marR="0" indent="0" algn="r" rtl="0">
                        <a:spcBef>
                          <a:spcPts val="0"/>
                        </a:spcBef>
                        <a:spcAft>
                          <a:spcPts val="0"/>
                        </a:spcAft>
                      </a:pPr>
                      <a:r>
                        <a:rPr lang="en-US" sz="1100" b="1" kern="1400" dirty="0" smtClean="0">
                          <a:solidFill>
                            <a:srgbClr val="000000"/>
                          </a:solidFill>
                          <a:latin typeface="Arial" pitchFamily="34" charset="0"/>
                          <a:cs typeface="Arial" pitchFamily="34" charset="0"/>
                        </a:rPr>
                        <a:t>Type of Operative </a:t>
                      </a:r>
                    </a:p>
                    <a:p>
                      <a:pPr marR="0" indent="0" algn="r" rtl="0">
                        <a:spcBef>
                          <a:spcPts val="0"/>
                        </a:spcBef>
                        <a:spcAft>
                          <a:spcPts val="0"/>
                        </a:spcAft>
                      </a:pPr>
                      <a:r>
                        <a:rPr lang="en-US" sz="1100" b="1" kern="1400" dirty="0" smtClean="0">
                          <a:solidFill>
                            <a:srgbClr val="000000"/>
                          </a:solidFill>
                          <a:latin typeface="Arial" pitchFamily="34" charset="0"/>
                          <a:cs typeface="Arial" pitchFamily="34" charset="0"/>
                        </a:rPr>
                        <a:t>Procedure</a:t>
                      </a:r>
                    </a:p>
                    <a:p>
                      <a:pPr marR="0" indent="0" algn="l" rtl="0">
                        <a:spcBef>
                          <a:spcPts val="0"/>
                        </a:spcBef>
                        <a:spcAft>
                          <a:spcPts val="0"/>
                        </a:spcAft>
                      </a:pPr>
                      <a:endParaRPr lang="en-US" sz="1100" b="1" kern="1400" dirty="0" smtClean="0">
                        <a:solidFill>
                          <a:srgbClr val="000000"/>
                        </a:solidFill>
                        <a:latin typeface="Arial" pitchFamily="34" charset="0"/>
                        <a:cs typeface="Arial" pitchFamily="34" charset="0"/>
                      </a:endParaRPr>
                    </a:p>
                  </a:txBody>
                  <a:tcPr marL="24589" marR="24589" marT="24589" marB="2458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lvl="0" indent="85725" algn="l" rtl="0">
                        <a:spcBef>
                          <a:spcPts val="0"/>
                        </a:spcBef>
                        <a:spcAft>
                          <a:spcPts val="0"/>
                        </a:spcAft>
                        <a:tabLst>
                          <a:tab pos="-2008936800" algn="l"/>
                        </a:tabLst>
                      </a:pPr>
                      <a:r>
                        <a:rPr lang="en-CA" sz="1100" kern="1400" dirty="0" smtClean="0">
                          <a:solidFill>
                            <a:srgbClr val="000000"/>
                          </a:solidFill>
                          <a:latin typeface="Arial" pitchFamily="34" charset="0"/>
                          <a:cs typeface="Arial" pitchFamily="34" charset="0"/>
                        </a:rPr>
                        <a:t>Indicate from the taxonomy the type(s) of operative procedure(s) performed on </a:t>
                      </a:r>
                    </a:p>
                    <a:p>
                      <a:pPr marL="0" marR="0" lvl="0" indent="85725" algn="l" rtl="0">
                        <a:spcBef>
                          <a:spcPts val="0"/>
                        </a:spcBef>
                        <a:spcAft>
                          <a:spcPts val="0"/>
                        </a:spcAft>
                        <a:tabLst>
                          <a:tab pos="-2008936800" algn="l"/>
                        </a:tabLst>
                      </a:pPr>
                      <a:r>
                        <a:rPr lang="en-CA" sz="1100" kern="1400" dirty="0" smtClean="0">
                          <a:solidFill>
                            <a:srgbClr val="000000"/>
                          </a:solidFill>
                          <a:latin typeface="Arial" pitchFamily="34" charset="0"/>
                          <a:cs typeface="Arial" pitchFamily="34" charset="0"/>
                        </a:rPr>
                        <a:t>the date indicated. Select all that apply.</a:t>
                      </a:r>
                    </a:p>
                    <a:p>
                      <a:pPr marL="685800" marR="0" indent="-228600" algn="l" rtl="0">
                        <a:spcBef>
                          <a:spcPts val="0"/>
                        </a:spcBef>
                        <a:spcAft>
                          <a:spcPts val="0"/>
                        </a:spcAft>
                      </a:pPr>
                      <a:endParaRPr lang="en-CA" sz="1100" kern="1400" dirty="0" smtClean="0">
                        <a:solidFill>
                          <a:srgbClr val="000000"/>
                        </a:solidFill>
                        <a:latin typeface="Arial" pitchFamily="34" charset="0"/>
                        <a:cs typeface="Arial" pitchFamily="34" charset="0"/>
                      </a:endParaRPr>
                    </a:p>
                    <a:p>
                      <a:pPr marL="685800" marR="0" indent="-228600" algn="l" rtl="0">
                        <a:spcBef>
                          <a:spcPts val="0"/>
                        </a:spcBef>
                        <a:spcAft>
                          <a:spcPts val="0"/>
                        </a:spcAft>
                        <a:buFont typeface="Wingdings" panose="05000000000000000000" pitchFamily="2" charset="2"/>
                        <a:buChar char="q"/>
                      </a:pPr>
                      <a:r>
                        <a:rPr lang="en-CA" sz="1100" kern="1400" dirty="0" smtClean="0">
                          <a:solidFill>
                            <a:srgbClr val="000000"/>
                          </a:solidFill>
                          <a:latin typeface="Arial" pitchFamily="34" charset="0"/>
                          <a:cs typeface="Arial" pitchFamily="34" charset="0"/>
                        </a:rPr>
                        <a:t>Surgical excision (tangential or fascial)</a:t>
                      </a:r>
                    </a:p>
                    <a:p>
                      <a:pPr marL="685800" marR="0" indent="-228600" algn="l" rtl="0">
                        <a:spcBef>
                          <a:spcPts val="0"/>
                        </a:spcBef>
                        <a:spcAft>
                          <a:spcPts val="0"/>
                        </a:spcAft>
                        <a:buFont typeface="Wingdings" panose="05000000000000000000" pitchFamily="2" charset="2"/>
                        <a:buChar char="q"/>
                      </a:pPr>
                      <a:r>
                        <a:rPr lang="en-CA" sz="1100" kern="1400" dirty="0" smtClean="0">
                          <a:solidFill>
                            <a:srgbClr val="000000"/>
                          </a:solidFill>
                          <a:latin typeface="Arial" pitchFamily="34" charset="0"/>
                          <a:cs typeface="Arial" pitchFamily="34" charset="0"/>
                        </a:rPr>
                        <a:t>Excision and temporary covering (xenograft, allograft and artificial skin)  </a:t>
                      </a:r>
                    </a:p>
                    <a:p>
                      <a:pPr marL="685800" marR="0" indent="-228600" algn="l" rtl="0">
                        <a:spcBef>
                          <a:spcPts val="0"/>
                        </a:spcBef>
                        <a:spcAft>
                          <a:spcPts val="0"/>
                        </a:spcAft>
                        <a:buFont typeface="Wingdings" panose="05000000000000000000" pitchFamily="2" charset="2"/>
                        <a:buChar char="q"/>
                      </a:pPr>
                      <a:r>
                        <a:rPr lang="en-CA" sz="1100" kern="1400" dirty="0" smtClean="0">
                          <a:solidFill>
                            <a:srgbClr val="000000"/>
                          </a:solidFill>
                          <a:latin typeface="Arial" pitchFamily="34" charset="0"/>
                          <a:cs typeface="Arial" pitchFamily="34" charset="0"/>
                        </a:rPr>
                        <a:t>Excision and autograft</a:t>
                      </a:r>
                    </a:p>
                    <a:p>
                      <a:pPr marL="685800" marR="0" indent="-228600" algn="l" rtl="0">
                        <a:spcBef>
                          <a:spcPts val="0"/>
                        </a:spcBef>
                        <a:spcAft>
                          <a:spcPts val="0"/>
                        </a:spcAft>
                        <a:buFont typeface="Wingdings" panose="05000000000000000000" pitchFamily="2" charset="2"/>
                        <a:buChar char="q"/>
                      </a:pPr>
                      <a:r>
                        <a:rPr lang="en-CA" sz="1100" kern="1400" dirty="0" smtClean="0">
                          <a:solidFill>
                            <a:srgbClr val="000000"/>
                          </a:solidFill>
                          <a:latin typeface="Arial" pitchFamily="34" charset="0"/>
                          <a:cs typeface="Arial" pitchFamily="34" charset="0"/>
                        </a:rPr>
                        <a:t>Delayed autograft</a:t>
                      </a:r>
                    </a:p>
                    <a:p>
                      <a:pPr marL="685800" marR="0" indent="-228600" algn="l" rtl="0">
                        <a:spcBef>
                          <a:spcPts val="0"/>
                        </a:spcBef>
                        <a:spcAft>
                          <a:spcPts val="0"/>
                        </a:spcAft>
                        <a:buFont typeface="Wingdings" panose="05000000000000000000" pitchFamily="2" charset="2"/>
                        <a:buChar char="q"/>
                      </a:pPr>
                      <a:r>
                        <a:rPr lang="en-CA" sz="1100" kern="1400" dirty="0" smtClean="0">
                          <a:solidFill>
                            <a:srgbClr val="000000"/>
                          </a:solidFill>
                          <a:latin typeface="Arial" pitchFamily="34" charset="0"/>
                          <a:cs typeface="Arial" pitchFamily="34" charset="0"/>
                        </a:rPr>
                        <a:t>Excision and primary closure/composite tissue transfer</a:t>
                      </a:r>
                    </a:p>
                    <a:p>
                      <a:pPr marL="685800" marR="0" indent="-228600" algn="l" rtl="0">
                        <a:spcBef>
                          <a:spcPts val="0"/>
                        </a:spcBef>
                        <a:spcAft>
                          <a:spcPts val="0"/>
                        </a:spcAft>
                        <a:buFont typeface="Wingdings" panose="05000000000000000000" pitchFamily="2" charset="2"/>
                        <a:buChar char="q"/>
                      </a:pPr>
                      <a:r>
                        <a:rPr lang="en-CA" sz="1100" kern="1400" dirty="0" smtClean="0">
                          <a:solidFill>
                            <a:srgbClr val="000000"/>
                          </a:solidFill>
                          <a:latin typeface="Arial" pitchFamily="34" charset="0"/>
                          <a:cs typeface="Arial" pitchFamily="34" charset="0"/>
                        </a:rPr>
                        <a:t>Other specify—example amputation</a:t>
                      </a:r>
                    </a:p>
                    <a:p>
                      <a:pPr marL="685800" marR="0" lvl="0" indent="-228600" algn="l" rtl="0">
                        <a:spcBef>
                          <a:spcPts val="0"/>
                        </a:spcBef>
                        <a:spcAft>
                          <a:spcPts val="0"/>
                        </a:spcAft>
                      </a:pPr>
                      <a:endParaRPr lang="en-US" sz="1100" kern="1400" dirty="0" smtClean="0">
                        <a:solidFill>
                          <a:srgbClr val="000000"/>
                        </a:solidFill>
                        <a:latin typeface="Arial" pitchFamily="34" charset="0"/>
                        <a:cs typeface="Arial" pitchFamily="34" charset="0"/>
                      </a:endParaRPr>
                    </a:p>
                  </a:txBody>
                  <a:tcPr marL="24589" marR="24589" marT="24589" marB="24589">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8" name="Text Box 5"/>
          <p:cNvSpPr txBox="1">
            <a:spLocks noChangeArrowheads="1"/>
          </p:cNvSpPr>
          <p:nvPr/>
        </p:nvSpPr>
        <p:spPr bwMode="auto">
          <a:xfrm>
            <a:off x="285776" y="785786"/>
            <a:ext cx="6357934" cy="285752"/>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Burn Related Operative Procedures Instructions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1" name="Straight Connector 10"/>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Slide Number Placeholder 8"/>
          <p:cNvSpPr>
            <a:spLocks noGrp="1"/>
          </p:cNvSpPr>
          <p:nvPr>
            <p:ph type="sldNum" sz="quarter" idx="12"/>
          </p:nvPr>
        </p:nvSpPr>
        <p:spPr/>
        <p:txBody>
          <a:bodyPr/>
          <a:lstStyle/>
          <a:p>
            <a:fld id="{FDE86200-F1F7-4FF7-847E-D71C11135875}" type="slidenum">
              <a:rPr lang="en-CA" smtClean="0"/>
              <a:pPr/>
              <a:t>32</a:t>
            </a:fld>
            <a:endParaRPr lang="en-CA"/>
          </a:p>
        </p:txBody>
      </p:sp>
      <p:pic>
        <p:nvPicPr>
          <p:cNvPr id="12"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624" y="35496"/>
            <a:ext cx="1584176" cy="6889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13"/>
          <p:cNvSpPr txBox="1">
            <a:spLocks noChangeArrowheads="1"/>
          </p:cNvSpPr>
          <p:nvPr/>
        </p:nvSpPr>
        <p:spPr bwMode="auto">
          <a:xfrm>
            <a:off x="80939" y="928662"/>
            <a:ext cx="6858000" cy="5048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Black" pitchFamily="34" charset="0"/>
                <a:ea typeface="Times New Roman" pitchFamily="18" charset="0"/>
                <a:cs typeface="Arial" pitchFamily="34" charset="0"/>
              </a:rPr>
              <a:t>Burn Related Operative Procedures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Text Box 412"/>
          <p:cNvSpPr txBox="1">
            <a:spLocks noChangeArrowheads="1"/>
          </p:cNvSpPr>
          <p:nvPr/>
        </p:nvSpPr>
        <p:spPr bwMode="auto">
          <a:xfrm>
            <a:off x="5672160" y="857224"/>
            <a:ext cx="971550" cy="37147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smtClean="0">
                <a:ln>
                  <a:noFill/>
                </a:ln>
                <a:solidFill>
                  <a:srgbClr val="000000"/>
                </a:solidFill>
                <a:effectLst/>
                <a:latin typeface="Arial" pitchFamily="34" charset="0"/>
                <a:ea typeface="Times New Roman" pitchFamily="18" charset="0"/>
                <a:cs typeface="Arial" pitchFamily="34" charset="0"/>
              </a:rPr>
              <a:t>Page #:_____</a:t>
            </a:r>
            <a:r>
              <a:rPr kumimoji="0" lang="en-US" sz="1600" b="1" i="1" u="none" strike="noStrike" cap="none" normalizeH="0" baseline="0" smtClean="0">
                <a:ln>
                  <a:noFill/>
                </a:ln>
                <a:solidFill>
                  <a:srgbClr val="000000"/>
                </a:solidFill>
                <a:effectLst/>
                <a:latin typeface="Arial Black" pitchFamily="34" charset="0"/>
                <a:ea typeface="Times New Roman" pitchFamily="18" charset="0"/>
                <a:cs typeface="Arial" pitchFamily="34" charset="0"/>
              </a:rPr>
              <a:t> </a:t>
            </a:r>
            <a:endParaRPr kumimoji="0" lang="en-US" sz="1000" b="0" i="0" u="none" strike="noStrike" cap="none" normalizeH="0" baseline="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59688109"/>
              </p:ext>
            </p:extLst>
          </p:nvPr>
        </p:nvGraphicFramePr>
        <p:xfrm>
          <a:off x="214290" y="1276032"/>
          <a:ext cx="6429419" cy="2538840"/>
        </p:xfrm>
        <a:graphic>
          <a:graphicData uri="http://schemas.openxmlformats.org/drawingml/2006/table">
            <a:tbl>
              <a:tblPr/>
              <a:tblGrid>
                <a:gridCol w="2143140"/>
                <a:gridCol w="857256"/>
                <a:gridCol w="857256"/>
                <a:gridCol w="857256"/>
                <a:gridCol w="857256"/>
                <a:gridCol w="857255"/>
              </a:tblGrid>
              <a:tr h="178192">
                <a:tc>
                  <a:txBody>
                    <a:bodyPr/>
                    <a:lstStyle/>
                    <a:p>
                      <a:pPr marR="0" indent="0" algn="l" rtl="0">
                        <a:lnSpc>
                          <a:spcPct val="100000"/>
                        </a:lnSpc>
                        <a:spcBef>
                          <a:spcPts val="0"/>
                        </a:spcBef>
                        <a:spcAft>
                          <a:spcPts val="0"/>
                        </a:spcAft>
                      </a:pPr>
                      <a:r>
                        <a:rPr lang="en-US" sz="1000" b="1" kern="1400" dirty="0">
                          <a:solidFill>
                            <a:srgbClr val="000000"/>
                          </a:solidFill>
                          <a:latin typeface="Arial" pitchFamily="34" charset="0"/>
                          <a:cs typeface="Arial" pitchFamily="34" charset="0"/>
                        </a:rPr>
                        <a:t>Date (</a:t>
                      </a:r>
                      <a:r>
                        <a:rPr lang="en-US" sz="1000" b="1" kern="1400" dirty="0" err="1">
                          <a:solidFill>
                            <a:srgbClr val="000000"/>
                          </a:solidFill>
                          <a:latin typeface="Arial" pitchFamily="34" charset="0"/>
                          <a:cs typeface="Arial" pitchFamily="34" charset="0"/>
                        </a:rPr>
                        <a:t>yyyy</a:t>
                      </a:r>
                      <a:r>
                        <a:rPr lang="en-US" sz="1000" b="1" kern="1400" dirty="0">
                          <a:solidFill>
                            <a:srgbClr val="000000"/>
                          </a:solidFill>
                          <a:latin typeface="Arial" pitchFamily="34" charset="0"/>
                          <a:cs typeface="Arial" pitchFamily="34" charset="0"/>
                        </a:rPr>
                        <a:t>-mm-</a:t>
                      </a:r>
                      <a:r>
                        <a:rPr lang="en-US" sz="1000" b="1" kern="1400" dirty="0" err="1">
                          <a:solidFill>
                            <a:srgbClr val="000000"/>
                          </a:solidFill>
                          <a:latin typeface="Arial" pitchFamily="34" charset="0"/>
                          <a:cs typeface="Arial" pitchFamily="34" charset="0"/>
                        </a:rPr>
                        <a:t>dd</a:t>
                      </a:r>
                      <a:r>
                        <a:rPr lang="en-US" sz="1000" b="1" kern="1400" dirty="0" smtClean="0">
                          <a:solidFill>
                            <a:srgbClr val="000000"/>
                          </a:solidFill>
                          <a:latin typeface="Arial" pitchFamily="34" charset="0"/>
                          <a:cs typeface="Arial" pitchFamily="34" charset="0"/>
                        </a:rPr>
                        <a:t>)</a:t>
                      </a:r>
                    </a:p>
                    <a:p>
                      <a:pPr marR="0" indent="0" algn="l" rtl="0">
                        <a:lnSpc>
                          <a:spcPct val="100000"/>
                        </a:lnSpc>
                        <a:spcBef>
                          <a:spcPts val="0"/>
                        </a:spcBef>
                        <a:spcAft>
                          <a:spcPts val="0"/>
                        </a:spcAft>
                      </a:pPr>
                      <a:endParaRPr lang="en-US" sz="1000" b="1"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Was the Operative procedure planned or  unplanned?</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r>
                        <a:rPr lang="en-US" sz="8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8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Planned</a:t>
                      </a:r>
                      <a:endParaRPr lang="en-CA" sz="1100" kern="1400" cap="none" baseline="0" dirty="0" smtClean="0">
                        <a:solidFill>
                          <a:srgbClr val="000000"/>
                        </a:solidFill>
                        <a:latin typeface="Arial" pitchFamily="34" charset="0"/>
                        <a:ea typeface="MS Mincho"/>
                        <a:cs typeface="Arial" pitchFamily="34" charset="0"/>
                      </a:endParaRPr>
                    </a:p>
                    <a:p>
                      <a:pPr marR="0" indent="0" algn="l" rtl="0">
                        <a:spcBef>
                          <a:spcPts val="0"/>
                        </a:spcBef>
                        <a:spcAft>
                          <a:spcPts val="0"/>
                        </a:spcAft>
                        <a:buFont typeface="Wingdings" pitchFamily="2" charset="2"/>
                        <a:buNone/>
                      </a:pPr>
                      <a:r>
                        <a:rPr lang="en-US" sz="8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8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Unplanned</a:t>
                      </a: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buFont typeface="Wingdings" pitchFamily="2" charset="2"/>
                        <a:buNone/>
                      </a:pPr>
                      <a:r>
                        <a:rPr lang="en-US" sz="8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8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Planned</a:t>
                      </a:r>
                      <a:endParaRPr lang="en-CA" sz="1100" kern="1400" cap="none" baseline="0" dirty="0" smtClean="0">
                        <a:solidFill>
                          <a:srgbClr val="000000"/>
                        </a:solidFill>
                        <a:latin typeface="Arial" pitchFamily="34" charset="0"/>
                        <a:ea typeface="MS Mincho"/>
                        <a:cs typeface="Arial" pitchFamily="34" charset="0"/>
                      </a:endParaRPr>
                    </a:p>
                    <a:p>
                      <a:pPr marR="0" indent="0" algn="l" rtl="0">
                        <a:spcBef>
                          <a:spcPts val="0"/>
                        </a:spcBef>
                        <a:spcAft>
                          <a:spcPts val="0"/>
                        </a:spcAft>
                        <a:buFont typeface="Wingdings" pitchFamily="2" charset="2"/>
                        <a:buNone/>
                      </a:pPr>
                      <a:r>
                        <a:rPr lang="en-US" sz="8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8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Unplanned</a:t>
                      </a: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buFont typeface="Wingdings" pitchFamily="2" charset="2"/>
                        <a:buNone/>
                      </a:pPr>
                      <a:r>
                        <a:rPr lang="en-US" sz="8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8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Planned</a:t>
                      </a:r>
                      <a:endParaRPr lang="en-CA" sz="1100" kern="1400" cap="none" baseline="0" dirty="0" smtClean="0">
                        <a:solidFill>
                          <a:srgbClr val="000000"/>
                        </a:solidFill>
                        <a:latin typeface="Arial" pitchFamily="34" charset="0"/>
                        <a:ea typeface="MS Mincho"/>
                        <a:cs typeface="Arial" pitchFamily="34" charset="0"/>
                      </a:endParaRPr>
                    </a:p>
                    <a:p>
                      <a:pPr marR="0" indent="0" algn="l" rtl="0">
                        <a:spcBef>
                          <a:spcPts val="0"/>
                        </a:spcBef>
                        <a:spcAft>
                          <a:spcPts val="0"/>
                        </a:spcAft>
                        <a:buFont typeface="Wingdings" pitchFamily="2" charset="2"/>
                        <a:buNone/>
                      </a:pPr>
                      <a:r>
                        <a:rPr lang="en-US" sz="8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8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Unplanned</a:t>
                      </a: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buFont typeface="Wingdings" pitchFamily="2" charset="2"/>
                        <a:buNone/>
                      </a:pPr>
                      <a:r>
                        <a:rPr lang="en-US" sz="8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8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Planned</a:t>
                      </a:r>
                      <a:endParaRPr lang="en-CA" sz="1100" kern="1400" cap="none" baseline="0" dirty="0" smtClean="0">
                        <a:solidFill>
                          <a:srgbClr val="000000"/>
                        </a:solidFill>
                        <a:latin typeface="Arial" pitchFamily="34" charset="0"/>
                        <a:ea typeface="MS Mincho"/>
                        <a:cs typeface="Arial" pitchFamily="34" charset="0"/>
                      </a:endParaRPr>
                    </a:p>
                    <a:p>
                      <a:pPr marR="0" indent="0" algn="l" rtl="0">
                        <a:spcBef>
                          <a:spcPts val="0"/>
                        </a:spcBef>
                        <a:spcAft>
                          <a:spcPts val="0"/>
                        </a:spcAft>
                        <a:buFont typeface="Wingdings" pitchFamily="2" charset="2"/>
                        <a:buNone/>
                      </a:pPr>
                      <a:r>
                        <a:rPr lang="en-US" sz="8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8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Unplanned</a:t>
                      </a: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buFont typeface="Wingdings" pitchFamily="2" charset="2"/>
                        <a:buNone/>
                      </a:pPr>
                      <a:r>
                        <a:rPr lang="en-US" sz="8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8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Planned</a:t>
                      </a:r>
                      <a:endParaRPr lang="en-CA" sz="1100" kern="1400" cap="none" baseline="0" dirty="0" smtClean="0">
                        <a:solidFill>
                          <a:srgbClr val="000000"/>
                        </a:solidFill>
                        <a:latin typeface="Arial" pitchFamily="34" charset="0"/>
                        <a:ea typeface="MS Mincho"/>
                        <a:cs typeface="Arial" pitchFamily="34" charset="0"/>
                      </a:endParaRPr>
                    </a:p>
                    <a:p>
                      <a:pPr marR="0" indent="0" algn="l" rtl="0">
                        <a:spcBef>
                          <a:spcPts val="0"/>
                        </a:spcBef>
                        <a:spcAft>
                          <a:spcPts val="0"/>
                        </a:spcAft>
                        <a:buFont typeface="Wingdings" pitchFamily="2" charset="2"/>
                        <a:buNone/>
                      </a:pPr>
                      <a:r>
                        <a:rPr lang="en-US" sz="8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8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Unplanned</a:t>
                      </a: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r>
              <a:tr h="0">
                <a:tc>
                  <a:txBody>
                    <a:bodyPr/>
                    <a:lstStyle/>
                    <a:p>
                      <a:pPr marL="85725" marR="0" indent="0" algn="l" rtl="0">
                        <a:lnSpc>
                          <a:spcPct val="100000"/>
                        </a:lnSpc>
                        <a:spcBef>
                          <a:spcPts val="0"/>
                        </a:spcBef>
                        <a:spcAft>
                          <a:spcPts val="0"/>
                        </a:spcAft>
                      </a:pPr>
                      <a:r>
                        <a:rPr lang="en-US" sz="800" b="1" kern="1400" dirty="0" smtClean="0">
                          <a:solidFill>
                            <a:srgbClr val="000000"/>
                          </a:solidFill>
                          <a:latin typeface="Arial" pitchFamily="34" charset="0"/>
                          <a:cs typeface="Arial" pitchFamily="34" charset="0"/>
                        </a:rPr>
                        <a:t>Type of Operative Procedure </a:t>
                      </a:r>
                    </a:p>
                    <a:p>
                      <a:pPr marL="85725" marR="0" indent="0" algn="l" rtl="0">
                        <a:lnSpc>
                          <a:spcPct val="100000"/>
                        </a:lnSpc>
                        <a:spcBef>
                          <a:spcPts val="0"/>
                        </a:spcBef>
                        <a:spcAft>
                          <a:spcPts val="0"/>
                        </a:spcAft>
                      </a:pPr>
                      <a:r>
                        <a:rPr lang="en-US" sz="800" b="1" kern="1400" dirty="0" smtClean="0">
                          <a:solidFill>
                            <a:srgbClr val="000000"/>
                          </a:solidFill>
                          <a:latin typeface="Arial" pitchFamily="34" charset="0"/>
                          <a:cs typeface="Arial" pitchFamily="34" charset="0"/>
                        </a:rPr>
                        <a:t>(Select all that apply)</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rgbClr val="000000"/>
                          </a:solidFill>
                          <a:latin typeface="Arial" pitchFamily="34" charset="0"/>
                          <a:cs typeface="Arial" pitchFamily="34" charset="0"/>
                        </a:rPr>
                        <a:t> </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75000"/>
                      </a:schemeClr>
                    </a:solid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75000"/>
                      </a:schemeClr>
                    </a:solid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75000"/>
                      </a:schemeClr>
                    </a:solid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75000"/>
                      </a:schemeClr>
                    </a:solid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75000"/>
                      </a:schemeClr>
                    </a:solidFill>
                  </a:tcPr>
                </a:tc>
              </a:tr>
              <a:tr h="174394">
                <a:tc>
                  <a:txBody>
                    <a:bodyPr/>
                    <a:lstStyle/>
                    <a:p>
                      <a:pPr marL="358775" indent="-176213"/>
                      <a:r>
                        <a:rPr lang="en-CA" sz="800" kern="1400" dirty="0" smtClean="0">
                          <a:solidFill>
                            <a:srgbClr val="000000"/>
                          </a:solidFill>
                          <a:latin typeface="Arial" pitchFamily="34" charset="0"/>
                          <a:cs typeface="Arial" pitchFamily="34" charset="0"/>
                        </a:rPr>
                        <a:t>Surgical excision (tangential or </a:t>
                      </a:r>
                      <a:r>
                        <a:rPr lang="en-CA" sz="800" kern="1400" dirty="0" err="1" smtClean="0">
                          <a:solidFill>
                            <a:srgbClr val="000000"/>
                          </a:solidFill>
                          <a:latin typeface="Arial" pitchFamily="34" charset="0"/>
                          <a:cs typeface="Arial" pitchFamily="34" charset="0"/>
                        </a:rPr>
                        <a:t>fascial</a:t>
                      </a:r>
                      <a:r>
                        <a:rPr lang="en-CA" sz="800" kern="1400" dirty="0" smtClean="0">
                          <a:solidFill>
                            <a:srgbClr val="000000"/>
                          </a:solidFill>
                          <a:latin typeface="Arial" pitchFamily="34" charset="0"/>
                          <a:cs typeface="Arial" pitchFamily="34" charset="0"/>
                        </a:rPr>
                        <a:t>)</a:t>
                      </a: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0">
                <a:tc>
                  <a:txBody>
                    <a:bodyPr/>
                    <a:lstStyle/>
                    <a:p>
                      <a:pPr marL="180975" marR="0" indent="1588" algn="l" defTabSz="914400" rtl="0" eaLnBrk="1" fontAlgn="auto" latinLnBrk="0" hangingPunct="1">
                        <a:lnSpc>
                          <a:spcPct val="100000"/>
                        </a:lnSpc>
                        <a:spcBef>
                          <a:spcPts val="0"/>
                        </a:spcBef>
                        <a:spcAft>
                          <a:spcPts val="0"/>
                        </a:spcAft>
                        <a:buClrTx/>
                        <a:buSzTx/>
                        <a:buFontTx/>
                        <a:buNone/>
                        <a:tabLst/>
                        <a:defRPr/>
                      </a:pPr>
                      <a:r>
                        <a:rPr lang="en-CA" sz="800" kern="1400" dirty="0" smtClean="0">
                          <a:solidFill>
                            <a:srgbClr val="000000"/>
                          </a:solidFill>
                          <a:latin typeface="Arial" pitchFamily="34" charset="0"/>
                          <a:cs typeface="Arial" pitchFamily="34" charset="0"/>
                        </a:rPr>
                        <a:t>Extension and temporary covering (</a:t>
                      </a:r>
                      <a:r>
                        <a:rPr lang="en-CA" sz="800" kern="1400" dirty="0" err="1" smtClean="0">
                          <a:solidFill>
                            <a:srgbClr val="000000"/>
                          </a:solidFill>
                          <a:latin typeface="Arial" pitchFamily="34" charset="0"/>
                          <a:cs typeface="Arial" pitchFamily="34" charset="0"/>
                        </a:rPr>
                        <a:t>xenograft</a:t>
                      </a:r>
                      <a:r>
                        <a:rPr lang="en-CA" sz="800" kern="1400" dirty="0" smtClean="0">
                          <a:solidFill>
                            <a:srgbClr val="000000"/>
                          </a:solidFill>
                          <a:latin typeface="Arial" pitchFamily="34" charset="0"/>
                          <a:cs typeface="Arial" pitchFamily="34" charset="0"/>
                        </a:rPr>
                        <a:t>,</a:t>
                      </a:r>
                      <a:r>
                        <a:rPr lang="en-CA" sz="800" kern="1400" baseline="0" dirty="0" smtClean="0">
                          <a:solidFill>
                            <a:srgbClr val="000000"/>
                          </a:solidFill>
                          <a:latin typeface="Arial" pitchFamily="34" charset="0"/>
                          <a:cs typeface="Arial" pitchFamily="34" charset="0"/>
                        </a:rPr>
                        <a:t> allograft and artificial skin)</a:t>
                      </a: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57897">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CA" sz="800" kern="1400" dirty="0" smtClean="0">
                          <a:solidFill>
                            <a:srgbClr val="000000"/>
                          </a:solidFill>
                          <a:latin typeface="Arial" pitchFamily="34" charset="0"/>
                          <a:cs typeface="Arial" pitchFamily="34" charset="0"/>
                        </a:rPr>
                        <a:t>Excision and </a:t>
                      </a:r>
                      <a:r>
                        <a:rPr lang="en-CA" sz="800" kern="1400" dirty="0" err="1" smtClean="0">
                          <a:solidFill>
                            <a:srgbClr val="000000"/>
                          </a:solidFill>
                          <a:latin typeface="Arial" pitchFamily="34" charset="0"/>
                          <a:cs typeface="Arial" pitchFamily="34" charset="0"/>
                        </a:rPr>
                        <a:t>autograft</a:t>
                      </a: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3002">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CA" sz="800" kern="1400" dirty="0" smtClean="0">
                          <a:solidFill>
                            <a:srgbClr val="000000"/>
                          </a:solidFill>
                          <a:latin typeface="Arial" pitchFamily="34" charset="0"/>
                          <a:cs typeface="Arial" pitchFamily="34" charset="0"/>
                        </a:rPr>
                        <a:t>Delayed autograft</a:t>
                      </a:r>
                      <a:endParaRPr lang="en-CA"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3116">
                <a:tc>
                  <a:txBody>
                    <a:bodyPr/>
                    <a:lstStyle/>
                    <a:p>
                      <a:pPr marL="182563" marR="0" indent="0" algn="l" defTabSz="914400" rtl="0" eaLnBrk="1" fontAlgn="auto" latinLnBrk="0" hangingPunct="1">
                        <a:lnSpc>
                          <a:spcPct val="100000"/>
                        </a:lnSpc>
                        <a:spcBef>
                          <a:spcPts val="0"/>
                        </a:spcBef>
                        <a:spcAft>
                          <a:spcPts val="0"/>
                        </a:spcAft>
                        <a:buClrTx/>
                        <a:buSzTx/>
                        <a:buFontTx/>
                        <a:buNone/>
                        <a:tabLst/>
                        <a:defRPr/>
                      </a:pPr>
                      <a:r>
                        <a:rPr lang="en-CA" sz="800" kern="1400" dirty="0" smtClean="0">
                          <a:solidFill>
                            <a:srgbClr val="000000"/>
                          </a:solidFill>
                          <a:latin typeface="Arial" pitchFamily="34" charset="0"/>
                          <a:cs typeface="Arial" pitchFamily="34" charset="0"/>
                        </a:rPr>
                        <a:t>Excision and primary</a:t>
                      </a:r>
                      <a:r>
                        <a:rPr lang="en-CA" sz="800" kern="1400" baseline="0" dirty="0" smtClean="0">
                          <a:solidFill>
                            <a:srgbClr val="000000"/>
                          </a:solidFill>
                          <a:latin typeface="Arial" pitchFamily="34" charset="0"/>
                          <a:cs typeface="Arial" pitchFamily="34" charset="0"/>
                        </a:rPr>
                        <a:t> closure/composite tissue transfer</a:t>
                      </a: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4394">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CA" sz="800" kern="1400" dirty="0" smtClean="0">
                          <a:solidFill>
                            <a:srgbClr val="000000"/>
                          </a:solidFill>
                          <a:latin typeface="Arial" pitchFamily="34" charset="0"/>
                          <a:cs typeface="Arial" pitchFamily="34" charset="0"/>
                        </a:rPr>
                        <a:t>Other  (Please specify)</a:t>
                      </a:r>
                    </a:p>
                    <a:p>
                      <a:pPr marL="0" marR="0" indent="85725" algn="l" defTabSz="914400" rtl="0" eaLnBrk="1" fontAlgn="auto" latinLnBrk="0" hangingPunct="1">
                        <a:lnSpc>
                          <a:spcPct val="100000"/>
                        </a:lnSpc>
                        <a:spcBef>
                          <a:spcPts val="0"/>
                        </a:spcBef>
                        <a:spcAft>
                          <a:spcPts val="0"/>
                        </a:spcAft>
                        <a:buClrTx/>
                        <a:buSzTx/>
                        <a:buFontTx/>
                        <a:buNone/>
                        <a:tabLst/>
                        <a:defRPr/>
                      </a:pPr>
                      <a:endParaRPr lang="en-US" sz="800" kern="1400" dirty="0" smtClean="0">
                        <a:solidFill>
                          <a:srgbClr val="000000"/>
                        </a:solidFill>
                        <a:latin typeface="Arial" pitchFamily="34" charset="0"/>
                        <a:cs typeface="Arial" pitchFamily="34" charset="0"/>
                      </a:endParaRPr>
                    </a:p>
                    <a:p>
                      <a:pPr marL="0" marR="0" indent="85725" algn="l" defTabSz="914400" rtl="0" eaLnBrk="1" fontAlgn="auto" latinLnBrk="0" hangingPunct="1">
                        <a:lnSpc>
                          <a:spcPct val="100000"/>
                        </a:lnSpc>
                        <a:spcBef>
                          <a:spcPts val="0"/>
                        </a:spcBef>
                        <a:spcAft>
                          <a:spcPts val="0"/>
                        </a:spcAft>
                        <a:buClrTx/>
                        <a:buSzTx/>
                        <a:buFontTx/>
                        <a:buNone/>
                        <a:tabLst/>
                        <a:defRPr/>
                      </a:pP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8"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graphicFrame>
        <p:nvGraphicFramePr>
          <p:cNvPr id="9" name="Table 8"/>
          <p:cNvGraphicFramePr>
            <a:graphicFrameLocks noGrp="1"/>
          </p:cNvGraphicFramePr>
          <p:nvPr>
            <p:extLst>
              <p:ext uri="{D42A27DB-BD31-4B8C-83A1-F6EECF244321}">
                <p14:modId xmlns:p14="http://schemas.microsoft.com/office/powerpoint/2010/main" val="2271860014"/>
              </p:ext>
            </p:extLst>
          </p:nvPr>
        </p:nvGraphicFramePr>
        <p:xfrm>
          <a:off x="214290" y="4714876"/>
          <a:ext cx="6429419" cy="2538840"/>
        </p:xfrm>
        <a:graphic>
          <a:graphicData uri="http://schemas.openxmlformats.org/drawingml/2006/table">
            <a:tbl>
              <a:tblPr/>
              <a:tblGrid>
                <a:gridCol w="2143140"/>
                <a:gridCol w="857256"/>
                <a:gridCol w="857256"/>
                <a:gridCol w="857256"/>
                <a:gridCol w="857256"/>
                <a:gridCol w="857255"/>
              </a:tblGrid>
              <a:tr h="178192">
                <a:tc>
                  <a:txBody>
                    <a:bodyPr/>
                    <a:lstStyle/>
                    <a:p>
                      <a:pPr marR="0" indent="0" algn="l" rtl="0">
                        <a:lnSpc>
                          <a:spcPct val="100000"/>
                        </a:lnSpc>
                        <a:spcBef>
                          <a:spcPts val="0"/>
                        </a:spcBef>
                        <a:spcAft>
                          <a:spcPts val="0"/>
                        </a:spcAft>
                      </a:pPr>
                      <a:r>
                        <a:rPr lang="en-US" sz="1000" b="1" kern="1400" dirty="0">
                          <a:solidFill>
                            <a:srgbClr val="000000"/>
                          </a:solidFill>
                          <a:latin typeface="Arial" pitchFamily="34" charset="0"/>
                          <a:cs typeface="Arial" pitchFamily="34" charset="0"/>
                        </a:rPr>
                        <a:t>Date (</a:t>
                      </a:r>
                      <a:r>
                        <a:rPr lang="en-US" sz="1000" b="1" kern="1400" dirty="0" err="1">
                          <a:solidFill>
                            <a:srgbClr val="000000"/>
                          </a:solidFill>
                          <a:latin typeface="Arial" pitchFamily="34" charset="0"/>
                          <a:cs typeface="Arial" pitchFamily="34" charset="0"/>
                        </a:rPr>
                        <a:t>yyyy</a:t>
                      </a:r>
                      <a:r>
                        <a:rPr lang="en-US" sz="1000" b="1" kern="1400" dirty="0">
                          <a:solidFill>
                            <a:srgbClr val="000000"/>
                          </a:solidFill>
                          <a:latin typeface="Arial" pitchFamily="34" charset="0"/>
                          <a:cs typeface="Arial" pitchFamily="34" charset="0"/>
                        </a:rPr>
                        <a:t>-mm-</a:t>
                      </a:r>
                      <a:r>
                        <a:rPr lang="en-US" sz="1000" b="1" kern="1400" dirty="0" err="1">
                          <a:solidFill>
                            <a:srgbClr val="000000"/>
                          </a:solidFill>
                          <a:latin typeface="Arial" pitchFamily="34" charset="0"/>
                          <a:cs typeface="Arial" pitchFamily="34" charset="0"/>
                        </a:rPr>
                        <a:t>dd</a:t>
                      </a:r>
                      <a:r>
                        <a:rPr lang="en-US" sz="1000" b="1" kern="1400" dirty="0" smtClean="0">
                          <a:solidFill>
                            <a:srgbClr val="000000"/>
                          </a:solidFill>
                          <a:latin typeface="Arial" pitchFamily="34" charset="0"/>
                          <a:cs typeface="Arial" pitchFamily="34" charset="0"/>
                        </a:rPr>
                        <a:t>)</a:t>
                      </a:r>
                    </a:p>
                    <a:p>
                      <a:pPr marR="0" indent="0" algn="l" rtl="0">
                        <a:lnSpc>
                          <a:spcPct val="100000"/>
                        </a:lnSpc>
                        <a:spcBef>
                          <a:spcPts val="0"/>
                        </a:spcBef>
                        <a:spcAft>
                          <a:spcPts val="0"/>
                        </a:spcAft>
                      </a:pPr>
                      <a:endParaRPr lang="en-US" sz="1000" b="1"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Was the Operative procedure planned or  unplanned?</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r>
                        <a:rPr lang="en-US" sz="8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8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Planned</a:t>
                      </a:r>
                      <a:endParaRPr lang="en-CA" sz="1100" kern="1400" cap="none" baseline="0" dirty="0" smtClean="0">
                        <a:solidFill>
                          <a:srgbClr val="000000"/>
                        </a:solidFill>
                        <a:latin typeface="Arial" pitchFamily="34" charset="0"/>
                        <a:ea typeface="MS Mincho"/>
                        <a:cs typeface="Arial" pitchFamily="34" charset="0"/>
                      </a:endParaRPr>
                    </a:p>
                    <a:p>
                      <a:pPr marR="0" indent="0" algn="l" rtl="0">
                        <a:spcBef>
                          <a:spcPts val="0"/>
                        </a:spcBef>
                        <a:spcAft>
                          <a:spcPts val="0"/>
                        </a:spcAft>
                        <a:buFont typeface="Wingdings" pitchFamily="2" charset="2"/>
                        <a:buNone/>
                      </a:pPr>
                      <a:r>
                        <a:rPr lang="en-US" sz="8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8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Unplanned</a:t>
                      </a: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buFont typeface="Wingdings" pitchFamily="2" charset="2"/>
                        <a:buNone/>
                      </a:pPr>
                      <a:r>
                        <a:rPr lang="en-US" sz="8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8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Planned</a:t>
                      </a:r>
                      <a:endParaRPr lang="en-CA" sz="1100" kern="1400" cap="none" baseline="0" dirty="0" smtClean="0">
                        <a:solidFill>
                          <a:srgbClr val="000000"/>
                        </a:solidFill>
                        <a:latin typeface="Arial" pitchFamily="34" charset="0"/>
                        <a:ea typeface="MS Mincho"/>
                        <a:cs typeface="Arial" pitchFamily="34" charset="0"/>
                      </a:endParaRPr>
                    </a:p>
                    <a:p>
                      <a:pPr marR="0" indent="0" algn="l" rtl="0">
                        <a:spcBef>
                          <a:spcPts val="0"/>
                        </a:spcBef>
                        <a:spcAft>
                          <a:spcPts val="0"/>
                        </a:spcAft>
                        <a:buFont typeface="Wingdings" pitchFamily="2" charset="2"/>
                        <a:buNone/>
                      </a:pPr>
                      <a:r>
                        <a:rPr lang="en-US" sz="8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8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Unplanned</a:t>
                      </a: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buFont typeface="Wingdings" pitchFamily="2" charset="2"/>
                        <a:buNone/>
                      </a:pPr>
                      <a:r>
                        <a:rPr lang="en-US" sz="8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8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Planned</a:t>
                      </a:r>
                      <a:endParaRPr lang="en-CA" sz="1100" kern="1400" cap="none" baseline="0" dirty="0" smtClean="0">
                        <a:solidFill>
                          <a:srgbClr val="000000"/>
                        </a:solidFill>
                        <a:latin typeface="Arial" pitchFamily="34" charset="0"/>
                        <a:ea typeface="MS Mincho"/>
                        <a:cs typeface="Arial" pitchFamily="34" charset="0"/>
                      </a:endParaRPr>
                    </a:p>
                    <a:p>
                      <a:pPr marR="0" indent="0" algn="l" rtl="0">
                        <a:spcBef>
                          <a:spcPts val="0"/>
                        </a:spcBef>
                        <a:spcAft>
                          <a:spcPts val="0"/>
                        </a:spcAft>
                        <a:buFont typeface="Wingdings" pitchFamily="2" charset="2"/>
                        <a:buNone/>
                      </a:pPr>
                      <a:r>
                        <a:rPr lang="en-US" sz="8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8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Unplanned</a:t>
                      </a: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buFont typeface="Wingdings" pitchFamily="2" charset="2"/>
                        <a:buNone/>
                      </a:pPr>
                      <a:r>
                        <a:rPr lang="en-US" sz="8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8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Planned</a:t>
                      </a:r>
                      <a:endParaRPr lang="en-CA" sz="1100" kern="1400" cap="none" baseline="0" dirty="0" smtClean="0">
                        <a:solidFill>
                          <a:srgbClr val="000000"/>
                        </a:solidFill>
                        <a:latin typeface="Arial" pitchFamily="34" charset="0"/>
                        <a:ea typeface="MS Mincho"/>
                        <a:cs typeface="Arial" pitchFamily="34" charset="0"/>
                      </a:endParaRPr>
                    </a:p>
                    <a:p>
                      <a:pPr marR="0" indent="0" algn="l" rtl="0">
                        <a:spcBef>
                          <a:spcPts val="0"/>
                        </a:spcBef>
                        <a:spcAft>
                          <a:spcPts val="0"/>
                        </a:spcAft>
                        <a:buFont typeface="Wingdings" pitchFamily="2" charset="2"/>
                        <a:buNone/>
                      </a:pPr>
                      <a:r>
                        <a:rPr lang="en-US" sz="8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8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Unplanned</a:t>
                      </a: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buFont typeface="Wingdings" pitchFamily="2" charset="2"/>
                        <a:buNone/>
                      </a:pPr>
                      <a:r>
                        <a:rPr lang="en-US" sz="8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8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Planned</a:t>
                      </a:r>
                      <a:endParaRPr lang="en-CA" sz="1100" kern="1400" cap="none" baseline="0" dirty="0" smtClean="0">
                        <a:solidFill>
                          <a:srgbClr val="000000"/>
                        </a:solidFill>
                        <a:latin typeface="Arial" pitchFamily="34" charset="0"/>
                        <a:ea typeface="MS Mincho"/>
                        <a:cs typeface="Arial" pitchFamily="34" charset="0"/>
                      </a:endParaRPr>
                    </a:p>
                    <a:p>
                      <a:pPr marR="0" indent="0" algn="l" rtl="0">
                        <a:spcBef>
                          <a:spcPts val="0"/>
                        </a:spcBef>
                        <a:spcAft>
                          <a:spcPts val="0"/>
                        </a:spcAft>
                        <a:buFont typeface="Wingdings" pitchFamily="2" charset="2"/>
                        <a:buNone/>
                      </a:pPr>
                      <a:r>
                        <a:rPr lang="en-US" sz="800" kern="1400" cap="none" baseline="0" dirty="0" smtClean="0">
                          <a:solidFill>
                            <a:srgbClr val="000000"/>
                          </a:solidFill>
                          <a:latin typeface="Arial" pitchFamily="34" charset="0"/>
                          <a:cs typeface="Arial" pitchFamily="34" charset="0"/>
                        </a:rPr>
                        <a:t> </a:t>
                      </a:r>
                      <a:r>
                        <a:rPr lang="en-US" sz="1000" kern="1400" cap="none" baseline="0" dirty="0" smtClean="0">
                          <a:solidFill>
                            <a:srgbClr val="000000"/>
                          </a:solidFill>
                          <a:latin typeface="Wingdings" pitchFamily="2" charset="2"/>
                          <a:cs typeface="Arial" pitchFamily="34" charset="0"/>
                        </a:rPr>
                        <a:t>o</a:t>
                      </a:r>
                      <a:r>
                        <a:rPr lang="en-US" sz="800" kern="1400" cap="none" baseline="0" dirty="0" smtClean="0">
                          <a:solidFill>
                            <a:srgbClr val="000000"/>
                          </a:solidFill>
                          <a:latin typeface="Arial" pitchFamily="34" charset="0"/>
                          <a:cs typeface="Arial" pitchFamily="34" charset="0"/>
                        </a:rPr>
                        <a:t> </a:t>
                      </a:r>
                      <a:r>
                        <a:rPr lang="en-CA" sz="800" cap="none" baseline="0" dirty="0" smtClean="0">
                          <a:latin typeface="Arial" pitchFamily="34" charset="0"/>
                          <a:ea typeface="MS Mincho"/>
                          <a:cs typeface="Arial" pitchFamily="34" charset="0"/>
                        </a:rPr>
                        <a:t>Unplanned</a:t>
                      </a: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r>
              <a:tr h="0">
                <a:tc>
                  <a:txBody>
                    <a:bodyPr/>
                    <a:lstStyle/>
                    <a:p>
                      <a:pPr marL="85725" marR="0" indent="0" algn="l" rtl="0">
                        <a:lnSpc>
                          <a:spcPct val="100000"/>
                        </a:lnSpc>
                        <a:spcBef>
                          <a:spcPts val="0"/>
                        </a:spcBef>
                        <a:spcAft>
                          <a:spcPts val="0"/>
                        </a:spcAft>
                      </a:pPr>
                      <a:r>
                        <a:rPr lang="en-US" sz="800" b="1" kern="1400" dirty="0" smtClean="0">
                          <a:solidFill>
                            <a:srgbClr val="000000"/>
                          </a:solidFill>
                          <a:latin typeface="Arial" pitchFamily="34" charset="0"/>
                          <a:cs typeface="Arial" pitchFamily="34" charset="0"/>
                        </a:rPr>
                        <a:t>Type of Operative Procedure </a:t>
                      </a:r>
                    </a:p>
                    <a:p>
                      <a:pPr marL="85725" marR="0" indent="0" algn="l" rtl="0">
                        <a:lnSpc>
                          <a:spcPct val="100000"/>
                        </a:lnSpc>
                        <a:spcBef>
                          <a:spcPts val="0"/>
                        </a:spcBef>
                        <a:spcAft>
                          <a:spcPts val="0"/>
                        </a:spcAft>
                      </a:pPr>
                      <a:r>
                        <a:rPr lang="en-US" sz="800" b="1" kern="1400" dirty="0" smtClean="0">
                          <a:solidFill>
                            <a:srgbClr val="000000"/>
                          </a:solidFill>
                          <a:latin typeface="Arial" pitchFamily="34" charset="0"/>
                          <a:cs typeface="Arial" pitchFamily="34" charset="0"/>
                        </a:rPr>
                        <a:t>(Select all that apply)</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rgbClr val="000000"/>
                          </a:solidFill>
                          <a:latin typeface="Arial" pitchFamily="34" charset="0"/>
                          <a:cs typeface="Arial" pitchFamily="34" charset="0"/>
                        </a:rPr>
                        <a:t> </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75000"/>
                      </a:schemeClr>
                    </a:solid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75000"/>
                      </a:schemeClr>
                    </a:solid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75000"/>
                      </a:schemeClr>
                    </a:solid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75000"/>
                      </a:schemeClr>
                    </a:solid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75000"/>
                      </a:schemeClr>
                    </a:solidFill>
                  </a:tcPr>
                </a:tc>
              </a:tr>
              <a:tr h="174394">
                <a:tc>
                  <a:txBody>
                    <a:bodyPr/>
                    <a:lstStyle/>
                    <a:p>
                      <a:pPr marL="182563" indent="0"/>
                      <a:r>
                        <a:rPr lang="en-CA" sz="800" kern="1400" dirty="0" smtClean="0">
                          <a:solidFill>
                            <a:srgbClr val="000000"/>
                          </a:solidFill>
                          <a:latin typeface="Arial" pitchFamily="34" charset="0"/>
                          <a:cs typeface="Arial" pitchFamily="34" charset="0"/>
                        </a:rPr>
                        <a:t>Surgical excision (tangential or </a:t>
                      </a:r>
                      <a:r>
                        <a:rPr lang="en-CA" sz="800" kern="1400" dirty="0" err="1" smtClean="0">
                          <a:solidFill>
                            <a:srgbClr val="000000"/>
                          </a:solidFill>
                          <a:latin typeface="Arial" pitchFamily="34" charset="0"/>
                          <a:cs typeface="Arial" pitchFamily="34" charset="0"/>
                        </a:rPr>
                        <a:t>fascial</a:t>
                      </a:r>
                      <a:r>
                        <a:rPr lang="en-CA" sz="800" kern="1400" dirty="0" smtClean="0">
                          <a:solidFill>
                            <a:srgbClr val="000000"/>
                          </a:solidFill>
                          <a:latin typeface="Arial" pitchFamily="34" charset="0"/>
                          <a:cs typeface="Arial" pitchFamily="34" charset="0"/>
                        </a:rPr>
                        <a:t>)</a:t>
                      </a: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0">
                <a:tc>
                  <a:txBody>
                    <a:bodyPr/>
                    <a:lstStyle/>
                    <a:p>
                      <a:pPr marL="180975" marR="0" indent="1588" algn="l" defTabSz="914400" rtl="0" eaLnBrk="1" fontAlgn="auto" latinLnBrk="0" hangingPunct="1">
                        <a:lnSpc>
                          <a:spcPct val="100000"/>
                        </a:lnSpc>
                        <a:spcBef>
                          <a:spcPts val="0"/>
                        </a:spcBef>
                        <a:spcAft>
                          <a:spcPts val="0"/>
                        </a:spcAft>
                        <a:buClrTx/>
                        <a:buSzTx/>
                        <a:buFontTx/>
                        <a:buNone/>
                        <a:tabLst/>
                        <a:defRPr/>
                      </a:pPr>
                      <a:r>
                        <a:rPr lang="en-CA" sz="800" kern="1400" dirty="0" smtClean="0">
                          <a:solidFill>
                            <a:srgbClr val="000000"/>
                          </a:solidFill>
                          <a:latin typeface="Arial" pitchFamily="34" charset="0"/>
                          <a:cs typeface="Arial" pitchFamily="34" charset="0"/>
                        </a:rPr>
                        <a:t>Extension and temporary covering (</a:t>
                      </a:r>
                      <a:r>
                        <a:rPr lang="en-CA" sz="800" kern="1400" dirty="0" err="1" smtClean="0">
                          <a:solidFill>
                            <a:srgbClr val="000000"/>
                          </a:solidFill>
                          <a:latin typeface="Arial" pitchFamily="34" charset="0"/>
                          <a:cs typeface="Arial" pitchFamily="34" charset="0"/>
                        </a:rPr>
                        <a:t>xenograft</a:t>
                      </a:r>
                      <a:r>
                        <a:rPr lang="en-CA" sz="800" kern="1400" dirty="0" smtClean="0">
                          <a:solidFill>
                            <a:srgbClr val="000000"/>
                          </a:solidFill>
                          <a:latin typeface="Arial" pitchFamily="34" charset="0"/>
                          <a:cs typeface="Arial" pitchFamily="34" charset="0"/>
                        </a:rPr>
                        <a:t>,</a:t>
                      </a:r>
                      <a:r>
                        <a:rPr lang="en-CA" sz="800" kern="1400" baseline="0" dirty="0" smtClean="0">
                          <a:solidFill>
                            <a:srgbClr val="000000"/>
                          </a:solidFill>
                          <a:latin typeface="Arial" pitchFamily="34" charset="0"/>
                          <a:cs typeface="Arial" pitchFamily="34" charset="0"/>
                        </a:rPr>
                        <a:t> allograft and artificial skin)</a:t>
                      </a: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57897">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CA" sz="800" kern="1400" dirty="0" smtClean="0">
                          <a:solidFill>
                            <a:srgbClr val="000000"/>
                          </a:solidFill>
                          <a:latin typeface="Arial" pitchFamily="34" charset="0"/>
                          <a:cs typeface="Arial" pitchFamily="34" charset="0"/>
                        </a:rPr>
                        <a:t>Excision and </a:t>
                      </a:r>
                      <a:r>
                        <a:rPr lang="en-CA" sz="800" kern="1400" dirty="0" err="1" smtClean="0">
                          <a:solidFill>
                            <a:srgbClr val="000000"/>
                          </a:solidFill>
                          <a:latin typeface="Arial" pitchFamily="34" charset="0"/>
                          <a:cs typeface="Arial" pitchFamily="34" charset="0"/>
                        </a:rPr>
                        <a:t>autograft</a:t>
                      </a: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3002">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CA" sz="800" kern="1400" dirty="0" smtClean="0">
                          <a:solidFill>
                            <a:srgbClr val="000000"/>
                          </a:solidFill>
                          <a:latin typeface="Arial" pitchFamily="34" charset="0"/>
                          <a:cs typeface="Arial" pitchFamily="34" charset="0"/>
                        </a:rPr>
                        <a:t>Delayed autograft</a:t>
                      </a:r>
                      <a:endParaRPr lang="en-CA"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3116">
                <a:tc>
                  <a:txBody>
                    <a:bodyPr/>
                    <a:lstStyle/>
                    <a:p>
                      <a:pPr marL="182563" marR="0" indent="0" algn="l" defTabSz="914400" rtl="0" eaLnBrk="1" fontAlgn="auto" latinLnBrk="0" hangingPunct="1">
                        <a:lnSpc>
                          <a:spcPct val="100000"/>
                        </a:lnSpc>
                        <a:spcBef>
                          <a:spcPts val="0"/>
                        </a:spcBef>
                        <a:spcAft>
                          <a:spcPts val="0"/>
                        </a:spcAft>
                        <a:buClrTx/>
                        <a:buSzTx/>
                        <a:buFontTx/>
                        <a:buNone/>
                        <a:tabLst/>
                        <a:defRPr/>
                      </a:pPr>
                      <a:r>
                        <a:rPr lang="en-CA" sz="800" kern="1400" dirty="0" smtClean="0">
                          <a:solidFill>
                            <a:srgbClr val="000000"/>
                          </a:solidFill>
                          <a:latin typeface="Arial" pitchFamily="34" charset="0"/>
                          <a:cs typeface="Arial" pitchFamily="34" charset="0"/>
                        </a:rPr>
                        <a:t>Excision and primary</a:t>
                      </a:r>
                      <a:r>
                        <a:rPr lang="en-CA" sz="800" kern="1400" baseline="0" dirty="0" smtClean="0">
                          <a:solidFill>
                            <a:srgbClr val="000000"/>
                          </a:solidFill>
                          <a:latin typeface="Arial" pitchFamily="34" charset="0"/>
                          <a:cs typeface="Arial" pitchFamily="34" charset="0"/>
                        </a:rPr>
                        <a:t> closure/composite tissue transfer</a:t>
                      </a: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smtClean="0">
                          <a:solidFill>
                            <a:srgbClr val="000000"/>
                          </a:solidFill>
                          <a:latin typeface="Wingdings" pitchFamily="2" charset="2"/>
                          <a:cs typeface="Arial" pitchFamily="34" charset="0"/>
                        </a:rPr>
                        <a:t>o</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4394">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r>
                        <a:rPr lang="en-CA" sz="800" kern="1400" dirty="0" smtClean="0">
                          <a:solidFill>
                            <a:srgbClr val="000000"/>
                          </a:solidFill>
                          <a:latin typeface="Arial" pitchFamily="34" charset="0"/>
                          <a:cs typeface="Arial" pitchFamily="34" charset="0"/>
                        </a:rPr>
                        <a:t>Other  (Please specify)</a:t>
                      </a:r>
                    </a:p>
                    <a:p>
                      <a:pPr marL="0" marR="0" indent="85725" algn="l" defTabSz="914400" rtl="0" eaLnBrk="1" fontAlgn="auto" latinLnBrk="0" hangingPunct="1">
                        <a:lnSpc>
                          <a:spcPct val="100000"/>
                        </a:lnSpc>
                        <a:spcBef>
                          <a:spcPts val="0"/>
                        </a:spcBef>
                        <a:spcAft>
                          <a:spcPts val="0"/>
                        </a:spcAft>
                        <a:buClrTx/>
                        <a:buSzTx/>
                        <a:buFontTx/>
                        <a:buNone/>
                        <a:tabLst/>
                        <a:defRPr/>
                      </a:pPr>
                      <a:endParaRPr lang="en-US" sz="800" kern="1400" dirty="0" smtClean="0">
                        <a:solidFill>
                          <a:srgbClr val="000000"/>
                        </a:solidFill>
                        <a:latin typeface="Arial" pitchFamily="34" charset="0"/>
                        <a:cs typeface="Arial" pitchFamily="34" charset="0"/>
                      </a:endParaRPr>
                    </a:p>
                    <a:p>
                      <a:pPr marL="0" marR="0" indent="85725" algn="l" defTabSz="914400" rtl="0" eaLnBrk="1" fontAlgn="auto" latinLnBrk="0" hangingPunct="1">
                        <a:lnSpc>
                          <a:spcPct val="100000"/>
                        </a:lnSpc>
                        <a:spcBef>
                          <a:spcPts val="0"/>
                        </a:spcBef>
                        <a:spcAft>
                          <a:spcPts val="0"/>
                        </a:spcAft>
                        <a:buClrTx/>
                        <a:buSzTx/>
                        <a:buFontTx/>
                        <a:buNone/>
                        <a:tabLst/>
                        <a:defRPr/>
                      </a:pP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8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11"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2" name="Straight Connector 11"/>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Slide Number Placeholder 13"/>
          <p:cNvSpPr>
            <a:spLocks noGrp="1"/>
          </p:cNvSpPr>
          <p:nvPr>
            <p:ph type="sldNum" sz="quarter" idx="12"/>
          </p:nvPr>
        </p:nvSpPr>
        <p:spPr/>
        <p:txBody>
          <a:bodyPr/>
          <a:lstStyle/>
          <a:p>
            <a:fld id="{FDE86200-F1F7-4FF7-847E-D71C11135875}" type="slidenum">
              <a:rPr lang="en-CA" smtClean="0"/>
              <a:pPr/>
              <a:t>33</a:t>
            </a:fld>
            <a:endParaRPr lang="en-CA"/>
          </a:p>
        </p:txBody>
      </p:sp>
      <p:pic>
        <p:nvPicPr>
          <p:cNvPr id="13"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640" y="138667"/>
            <a:ext cx="1584176" cy="6889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914089710"/>
              </p:ext>
            </p:extLst>
          </p:nvPr>
        </p:nvGraphicFramePr>
        <p:xfrm>
          <a:off x="285728" y="1142976"/>
          <a:ext cx="6357982" cy="7279641"/>
        </p:xfrm>
        <a:graphic>
          <a:graphicData uri="http://schemas.openxmlformats.org/drawingml/2006/table">
            <a:tbl>
              <a:tblPr/>
              <a:tblGrid>
                <a:gridCol w="1293663"/>
                <a:gridCol w="5064319"/>
              </a:tblGrid>
              <a:tr h="849510">
                <a:tc>
                  <a:txBody>
                    <a:bodyPr/>
                    <a:lstStyle/>
                    <a:p>
                      <a:pPr marR="0" indent="0" algn="l" rtl="0">
                        <a:spcBef>
                          <a:spcPts val="0"/>
                        </a:spcBef>
                        <a:spcAft>
                          <a:spcPts val="0"/>
                        </a:spcAft>
                      </a:pPr>
                      <a:r>
                        <a:rPr lang="en-CA" sz="1100" b="1" kern="1400" dirty="0">
                          <a:solidFill>
                            <a:srgbClr val="000000"/>
                          </a:solidFill>
                          <a:latin typeface="Arial" pitchFamily="34" charset="0"/>
                          <a:cs typeface="Arial" pitchFamily="34" charset="0"/>
                        </a:rPr>
                        <a:t>General Instructions</a:t>
                      </a:r>
                      <a:endParaRPr lang="en-CA" sz="1100" kern="1400" dirty="0">
                        <a:solidFill>
                          <a:srgbClr val="000000"/>
                        </a:solidFill>
                        <a:latin typeface="Arial" pitchFamily="34" charset="0"/>
                        <a:cs typeface="Arial" pitchFamily="34" charset="0"/>
                      </a:endParaRPr>
                    </a:p>
                    <a:p>
                      <a:pPr marR="0" indent="0" algn="l" rtl="0">
                        <a:spcBef>
                          <a:spcPts val="0"/>
                        </a:spcBef>
                        <a:spcAft>
                          <a:spcPts val="0"/>
                        </a:spcAft>
                      </a:pPr>
                      <a:r>
                        <a:rPr lang="en-CA" sz="1100" b="1" kern="1400" dirty="0">
                          <a:solidFill>
                            <a:srgbClr val="000000"/>
                          </a:solidFill>
                          <a:latin typeface="Arial" pitchFamily="34" charset="0"/>
                          <a:cs typeface="Arial" pitchFamily="34" charset="0"/>
                        </a:rPr>
                        <a:t> </a:t>
                      </a:r>
                      <a:endParaRPr lang="en-CA" sz="1100" kern="1400" dirty="0">
                        <a:solidFill>
                          <a:srgbClr val="000000"/>
                        </a:solidFill>
                        <a:latin typeface="Arial" pitchFamily="34" charset="0"/>
                        <a:cs typeface="Arial" pitchFamily="34" charset="0"/>
                      </a:endParaRPr>
                    </a:p>
                    <a:p>
                      <a:pPr marR="0" indent="0" algn="l" rtl="0">
                        <a:spcBef>
                          <a:spcPts val="0"/>
                        </a:spcBef>
                        <a:spcAft>
                          <a:spcPts val="0"/>
                        </a:spcAft>
                      </a:pPr>
                      <a:r>
                        <a:rPr lang="en-CA" sz="1100" b="1" kern="1400" dirty="0" smtClean="0">
                          <a:solidFill>
                            <a:srgbClr val="000000"/>
                          </a:solidFill>
                          <a:latin typeface="Arial" pitchFamily="34" charset="0"/>
                          <a:cs typeface="Arial" pitchFamily="34" charset="0"/>
                        </a:rPr>
                        <a:t>Duration of Data</a:t>
                      </a:r>
                      <a:endParaRPr lang="en-CA" sz="1100" kern="1400" dirty="0" smtClean="0">
                        <a:solidFill>
                          <a:srgbClr val="000000"/>
                        </a:solidFill>
                        <a:latin typeface="Arial" pitchFamily="34" charset="0"/>
                        <a:cs typeface="Arial" pitchFamily="34" charset="0"/>
                      </a:endParaRPr>
                    </a:p>
                    <a:p>
                      <a:pPr marR="0" indent="0" algn="l" rtl="0">
                        <a:spcBef>
                          <a:spcPts val="0"/>
                        </a:spcBef>
                        <a:spcAft>
                          <a:spcPts val="0"/>
                        </a:spcAft>
                      </a:pPr>
                      <a:r>
                        <a:rPr lang="en-CA" sz="1100" b="1" kern="1400" dirty="0" smtClean="0">
                          <a:solidFill>
                            <a:srgbClr val="000000"/>
                          </a:solidFill>
                          <a:latin typeface="Arial" pitchFamily="34" charset="0"/>
                          <a:cs typeface="Arial" pitchFamily="34" charset="0"/>
                        </a:rPr>
                        <a:t>Collection</a:t>
                      </a:r>
                      <a:endParaRPr lang="en-CA" sz="1100" kern="1400" dirty="0">
                        <a:solidFill>
                          <a:srgbClr val="000000"/>
                        </a:solidFill>
                        <a:latin typeface="Arial" pitchFamily="34" charset="0"/>
                        <a:cs typeface="Arial" pitchFamily="34" charset="0"/>
                      </a:endParaRPr>
                    </a:p>
                  </a:txBody>
                  <a:tcPr marL="18020" marR="18020" marT="18020" marB="1802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100" kern="1400" dirty="0">
                          <a:solidFill>
                            <a:srgbClr val="000000"/>
                          </a:solidFill>
                          <a:latin typeface="Arial" pitchFamily="34" charset="0"/>
                          <a:cs typeface="Arial" pitchFamily="34" charset="0"/>
                        </a:rPr>
                        <a:t>These data are collected to capture all relevant medications that the patient received that may have a material effect on the measured outcomes of the study.</a:t>
                      </a:r>
                    </a:p>
                    <a:p>
                      <a:pPr marR="0" indent="0" algn="l" rtl="0">
                        <a:spcBef>
                          <a:spcPts val="0"/>
                        </a:spcBef>
                        <a:spcAft>
                          <a:spcPts val="0"/>
                        </a:spcAft>
                      </a:pPr>
                      <a:r>
                        <a:rPr lang="en-CA" sz="1100" kern="1400" dirty="0">
                          <a:solidFill>
                            <a:srgbClr val="000000"/>
                          </a:solidFill>
                          <a:latin typeface="Arial" pitchFamily="34" charset="0"/>
                          <a:cs typeface="Arial" pitchFamily="34" charset="0"/>
                        </a:rPr>
                        <a:t> </a:t>
                      </a:r>
                    </a:p>
                    <a:p>
                      <a:pPr marR="0" indent="0" algn="l" rtl="0">
                        <a:spcBef>
                          <a:spcPts val="0"/>
                        </a:spcBef>
                        <a:spcAft>
                          <a:spcPts val="0"/>
                        </a:spcAft>
                      </a:pPr>
                      <a:r>
                        <a:rPr lang="en-CA" sz="1100" kern="1400" dirty="0" smtClean="0">
                          <a:solidFill>
                            <a:srgbClr val="000000"/>
                          </a:solidFill>
                          <a:latin typeface="Arial" pitchFamily="34" charset="0"/>
                          <a:cs typeface="Arial" pitchFamily="34" charset="0"/>
                        </a:rPr>
                        <a:t>Record </a:t>
                      </a:r>
                      <a:r>
                        <a:rPr lang="en-CA" sz="1100" kern="1400" dirty="0">
                          <a:solidFill>
                            <a:srgbClr val="000000"/>
                          </a:solidFill>
                          <a:latin typeface="Arial" pitchFamily="34" charset="0"/>
                          <a:cs typeface="Arial" pitchFamily="34" charset="0"/>
                        </a:rPr>
                        <a:t>all concomitant medications started </a:t>
                      </a:r>
                      <a:r>
                        <a:rPr lang="en-US" sz="1100" kern="1200" dirty="0" smtClean="0">
                          <a:solidFill>
                            <a:schemeClr val="tx1"/>
                          </a:solidFill>
                          <a:latin typeface="Arial" pitchFamily="34" charset="0"/>
                          <a:ea typeface="+mn-ea"/>
                          <a:cs typeface="Arial" pitchFamily="34" charset="0"/>
                        </a:rPr>
                        <a:t>from admission to the ACU until 10 Days after the last grafting operation, or discharge from the ACU, or 3 months after admission to the ACU, whichever comes first.</a:t>
                      </a:r>
                      <a:endParaRPr lang="en-CA" sz="1100" kern="1400" dirty="0">
                        <a:solidFill>
                          <a:srgbClr val="000000"/>
                        </a:solidFill>
                        <a:latin typeface="Arial" pitchFamily="34" charset="0"/>
                        <a:cs typeface="Arial" pitchFamily="34" charset="0"/>
                      </a:endParaRPr>
                    </a:p>
                  </a:txBody>
                  <a:tcPr marL="18020" marR="18020" marT="18020" marB="1802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44004">
                <a:tc>
                  <a:txBody>
                    <a:bodyPr/>
                    <a:lstStyle/>
                    <a:p>
                      <a:pPr marR="0" indent="0" algn="l" rtl="0">
                        <a:spcBef>
                          <a:spcPts val="0"/>
                        </a:spcBef>
                        <a:spcAft>
                          <a:spcPts val="0"/>
                        </a:spcAft>
                      </a:pPr>
                      <a:r>
                        <a:rPr lang="en-CA" sz="1100" b="1" kern="1400" dirty="0">
                          <a:solidFill>
                            <a:srgbClr val="000000"/>
                          </a:solidFill>
                          <a:latin typeface="Arial" pitchFamily="34" charset="0"/>
                          <a:cs typeface="Arial" pitchFamily="34" charset="0"/>
                        </a:rPr>
                        <a:t>No concomitant </a:t>
                      </a:r>
                      <a:endParaRPr lang="en-CA" sz="1100" kern="1400" dirty="0">
                        <a:solidFill>
                          <a:srgbClr val="000000"/>
                        </a:solidFill>
                        <a:latin typeface="Arial" pitchFamily="34" charset="0"/>
                        <a:cs typeface="Arial" pitchFamily="34" charset="0"/>
                      </a:endParaRPr>
                    </a:p>
                    <a:p>
                      <a:pPr marR="0" indent="0" algn="l" rtl="0">
                        <a:spcBef>
                          <a:spcPts val="0"/>
                        </a:spcBef>
                        <a:spcAft>
                          <a:spcPts val="0"/>
                        </a:spcAft>
                      </a:pPr>
                      <a:r>
                        <a:rPr lang="en-CA" sz="1100" b="1" kern="1400" dirty="0">
                          <a:solidFill>
                            <a:srgbClr val="000000"/>
                          </a:solidFill>
                          <a:latin typeface="Arial" pitchFamily="34" charset="0"/>
                          <a:cs typeface="Arial" pitchFamily="34" charset="0"/>
                        </a:rPr>
                        <a:t>medications were given</a:t>
                      </a:r>
                      <a:endParaRPr lang="en-CA" sz="1100" kern="1400" dirty="0">
                        <a:solidFill>
                          <a:srgbClr val="000000"/>
                        </a:solidFill>
                        <a:latin typeface="Arial" pitchFamily="34" charset="0"/>
                        <a:cs typeface="Arial" pitchFamily="34" charset="0"/>
                      </a:endParaRPr>
                    </a:p>
                  </a:txBody>
                  <a:tcPr marL="18020" marR="18020" marT="18020" marB="1802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100" kern="1400" dirty="0">
                          <a:solidFill>
                            <a:srgbClr val="000000"/>
                          </a:solidFill>
                          <a:latin typeface="Arial" pitchFamily="34" charset="0"/>
                          <a:cs typeface="Arial" pitchFamily="34" charset="0"/>
                        </a:rPr>
                        <a:t>If no concomitant medications were given for the duration of the study, then place a √ in the box</a:t>
                      </a:r>
                      <a:r>
                        <a:rPr lang="en-CA" sz="1100" kern="1400" dirty="0" smtClean="0">
                          <a:solidFill>
                            <a:srgbClr val="000000"/>
                          </a:solidFill>
                          <a:latin typeface="Arial" pitchFamily="34" charset="0"/>
                          <a:cs typeface="Arial" pitchFamily="34" charset="0"/>
                        </a:rPr>
                        <a:t>.</a:t>
                      </a:r>
                      <a:endParaRPr lang="en-CA" sz="1100" kern="1400" dirty="0">
                        <a:solidFill>
                          <a:srgbClr val="000000"/>
                        </a:solidFill>
                        <a:latin typeface="Arial" pitchFamily="34" charset="0"/>
                        <a:cs typeface="Arial" pitchFamily="34" charset="0"/>
                      </a:endParaRPr>
                    </a:p>
                  </a:txBody>
                  <a:tcPr marL="18020" marR="18020" marT="18020" marB="1802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96535">
                <a:tc>
                  <a:txBody>
                    <a:bodyPr/>
                    <a:lstStyle/>
                    <a:p>
                      <a:pPr marR="0" indent="0" algn="l" rtl="0">
                        <a:spcBef>
                          <a:spcPts val="0"/>
                        </a:spcBef>
                        <a:spcAft>
                          <a:spcPts val="0"/>
                        </a:spcAft>
                      </a:pPr>
                      <a:r>
                        <a:rPr lang="en-US" sz="1100" b="1" kern="1400" dirty="0">
                          <a:solidFill>
                            <a:srgbClr val="000000"/>
                          </a:solidFill>
                          <a:latin typeface="Arial" pitchFamily="34" charset="0"/>
                          <a:cs typeface="Arial" pitchFamily="34" charset="0"/>
                        </a:rPr>
                        <a:t>Date</a:t>
                      </a:r>
                      <a:endParaRPr lang="en-US" sz="1100" kern="1400" dirty="0">
                        <a:solidFill>
                          <a:srgbClr val="000000"/>
                        </a:solidFill>
                        <a:latin typeface="Arial" pitchFamily="34" charset="0"/>
                        <a:cs typeface="Arial" pitchFamily="34" charset="0"/>
                      </a:endParaRPr>
                    </a:p>
                  </a:txBody>
                  <a:tcPr marL="18020" marR="18020" marT="18020" marB="1802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100" kern="1400" dirty="0">
                          <a:solidFill>
                            <a:srgbClr val="000000"/>
                          </a:solidFill>
                          <a:latin typeface="Arial" pitchFamily="34" charset="0"/>
                          <a:cs typeface="Arial" pitchFamily="34" charset="0"/>
                        </a:rPr>
                        <a:t>Enter the dates corresponding to the calendar </a:t>
                      </a:r>
                      <a:r>
                        <a:rPr lang="en-CA" sz="1100" kern="1400" dirty="0" smtClean="0">
                          <a:solidFill>
                            <a:srgbClr val="000000"/>
                          </a:solidFill>
                          <a:latin typeface="Arial" pitchFamily="34" charset="0"/>
                          <a:cs typeface="Arial" pitchFamily="34" charset="0"/>
                        </a:rPr>
                        <a:t>day.</a:t>
                      </a:r>
                      <a:endParaRPr lang="en-CA" sz="1100" kern="1400" dirty="0">
                        <a:solidFill>
                          <a:srgbClr val="000000"/>
                        </a:solidFill>
                        <a:latin typeface="Arial" pitchFamily="34" charset="0"/>
                        <a:cs typeface="Arial" pitchFamily="34" charset="0"/>
                      </a:endParaRPr>
                    </a:p>
                  </a:txBody>
                  <a:tcPr marL="18020" marR="18020" marT="18020" marB="1802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004730">
                <a:tc>
                  <a:txBody>
                    <a:bodyPr/>
                    <a:lstStyle/>
                    <a:p>
                      <a:pPr marR="0" indent="0" algn="l" rtl="0">
                        <a:spcBef>
                          <a:spcPts val="0"/>
                        </a:spcBef>
                        <a:spcAft>
                          <a:spcPts val="0"/>
                        </a:spcAft>
                      </a:pPr>
                      <a:r>
                        <a:rPr lang="en-US" sz="1100" b="1" kern="1400" dirty="0">
                          <a:solidFill>
                            <a:srgbClr val="000000"/>
                          </a:solidFill>
                          <a:latin typeface="Arial" pitchFamily="34" charset="0"/>
                          <a:cs typeface="Arial" pitchFamily="34" charset="0"/>
                        </a:rPr>
                        <a:t>Insulin</a:t>
                      </a:r>
                      <a:endParaRPr lang="en-US" sz="1100" kern="1400" dirty="0">
                        <a:solidFill>
                          <a:srgbClr val="000000"/>
                        </a:solidFill>
                        <a:latin typeface="Arial" pitchFamily="34" charset="0"/>
                        <a:cs typeface="Arial" pitchFamily="34" charset="0"/>
                      </a:endParaRPr>
                    </a:p>
                  </a:txBody>
                  <a:tcPr marL="18020" marR="18020" marT="18020" marB="1802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100" kern="1400" dirty="0">
                          <a:solidFill>
                            <a:srgbClr val="000000"/>
                          </a:solidFill>
                          <a:latin typeface="Arial" pitchFamily="34" charset="0"/>
                          <a:cs typeface="Arial" pitchFamily="34" charset="0"/>
                        </a:rPr>
                        <a:t>Indicate if insulin was given by placing a √  in the box </a:t>
                      </a:r>
                      <a:r>
                        <a:rPr lang="en-CA" sz="1100" kern="1400" dirty="0" smtClean="0">
                          <a:solidFill>
                            <a:srgbClr val="000000"/>
                          </a:solidFill>
                          <a:latin typeface="Arial" pitchFamily="34" charset="0"/>
                          <a:cs typeface="Arial" pitchFamily="34" charset="0"/>
                        </a:rPr>
                        <a:t>'Yes' </a:t>
                      </a:r>
                      <a:r>
                        <a:rPr lang="en-CA" sz="1100" kern="1400" dirty="0">
                          <a:solidFill>
                            <a:srgbClr val="000000"/>
                          </a:solidFill>
                          <a:latin typeface="Arial" pitchFamily="34" charset="0"/>
                          <a:cs typeface="Arial" pitchFamily="34" charset="0"/>
                        </a:rPr>
                        <a:t>or </a:t>
                      </a:r>
                      <a:r>
                        <a:rPr lang="en-CA" sz="1100" kern="1400" dirty="0" smtClean="0">
                          <a:solidFill>
                            <a:srgbClr val="000000"/>
                          </a:solidFill>
                          <a:latin typeface="Arial" pitchFamily="34" charset="0"/>
                          <a:cs typeface="Arial" pitchFamily="34" charset="0"/>
                        </a:rPr>
                        <a:t>'No'. </a:t>
                      </a:r>
                      <a:endParaRPr lang="en-CA" sz="1100" kern="1400" dirty="0">
                        <a:solidFill>
                          <a:srgbClr val="000000"/>
                        </a:solidFill>
                        <a:latin typeface="Arial" pitchFamily="34" charset="0"/>
                        <a:cs typeface="Arial" pitchFamily="34" charset="0"/>
                      </a:endParaRPr>
                    </a:p>
                    <a:p>
                      <a:pPr marR="0" indent="0" algn="l" rtl="0">
                        <a:spcBef>
                          <a:spcPts val="0"/>
                        </a:spcBef>
                        <a:spcAft>
                          <a:spcPts val="0"/>
                        </a:spcAft>
                      </a:pPr>
                      <a:r>
                        <a:rPr lang="en-CA" sz="1100" kern="1400" dirty="0">
                          <a:solidFill>
                            <a:srgbClr val="000000"/>
                          </a:solidFill>
                          <a:latin typeface="Arial" pitchFamily="34" charset="0"/>
                          <a:cs typeface="Arial" pitchFamily="34" charset="0"/>
                        </a:rPr>
                        <a:t>If the information is </a:t>
                      </a:r>
                      <a:r>
                        <a:rPr lang="en-CA" sz="1100" kern="1400" dirty="0" smtClean="0">
                          <a:solidFill>
                            <a:srgbClr val="000000"/>
                          </a:solidFill>
                          <a:latin typeface="Arial" pitchFamily="34" charset="0"/>
                          <a:cs typeface="Arial" pitchFamily="34" charset="0"/>
                        </a:rPr>
                        <a:t>'Not Available', </a:t>
                      </a:r>
                      <a:r>
                        <a:rPr lang="en-CA" sz="1100" kern="1400" dirty="0">
                          <a:solidFill>
                            <a:srgbClr val="000000"/>
                          </a:solidFill>
                          <a:latin typeface="Arial" pitchFamily="34" charset="0"/>
                          <a:cs typeface="Arial" pitchFamily="34" charset="0"/>
                        </a:rPr>
                        <a:t>indicate by placing a √  in the appropriate box.</a:t>
                      </a:r>
                    </a:p>
                    <a:p>
                      <a:pPr marR="0" indent="0" algn="l" rtl="0">
                        <a:spcBef>
                          <a:spcPts val="0"/>
                        </a:spcBef>
                        <a:spcAft>
                          <a:spcPts val="0"/>
                        </a:spcAft>
                      </a:pPr>
                      <a:r>
                        <a:rPr lang="en-CA" sz="1100" kern="1400" dirty="0">
                          <a:solidFill>
                            <a:srgbClr val="000000"/>
                          </a:solidFill>
                          <a:latin typeface="Arial" pitchFamily="34" charset="0"/>
                          <a:cs typeface="Arial" pitchFamily="34" charset="0"/>
                        </a:rPr>
                        <a:t> </a:t>
                      </a:r>
                    </a:p>
                    <a:p>
                      <a:pPr marR="0" indent="0" algn="l" rtl="0">
                        <a:spcBef>
                          <a:spcPts val="0"/>
                        </a:spcBef>
                        <a:spcAft>
                          <a:spcPts val="0"/>
                        </a:spcAft>
                      </a:pPr>
                      <a:r>
                        <a:rPr lang="en-CA" sz="1100" kern="1400" dirty="0">
                          <a:solidFill>
                            <a:srgbClr val="000000"/>
                          </a:solidFill>
                          <a:latin typeface="Arial" pitchFamily="34" charset="0"/>
                          <a:cs typeface="Arial" pitchFamily="34" charset="0"/>
                        </a:rPr>
                        <a:t>Record the total units received in the 24 hour period from all insulin IV, SC (subcutaneous) and bolus.  If no insulin was given put a forward slash through the box</a:t>
                      </a:r>
                      <a:r>
                        <a:rPr lang="en-CA" sz="1100" kern="1400" dirty="0" smtClean="0">
                          <a:solidFill>
                            <a:srgbClr val="000000"/>
                          </a:solidFill>
                          <a:latin typeface="Arial" pitchFamily="34" charset="0"/>
                          <a:cs typeface="Arial" pitchFamily="34" charset="0"/>
                        </a:rPr>
                        <a:t>.</a:t>
                      </a:r>
                      <a:endParaRPr lang="en-CA" sz="1100" kern="1400" dirty="0">
                        <a:solidFill>
                          <a:srgbClr val="000000"/>
                        </a:solidFill>
                        <a:latin typeface="Arial" pitchFamily="34" charset="0"/>
                        <a:cs typeface="Arial" pitchFamily="34" charset="0"/>
                      </a:endParaRPr>
                    </a:p>
                  </a:txBody>
                  <a:tcPr marL="18020" marR="18020" marT="18020" marB="1802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64074">
                <a:tc>
                  <a:txBody>
                    <a:bodyPr/>
                    <a:lstStyle/>
                    <a:p>
                      <a:pPr marR="0" indent="0" algn="l" rtl="0">
                        <a:spcBef>
                          <a:spcPts val="0"/>
                        </a:spcBef>
                        <a:spcAft>
                          <a:spcPts val="0"/>
                        </a:spcAft>
                      </a:pPr>
                      <a:r>
                        <a:rPr lang="en-US" sz="1100" b="1" kern="1400" dirty="0">
                          <a:solidFill>
                            <a:srgbClr val="000000"/>
                          </a:solidFill>
                          <a:latin typeface="Arial" pitchFamily="34" charset="0"/>
                          <a:cs typeface="Arial" pitchFamily="34" charset="0"/>
                        </a:rPr>
                        <a:t>Opiates</a:t>
                      </a:r>
                      <a:endParaRPr lang="en-US" sz="1100" kern="1400" dirty="0">
                        <a:solidFill>
                          <a:srgbClr val="000000"/>
                        </a:solidFill>
                        <a:latin typeface="Arial" pitchFamily="34" charset="0"/>
                        <a:cs typeface="Arial" pitchFamily="34" charset="0"/>
                      </a:endParaRPr>
                    </a:p>
                  </a:txBody>
                  <a:tcPr marL="18020" marR="18020" marT="18020" marB="1802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100" kern="1400" dirty="0">
                          <a:solidFill>
                            <a:srgbClr val="000000"/>
                          </a:solidFill>
                          <a:latin typeface="Arial" pitchFamily="34" charset="0"/>
                          <a:cs typeface="Arial" pitchFamily="34" charset="0"/>
                        </a:rPr>
                        <a:t>Indicate if any opiates were given by placing a √  in the box </a:t>
                      </a:r>
                      <a:r>
                        <a:rPr lang="en-CA" sz="1100" kern="1400" dirty="0" smtClean="0">
                          <a:solidFill>
                            <a:srgbClr val="000000"/>
                          </a:solidFill>
                          <a:latin typeface="Arial" pitchFamily="34" charset="0"/>
                          <a:cs typeface="Arial" pitchFamily="34" charset="0"/>
                        </a:rPr>
                        <a:t>'Yes' </a:t>
                      </a:r>
                      <a:r>
                        <a:rPr lang="en-CA" sz="1100" kern="1400" dirty="0">
                          <a:solidFill>
                            <a:srgbClr val="000000"/>
                          </a:solidFill>
                          <a:latin typeface="Arial" pitchFamily="34" charset="0"/>
                          <a:cs typeface="Arial" pitchFamily="34" charset="0"/>
                        </a:rPr>
                        <a:t>or </a:t>
                      </a:r>
                      <a:r>
                        <a:rPr lang="en-CA" sz="1100" kern="1400" dirty="0" smtClean="0">
                          <a:solidFill>
                            <a:srgbClr val="000000"/>
                          </a:solidFill>
                          <a:latin typeface="Arial" pitchFamily="34" charset="0"/>
                          <a:cs typeface="Arial" pitchFamily="34" charset="0"/>
                        </a:rPr>
                        <a:t>'No'. </a:t>
                      </a:r>
                      <a:endParaRPr lang="en-CA" sz="1100" kern="1400" dirty="0">
                        <a:solidFill>
                          <a:srgbClr val="000000"/>
                        </a:solidFill>
                        <a:latin typeface="Arial" pitchFamily="34" charset="0"/>
                        <a:cs typeface="Arial" pitchFamily="34" charset="0"/>
                      </a:endParaRPr>
                    </a:p>
                    <a:p>
                      <a:pPr marR="0" indent="0" algn="l" rtl="0">
                        <a:spcBef>
                          <a:spcPts val="0"/>
                        </a:spcBef>
                        <a:spcAft>
                          <a:spcPts val="0"/>
                        </a:spcAft>
                      </a:pPr>
                      <a:r>
                        <a:rPr lang="en-CA" sz="1100" kern="1400" dirty="0">
                          <a:solidFill>
                            <a:srgbClr val="000000"/>
                          </a:solidFill>
                          <a:latin typeface="Arial" pitchFamily="34" charset="0"/>
                          <a:cs typeface="Arial" pitchFamily="34" charset="0"/>
                        </a:rPr>
                        <a:t>If the information is </a:t>
                      </a:r>
                      <a:r>
                        <a:rPr lang="en-CA" sz="1100" kern="1400" dirty="0" smtClean="0">
                          <a:solidFill>
                            <a:srgbClr val="000000"/>
                          </a:solidFill>
                          <a:latin typeface="Arial" pitchFamily="34" charset="0"/>
                          <a:cs typeface="Arial" pitchFamily="34" charset="0"/>
                        </a:rPr>
                        <a:t>'Not Available', </a:t>
                      </a:r>
                      <a:r>
                        <a:rPr lang="en-CA" sz="1100" kern="1400" dirty="0">
                          <a:solidFill>
                            <a:srgbClr val="000000"/>
                          </a:solidFill>
                          <a:latin typeface="Arial" pitchFamily="34" charset="0"/>
                          <a:cs typeface="Arial" pitchFamily="34" charset="0"/>
                        </a:rPr>
                        <a:t>indicate by placing a √  in the appropriate box</a:t>
                      </a:r>
                      <a:r>
                        <a:rPr lang="en-CA" sz="1100" kern="1400" dirty="0" smtClean="0">
                          <a:solidFill>
                            <a:srgbClr val="000000"/>
                          </a:solidFill>
                          <a:latin typeface="Arial" pitchFamily="34" charset="0"/>
                          <a:cs typeface="Arial" pitchFamily="34" charset="0"/>
                        </a:rPr>
                        <a:t>.</a:t>
                      </a:r>
                      <a:r>
                        <a:rPr lang="en-CA" sz="1100" i="1" kern="1400" dirty="0">
                          <a:solidFill>
                            <a:srgbClr val="000000"/>
                          </a:solidFill>
                          <a:latin typeface="Arial" pitchFamily="34" charset="0"/>
                          <a:cs typeface="Arial" pitchFamily="34" charset="0"/>
                        </a:rPr>
                        <a:t> </a:t>
                      </a:r>
                      <a:endParaRPr lang="en-CA" sz="1100" kern="1400" dirty="0">
                        <a:solidFill>
                          <a:srgbClr val="000000"/>
                        </a:solidFill>
                        <a:latin typeface="Arial" pitchFamily="34" charset="0"/>
                        <a:cs typeface="Arial" pitchFamily="34" charset="0"/>
                      </a:endParaRPr>
                    </a:p>
                  </a:txBody>
                  <a:tcPr marL="18020" marR="18020" marT="18020" marB="1802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115046">
                <a:tc>
                  <a:txBody>
                    <a:bodyPr/>
                    <a:lstStyle/>
                    <a:p>
                      <a:pPr marR="0" indent="0" algn="l" rtl="0">
                        <a:spcBef>
                          <a:spcPts val="0"/>
                        </a:spcBef>
                        <a:spcAft>
                          <a:spcPts val="0"/>
                        </a:spcAft>
                      </a:pPr>
                      <a:r>
                        <a:rPr lang="en-US" sz="1100" b="1" kern="1400" dirty="0">
                          <a:solidFill>
                            <a:srgbClr val="000000"/>
                          </a:solidFill>
                          <a:latin typeface="Arial" pitchFamily="34" charset="0"/>
                          <a:cs typeface="Arial" pitchFamily="34" charset="0"/>
                        </a:rPr>
                        <a:t>Motility agents</a:t>
                      </a:r>
                      <a:endParaRPr lang="en-US" sz="1100" kern="1400" dirty="0">
                        <a:solidFill>
                          <a:srgbClr val="000000"/>
                        </a:solidFill>
                        <a:latin typeface="Arial" pitchFamily="34" charset="0"/>
                        <a:cs typeface="Arial" pitchFamily="34" charset="0"/>
                      </a:endParaRPr>
                    </a:p>
                  </a:txBody>
                  <a:tcPr marL="18020" marR="18020" marT="18020" marB="1802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100" kern="1400" dirty="0">
                          <a:solidFill>
                            <a:srgbClr val="000000"/>
                          </a:solidFill>
                          <a:latin typeface="Arial" pitchFamily="34" charset="0"/>
                          <a:cs typeface="Arial" pitchFamily="34" charset="0"/>
                        </a:rPr>
                        <a:t>Indicate if any of the following motility agents were given by placing a √  in the box </a:t>
                      </a:r>
                      <a:r>
                        <a:rPr lang="en-CA" sz="1100" kern="1400" dirty="0" smtClean="0">
                          <a:solidFill>
                            <a:srgbClr val="000000"/>
                          </a:solidFill>
                          <a:latin typeface="Arial" pitchFamily="34" charset="0"/>
                          <a:cs typeface="Arial" pitchFamily="34" charset="0"/>
                        </a:rPr>
                        <a:t>'Yes' </a:t>
                      </a:r>
                      <a:r>
                        <a:rPr lang="en-CA" sz="1100" kern="1400" dirty="0">
                          <a:solidFill>
                            <a:srgbClr val="000000"/>
                          </a:solidFill>
                          <a:latin typeface="Arial" pitchFamily="34" charset="0"/>
                          <a:cs typeface="Arial" pitchFamily="34" charset="0"/>
                        </a:rPr>
                        <a:t>or </a:t>
                      </a:r>
                      <a:r>
                        <a:rPr lang="en-CA" sz="1100" kern="1400" dirty="0" smtClean="0">
                          <a:solidFill>
                            <a:srgbClr val="000000"/>
                          </a:solidFill>
                          <a:latin typeface="Arial" pitchFamily="34" charset="0"/>
                          <a:cs typeface="Arial" pitchFamily="34" charset="0"/>
                        </a:rPr>
                        <a:t>'No':</a:t>
                      </a:r>
                      <a:endParaRPr lang="en-CA" sz="1100" kern="1400" dirty="0">
                        <a:solidFill>
                          <a:srgbClr val="000000"/>
                        </a:solidFill>
                        <a:latin typeface="Arial" pitchFamily="34" charset="0"/>
                        <a:cs typeface="Arial" pitchFamily="34" charset="0"/>
                      </a:endParaRPr>
                    </a:p>
                    <a:p>
                      <a:pPr marR="0" indent="0" algn="l" rtl="0">
                        <a:spcBef>
                          <a:spcPts val="0"/>
                        </a:spcBef>
                        <a:spcAft>
                          <a:spcPts val="0"/>
                        </a:spcAft>
                      </a:pPr>
                      <a:r>
                        <a:rPr lang="en-CA" sz="1100" kern="1400" dirty="0">
                          <a:solidFill>
                            <a:srgbClr val="000000"/>
                          </a:solidFill>
                          <a:latin typeface="Arial" pitchFamily="34" charset="0"/>
                          <a:cs typeface="Arial" pitchFamily="34" charset="0"/>
                        </a:rPr>
                        <a:t>               </a:t>
                      </a:r>
                      <a:r>
                        <a:rPr lang="en-CA" sz="1100" kern="1400" dirty="0" smtClean="0">
                          <a:solidFill>
                            <a:srgbClr val="000000"/>
                          </a:solidFill>
                          <a:latin typeface="Arial" pitchFamily="34" charset="0"/>
                          <a:cs typeface="Arial" pitchFamily="34" charset="0"/>
                        </a:rPr>
                        <a:t>Metoclopramide </a:t>
                      </a:r>
                    </a:p>
                    <a:p>
                      <a:pPr marR="0" indent="0" algn="l" rtl="0">
                        <a:spcBef>
                          <a:spcPts val="0"/>
                        </a:spcBef>
                        <a:spcAft>
                          <a:spcPts val="0"/>
                        </a:spcAft>
                      </a:pPr>
                      <a:r>
                        <a:rPr lang="en-CA" sz="1100" kern="1400" dirty="0" smtClean="0">
                          <a:solidFill>
                            <a:srgbClr val="000000"/>
                          </a:solidFill>
                          <a:latin typeface="Arial" pitchFamily="34" charset="0"/>
                          <a:cs typeface="Arial" pitchFamily="34" charset="0"/>
                        </a:rPr>
                        <a:t>               Erythromycin</a:t>
                      </a:r>
                    </a:p>
                    <a:p>
                      <a:pPr marR="0" indent="0" algn="l" rtl="0">
                        <a:spcBef>
                          <a:spcPts val="0"/>
                        </a:spcBef>
                        <a:spcAft>
                          <a:spcPts val="0"/>
                        </a:spcAft>
                      </a:pPr>
                      <a:r>
                        <a:rPr lang="en-CA" sz="1100" kern="1400" dirty="0" smtClean="0">
                          <a:solidFill>
                            <a:srgbClr val="000000"/>
                          </a:solidFill>
                          <a:latin typeface="Arial" pitchFamily="34" charset="0"/>
                          <a:cs typeface="Arial" pitchFamily="34" charset="0"/>
                        </a:rPr>
                        <a:t>               </a:t>
                      </a:r>
                      <a:r>
                        <a:rPr lang="en-CA" sz="1100" kern="1400" dirty="0" err="1" smtClean="0">
                          <a:solidFill>
                            <a:srgbClr val="000000"/>
                          </a:solidFill>
                          <a:latin typeface="Arial" pitchFamily="34" charset="0"/>
                          <a:cs typeface="Arial" pitchFamily="34" charset="0"/>
                        </a:rPr>
                        <a:t>Domperidone</a:t>
                      </a:r>
                      <a:endParaRPr lang="en-CA" sz="1100" kern="1400" dirty="0">
                        <a:solidFill>
                          <a:srgbClr val="000000"/>
                        </a:solidFill>
                        <a:latin typeface="Arial" pitchFamily="34" charset="0"/>
                        <a:cs typeface="Arial" pitchFamily="34" charset="0"/>
                      </a:endParaRPr>
                    </a:p>
                    <a:p>
                      <a:pPr marR="0" indent="0" algn="l" rtl="0">
                        <a:spcBef>
                          <a:spcPts val="0"/>
                        </a:spcBef>
                        <a:spcAft>
                          <a:spcPts val="0"/>
                        </a:spcAft>
                      </a:pPr>
                      <a:r>
                        <a:rPr lang="en-CA" sz="1100" kern="1400" dirty="0">
                          <a:solidFill>
                            <a:srgbClr val="000000"/>
                          </a:solidFill>
                          <a:latin typeface="Arial" pitchFamily="34" charset="0"/>
                          <a:cs typeface="Arial" pitchFamily="34" charset="0"/>
                        </a:rPr>
                        <a:t>               Other</a:t>
                      </a:r>
                    </a:p>
                    <a:p>
                      <a:pPr marR="0" indent="0" algn="l" rtl="0">
                        <a:spcBef>
                          <a:spcPts val="0"/>
                        </a:spcBef>
                        <a:spcAft>
                          <a:spcPts val="0"/>
                        </a:spcAft>
                      </a:pPr>
                      <a:r>
                        <a:rPr lang="en-CA" sz="1100" kern="1400" dirty="0">
                          <a:solidFill>
                            <a:srgbClr val="000000"/>
                          </a:solidFill>
                          <a:latin typeface="Arial" pitchFamily="34" charset="0"/>
                          <a:cs typeface="Arial" pitchFamily="34" charset="0"/>
                        </a:rPr>
                        <a:t> If the information is </a:t>
                      </a:r>
                      <a:r>
                        <a:rPr lang="en-CA" sz="1100" kern="1400" dirty="0" smtClean="0">
                          <a:solidFill>
                            <a:srgbClr val="000000"/>
                          </a:solidFill>
                          <a:latin typeface="Arial" pitchFamily="34" charset="0"/>
                          <a:cs typeface="Arial" pitchFamily="34" charset="0"/>
                        </a:rPr>
                        <a:t>'Not Available', </a:t>
                      </a:r>
                      <a:r>
                        <a:rPr lang="en-CA" sz="1100" kern="1400" dirty="0">
                          <a:solidFill>
                            <a:srgbClr val="000000"/>
                          </a:solidFill>
                          <a:latin typeface="Arial" pitchFamily="34" charset="0"/>
                          <a:cs typeface="Arial" pitchFamily="34" charset="0"/>
                        </a:rPr>
                        <a:t>indicate by placing a √  in the appropriate box</a:t>
                      </a:r>
                      <a:r>
                        <a:rPr lang="en-CA" sz="1100" kern="1400" dirty="0" smtClean="0">
                          <a:solidFill>
                            <a:srgbClr val="000000"/>
                          </a:solidFill>
                          <a:latin typeface="Arial" pitchFamily="34" charset="0"/>
                          <a:cs typeface="Arial" pitchFamily="34" charset="0"/>
                        </a:rPr>
                        <a:t>.</a:t>
                      </a:r>
                    </a:p>
                    <a:p>
                      <a:pPr marR="0" indent="0" algn="l" rtl="0">
                        <a:spcBef>
                          <a:spcPts val="0"/>
                        </a:spcBef>
                        <a:spcAft>
                          <a:spcPts val="0"/>
                        </a:spcAft>
                      </a:pPr>
                      <a:r>
                        <a:rPr lang="en-US" sz="1100" i="1" kern="1400" dirty="0" smtClean="0">
                          <a:solidFill>
                            <a:schemeClr val="tx1"/>
                          </a:solidFill>
                          <a:latin typeface="Arial" pitchFamily="34" charset="0"/>
                          <a:cs typeface="Arial" pitchFamily="34" charset="0"/>
                        </a:rPr>
                        <a:t>Do NOT record</a:t>
                      </a:r>
                      <a:r>
                        <a:rPr lang="en-US" sz="1100" i="1" kern="1400" baseline="0" dirty="0" smtClean="0">
                          <a:solidFill>
                            <a:schemeClr val="tx1"/>
                          </a:solidFill>
                          <a:latin typeface="Arial" pitchFamily="34" charset="0"/>
                          <a:cs typeface="Arial" pitchFamily="34" charset="0"/>
                        </a:rPr>
                        <a:t> stool softeners here.</a:t>
                      </a:r>
                      <a:endParaRPr lang="en-CA" sz="1100" i="1" kern="1400" dirty="0">
                        <a:solidFill>
                          <a:schemeClr val="tx1"/>
                        </a:solidFill>
                        <a:latin typeface="Arial" pitchFamily="34" charset="0"/>
                        <a:cs typeface="Arial" pitchFamily="34" charset="0"/>
                      </a:endParaRPr>
                    </a:p>
                  </a:txBody>
                  <a:tcPr marL="18020" marR="18020" marT="18020" marB="1802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39072">
                <a:tc>
                  <a:txBody>
                    <a:bodyPr/>
                    <a:lstStyle/>
                    <a:p>
                      <a:pPr marR="0" indent="0" algn="l" rtl="0">
                        <a:spcBef>
                          <a:spcPts val="0"/>
                        </a:spcBef>
                        <a:spcAft>
                          <a:spcPts val="0"/>
                        </a:spcAft>
                      </a:pPr>
                      <a:r>
                        <a:rPr lang="en-US" sz="1100" b="1" kern="1400" dirty="0" err="1">
                          <a:solidFill>
                            <a:srgbClr val="000000"/>
                          </a:solidFill>
                          <a:latin typeface="Arial" pitchFamily="34" charset="0"/>
                          <a:cs typeface="Arial" pitchFamily="34" charset="0"/>
                        </a:rPr>
                        <a:t>Oxandrolone</a:t>
                      </a:r>
                      <a:endParaRPr lang="en-US" sz="1100" kern="1400" dirty="0">
                        <a:solidFill>
                          <a:srgbClr val="000000"/>
                        </a:solidFill>
                        <a:latin typeface="Arial" pitchFamily="34" charset="0"/>
                        <a:cs typeface="Arial" pitchFamily="34" charset="0"/>
                      </a:endParaRPr>
                    </a:p>
                  </a:txBody>
                  <a:tcPr marL="18020" marR="18020" marT="18020" marB="1802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100" kern="1400" dirty="0">
                          <a:solidFill>
                            <a:srgbClr val="000000"/>
                          </a:solidFill>
                          <a:latin typeface="Arial" pitchFamily="34" charset="0"/>
                          <a:cs typeface="Arial" pitchFamily="34" charset="0"/>
                        </a:rPr>
                        <a:t>Indicate if </a:t>
                      </a:r>
                      <a:r>
                        <a:rPr lang="en-CA" sz="1100" kern="1400" dirty="0" err="1">
                          <a:solidFill>
                            <a:srgbClr val="000000"/>
                          </a:solidFill>
                          <a:latin typeface="Arial" pitchFamily="34" charset="0"/>
                          <a:cs typeface="Arial" pitchFamily="34" charset="0"/>
                        </a:rPr>
                        <a:t>Oxandrolone</a:t>
                      </a:r>
                      <a:r>
                        <a:rPr lang="en-CA" sz="1100" kern="1400" dirty="0">
                          <a:solidFill>
                            <a:srgbClr val="000000"/>
                          </a:solidFill>
                          <a:latin typeface="Arial" pitchFamily="34" charset="0"/>
                          <a:cs typeface="Arial" pitchFamily="34" charset="0"/>
                        </a:rPr>
                        <a:t> was given by placing a √  in the box </a:t>
                      </a:r>
                      <a:r>
                        <a:rPr lang="en-CA" sz="1100" kern="1400" dirty="0" smtClean="0">
                          <a:solidFill>
                            <a:srgbClr val="000000"/>
                          </a:solidFill>
                          <a:latin typeface="Arial" pitchFamily="34" charset="0"/>
                          <a:cs typeface="Arial" pitchFamily="34" charset="0"/>
                        </a:rPr>
                        <a:t>'Yes' </a:t>
                      </a:r>
                      <a:r>
                        <a:rPr lang="en-CA" sz="1100" kern="1400" dirty="0">
                          <a:solidFill>
                            <a:srgbClr val="000000"/>
                          </a:solidFill>
                          <a:latin typeface="Arial" pitchFamily="34" charset="0"/>
                          <a:cs typeface="Arial" pitchFamily="34" charset="0"/>
                        </a:rPr>
                        <a:t>or </a:t>
                      </a:r>
                      <a:r>
                        <a:rPr lang="en-CA" sz="1100" kern="1400" dirty="0" smtClean="0">
                          <a:solidFill>
                            <a:srgbClr val="000000"/>
                          </a:solidFill>
                          <a:latin typeface="Arial" pitchFamily="34" charset="0"/>
                          <a:cs typeface="Arial" pitchFamily="34" charset="0"/>
                        </a:rPr>
                        <a:t>'No'. </a:t>
                      </a:r>
                      <a:endParaRPr lang="en-CA" sz="1100" kern="1400" dirty="0">
                        <a:solidFill>
                          <a:srgbClr val="000000"/>
                        </a:solidFill>
                        <a:latin typeface="Arial" pitchFamily="34" charset="0"/>
                        <a:cs typeface="Arial" pitchFamily="34" charset="0"/>
                      </a:endParaRPr>
                    </a:p>
                    <a:p>
                      <a:pPr marR="0" indent="0" algn="l" rtl="0">
                        <a:spcBef>
                          <a:spcPts val="0"/>
                        </a:spcBef>
                        <a:spcAft>
                          <a:spcPts val="0"/>
                        </a:spcAft>
                      </a:pPr>
                      <a:r>
                        <a:rPr lang="en-CA" sz="1100" kern="1400" dirty="0">
                          <a:solidFill>
                            <a:srgbClr val="000000"/>
                          </a:solidFill>
                          <a:latin typeface="Arial" pitchFamily="34" charset="0"/>
                          <a:cs typeface="Arial" pitchFamily="34" charset="0"/>
                        </a:rPr>
                        <a:t>If the information is </a:t>
                      </a:r>
                      <a:r>
                        <a:rPr lang="en-CA" sz="1100" kern="1400" dirty="0" smtClean="0">
                          <a:solidFill>
                            <a:srgbClr val="000000"/>
                          </a:solidFill>
                          <a:latin typeface="Arial" pitchFamily="34" charset="0"/>
                          <a:cs typeface="Arial" pitchFamily="34" charset="0"/>
                        </a:rPr>
                        <a:t>'Not Available', </a:t>
                      </a:r>
                      <a:r>
                        <a:rPr lang="en-CA" sz="1100" kern="1400" dirty="0">
                          <a:solidFill>
                            <a:srgbClr val="000000"/>
                          </a:solidFill>
                          <a:latin typeface="Arial" pitchFamily="34" charset="0"/>
                          <a:cs typeface="Arial" pitchFamily="34" charset="0"/>
                        </a:rPr>
                        <a:t>indicate by placing a √  in the appropriate box</a:t>
                      </a:r>
                      <a:r>
                        <a:rPr lang="en-CA" sz="1100" kern="1400" dirty="0" smtClean="0">
                          <a:solidFill>
                            <a:srgbClr val="000000"/>
                          </a:solidFill>
                          <a:latin typeface="Arial" pitchFamily="34" charset="0"/>
                          <a:cs typeface="Arial" pitchFamily="34" charset="0"/>
                        </a:rPr>
                        <a:t>.</a:t>
                      </a:r>
                      <a:endParaRPr lang="en-CA" sz="1100" kern="1400" dirty="0">
                        <a:solidFill>
                          <a:srgbClr val="000000"/>
                        </a:solidFill>
                        <a:latin typeface="Arial" pitchFamily="34" charset="0"/>
                        <a:cs typeface="Arial" pitchFamily="34" charset="0"/>
                      </a:endParaRPr>
                    </a:p>
                  </a:txBody>
                  <a:tcPr marL="18020" marR="18020" marT="18020" marB="1802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39072">
                <a:tc>
                  <a:txBody>
                    <a:bodyPr/>
                    <a:lstStyle/>
                    <a:p>
                      <a:pPr marR="0" indent="0" algn="l" rtl="0">
                        <a:spcBef>
                          <a:spcPts val="0"/>
                        </a:spcBef>
                        <a:spcAft>
                          <a:spcPts val="0"/>
                        </a:spcAft>
                      </a:pPr>
                      <a:r>
                        <a:rPr lang="en-US" sz="1100" b="1" kern="1400" dirty="0" smtClean="0">
                          <a:solidFill>
                            <a:srgbClr val="000000"/>
                          </a:solidFill>
                          <a:latin typeface="Arial" pitchFamily="34" charset="0"/>
                          <a:cs typeface="Arial" pitchFamily="34" charset="0"/>
                        </a:rPr>
                        <a:t>Beta-Blockers</a:t>
                      </a:r>
                      <a:endParaRPr lang="en-US" sz="1100" kern="1400" dirty="0">
                        <a:solidFill>
                          <a:srgbClr val="000000"/>
                        </a:solidFill>
                        <a:latin typeface="Arial" pitchFamily="34" charset="0"/>
                        <a:cs typeface="Arial" pitchFamily="34" charset="0"/>
                      </a:endParaRPr>
                    </a:p>
                  </a:txBody>
                  <a:tcPr marL="18020" marR="18020" marT="18020" marB="1802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100" kern="1400" dirty="0">
                          <a:solidFill>
                            <a:srgbClr val="000000"/>
                          </a:solidFill>
                          <a:latin typeface="Arial" pitchFamily="34" charset="0"/>
                          <a:cs typeface="Arial" pitchFamily="34" charset="0"/>
                        </a:rPr>
                        <a:t>Indicate if </a:t>
                      </a:r>
                      <a:r>
                        <a:rPr lang="en-CA" sz="1100" kern="1400" dirty="0" smtClean="0">
                          <a:solidFill>
                            <a:srgbClr val="000000"/>
                          </a:solidFill>
                          <a:latin typeface="Arial" pitchFamily="34" charset="0"/>
                          <a:cs typeface="Arial" pitchFamily="34" charset="0"/>
                        </a:rPr>
                        <a:t>any Beta-Blockers were </a:t>
                      </a:r>
                      <a:r>
                        <a:rPr lang="en-CA" sz="1100" kern="1400" dirty="0">
                          <a:solidFill>
                            <a:srgbClr val="000000"/>
                          </a:solidFill>
                          <a:latin typeface="Arial" pitchFamily="34" charset="0"/>
                          <a:cs typeface="Arial" pitchFamily="34" charset="0"/>
                        </a:rPr>
                        <a:t>given by placing a √  in the box </a:t>
                      </a:r>
                      <a:r>
                        <a:rPr lang="en-CA" sz="1100" kern="1400" dirty="0" smtClean="0">
                          <a:solidFill>
                            <a:srgbClr val="000000"/>
                          </a:solidFill>
                          <a:latin typeface="Arial" pitchFamily="34" charset="0"/>
                          <a:cs typeface="Arial" pitchFamily="34" charset="0"/>
                        </a:rPr>
                        <a:t>'Yes' </a:t>
                      </a:r>
                      <a:r>
                        <a:rPr lang="en-CA" sz="1100" kern="1400" dirty="0">
                          <a:solidFill>
                            <a:srgbClr val="000000"/>
                          </a:solidFill>
                          <a:latin typeface="Arial" pitchFamily="34" charset="0"/>
                          <a:cs typeface="Arial" pitchFamily="34" charset="0"/>
                        </a:rPr>
                        <a:t>or </a:t>
                      </a:r>
                      <a:r>
                        <a:rPr lang="en-CA" sz="1100" kern="1400" dirty="0" smtClean="0">
                          <a:solidFill>
                            <a:srgbClr val="000000"/>
                          </a:solidFill>
                          <a:latin typeface="Arial" pitchFamily="34" charset="0"/>
                          <a:cs typeface="Arial" pitchFamily="34" charset="0"/>
                        </a:rPr>
                        <a:t>'No'. </a:t>
                      </a:r>
                      <a:endParaRPr lang="en-CA" sz="1100" kern="1400" dirty="0">
                        <a:solidFill>
                          <a:srgbClr val="000000"/>
                        </a:solidFill>
                        <a:latin typeface="Arial" pitchFamily="34" charset="0"/>
                        <a:cs typeface="Arial" pitchFamily="34" charset="0"/>
                      </a:endParaRPr>
                    </a:p>
                    <a:p>
                      <a:pPr marR="0" indent="0" algn="l" rtl="0">
                        <a:spcBef>
                          <a:spcPts val="0"/>
                        </a:spcBef>
                        <a:spcAft>
                          <a:spcPts val="0"/>
                        </a:spcAft>
                      </a:pPr>
                      <a:r>
                        <a:rPr lang="en-CA" sz="1100" kern="1400" dirty="0">
                          <a:solidFill>
                            <a:srgbClr val="000000"/>
                          </a:solidFill>
                          <a:latin typeface="Arial" pitchFamily="34" charset="0"/>
                          <a:cs typeface="Arial" pitchFamily="34" charset="0"/>
                        </a:rPr>
                        <a:t>If the information is </a:t>
                      </a:r>
                      <a:r>
                        <a:rPr lang="en-CA" sz="1100" kern="1400" dirty="0" smtClean="0">
                          <a:solidFill>
                            <a:srgbClr val="000000"/>
                          </a:solidFill>
                          <a:latin typeface="Arial" pitchFamily="34" charset="0"/>
                          <a:cs typeface="Arial" pitchFamily="34" charset="0"/>
                        </a:rPr>
                        <a:t>'Not Available', </a:t>
                      </a:r>
                      <a:r>
                        <a:rPr lang="en-CA" sz="1100" kern="1400" dirty="0">
                          <a:solidFill>
                            <a:srgbClr val="000000"/>
                          </a:solidFill>
                          <a:latin typeface="Arial" pitchFamily="34" charset="0"/>
                          <a:cs typeface="Arial" pitchFamily="34" charset="0"/>
                        </a:rPr>
                        <a:t>indicate by placing a √  in the appropriate box</a:t>
                      </a:r>
                      <a:r>
                        <a:rPr lang="en-CA" sz="1100" kern="1400" dirty="0" smtClean="0">
                          <a:solidFill>
                            <a:srgbClr val="000000"/>
                          </a:solidFill>
                          <a:latin typeface="Arial" pitchFamily="34" charset="0"/>
                          <a:cs typeface="Arial" pitchFamily="34" charset="0"/>
                        </a:rPr>
                        <a:t>.</a:t>
                      </a:r>
                    </a:p>
                    <a:p>
                      <a:pPr marR="0" indent="0" algn="l" rtl="0">
                        <a:spcBef>
                          <a:spcPts val="0"/>
                        </a:spcBef>
                        <a:spcAft>
                          <a:spcPts val="0"/>
                        </a:spcAft>
                      </a:pPr>
                      <a:endParaRPr lang="en-US" sz="1100" kern="1400" dirty="0" smtClean="0">
                        <a:solidFill>
                          <a:srgbClr val="000000"/>
                        </a:solidFill>
                        <a:latin typeface="Arial" pitchFamily="34" charset="0"/>
                        <a:cs typeface="Arial" pitchFamily="34" charset="0"/>
                      </a:endParaRPr>
                    </a:p>
                    <a:p>
                      <a:pPr marR="0" indent="0" algn="l" rtl="0">
                        <a:spcBef>
                          <a:spcPts val="0"/>
                        </a:spcBef>
                        <a:spcAft>
                          <a:spcPts val="0"/>
                        </a:spcAft>
                      </a:pPr>
                      <a:r>
                        <a:rPr lang="en-US" sz="1100" kern="1400" dirty="0" smtClean="0">
                          <a:solidFill>
                            <a:srgbClr val="000000"/>
                          </a:solidFill>
                          <a:latin typeface="Arial" pitchFamily="34" charset="0"/>
                          <a:cs typeface="Arial" pitchFamily="34" charset="0"/>
                        </a:rPr>
                        <a:t>If ‘Yes’, indicate which ones and enter does, units, and route:</a:t>
                      </a:r>
                    </a:p>
                    <a:p>
                      <a:pPr marR="0" lvl="2" indent="0" algn="l" rtl="0">
                        <a:spcBef>
                          <a:spcPts val="0"/>
                        </a:spcBef>
                        <a:spcAft>
                          <a:spcPts val="0"/>
                        </a:spcAft>
                      </a:pPr>
                      <a:r>
                        <a:rPr lang="en-US" sz="1100" kern="1400" dirty="0" err="1" smtClean="0">
                          <a:solidFill>
                            <a:srgbClr val="000000"/>
                          </a:solidFill>
                          <a:latin typeface="Arial" pitchFamily="34" charset="0"/>
                          <a:cs typeface="Arial" pitchFamily="34" charset="0"/>
                        </a:rPr>
                        <a:t>Esmolol</a:t>
                      </a:r>
                      <a:endParaRPr lang="en-US" sz="1100" kern="1400" dirty="0" smtClean="0">
                        <a:solidFill>
                          <a:srgbClr val="000000"/>
                        </a:solidFill>
                        <a:latin typeface="Arial" pitchFamily="34" charset="0"/>
                        <a:cs typeface="Arial" pitchFamily="34" charset="0"/>
                      </a:endParaRPr>
                    </a:p>
                    <a:p>
                      <a:pPr marR="0" lvl="2" indent="0" algn="l" rtl="0">
                        <a:spcBef>
                          <a:spcPts val="0"/>
                        </a:spcBef>
                        <a:spcAft>
                          <a:spcPts val="0"/>
                        </a:spcAft>
                      </a:pPr>
                      <a:r>
                        <a:rPr lang="en-US" sz="1100" kern="1400" dirty="0" err="1" smtClean="0">
                          <a:solidFill>
                            <a:srgbClr val="000000"/>
                          </a:solidFill>
                          <a:latin typeface="Arial" pitchFamily="34" charset="0"/>
                          <a:cs typeface="Arial" pitchFamily="34" charset="0"/>
                        </a:rPr>
                        <a:t>Labetolol</a:t>
                      </a:r>
                      <a:endParaRPr lang="en-US" sz="1100" kern="1400" dirty="0" smtClean="0">
                        <a:solidFill>
                          <a:srgbClr val="000000"/>
                        </a:solidFill>
                        <a:latin typeface="Arial" pitchFamily="34" charset="0"/>
                        <a:cs typeface="Arial" pitchFamily="34" charset="0"/>
                      </a:endParaRPr>
                    </a:p>
                    <a:p>
                      <a:pPr marR="0" lvl="2" indent="0" algn="l" rtl="0">
                        <a:spcBef>
                          <a:spcPts val="0"/>
                        </a:spcBef>
                        <a:spcAft>
                          <a:spcPts val="0"/>
                        </a:spcAft>
                      </a:pPr>
                      <a:r>
                        <a:rPr lang="en-US" sz="1100" kern="1400" dirty="0" err="1" smtClean="0">
                          <a:solidFill>
                            <a:srgbClr val="000000"/>
                          </a:solidFill>
                          <a:latin typeface="Arial" pitchFamily="34" charset="0"/>
                          <a:cs typeface="Arial" pitchFamily="34" charset="0"/>
                        </a:rPr>
                        <a:t>Metopropol</a:t>
                      </a:r>
                      <a:endParaRPr lang="en-US" sz="1100" kern="1400" dirty="0" smtClean="0">
                        <a:solidFill>
                          <a:srgbClr val="000000"/>
                        </a:solidFill>
                        <a:latin typeface="Arial" pitchFamily="34" charset="0"/>
                        <a:cs typeface="Arial" pitchFamily="34" charset="0"/>
                      </a:endParaRPr>
                    </a:p>
                    <a:p>
                      <a:pPr marR="0" lvl="2" indent="0" algn="l" rtl="0">
                        <a:spcBef>
                          <a:spcPts val="0"/>
                        </a:spcBef>
                        <a:spcAft>
                          <a:spcPts val="0"/>
                        </a:spcAft>
                      </a:pPr>
                      <a:r>
                        <a:rPr lang="en-US" sz="1100" kern="1400" dirty="0" err="1" smtClean="0">
                          <a:solidFill>
                            <a:srgbClr val="000000"/>
                          </a:solidFill>
                          <a:latin typeface="Arial" pitchFamily="34" charset="0"/>
                          <a:cs typeface="Arial" pitchFamily="34" charset="0"/>
                        </a:rPr>
                        <a:t>Propanolo</a:t>
                      </a:r>
                      <a:endParaRPr lang="en-US" sz="1100" kern="1400" dirty="0" smtClean="0">
                        <a:solidFill>
                          <a:srgbClr val="000000"/>
                        </a:solidFill>
                        <a:latin typeface="Arial" pitchFamily="34" charset="0"/>
                        <a:cs typeface="Arial" pitchFamily="34" charset="0"/>
                      </a:endParaRPr>
                    </a:p>
                    <a:p>
                      <a:pPr marR="0" lvl="2" indent="0" algn="l" rtl="0">
                        <a:spcBef>
                          <a:spcPts val="0"/>
                        </a:spcBef>
                        <a:spcAft>
                          <a:spcPts val="0"/>
                        </a:spcAft>
                      </a:pPr>
                      <a:r>
                        <a:rPr lang="en-US" sz="1100" kern="1400" dirty="0" smtClean="0">
                          <a:solidFill>
                            <a:srgbClr val="000000"/>
                          </a:solidFill>
                          <a:latin typeface="Arial" pitchFamily="34" charset="0"/>
                          <a:cs typeface="Arial" pitchFamily="34" charset="0"/>
                        </a:rPr>
                        <a:t>Other</a:t>
                      </a:r>
                      <a:r>
                        <a:rPr lang="en-US" sz="1100" kern="1400" baseline="0" dirty="0" smtClean="0">
                          <a:solidFill>
                            <a:srgbClr val="000000"/>
                          </a:solidFill>
                          <a:latin typeface="Arial" pitchFamily="34" charset="0"/>
                          <a:cs typeface="Arial" pitchFamily="34" charset="0"/>
                        </a:rPr>
                        <a:t> (</a:t>
                      </a:r>
                      <a:r>
                        <a:rPr lang="en-US" sz="1100" kern="1400" baseline="0" dirty="0" err="1" smtClean="0">
                          <a:solidFill>
                            <a:srgbClr val="000000"/>
                          </a:solidFill>
                          <a:latin typeface="Arial" pitchFamily="34" charset="0"/>
                          <a:cs typeface="Arial" pitchFamily="34" charset="0"/>
                        </a:rPr>
                        <a:t>pecify</a:t>
                      </a:r>
                      <a:r>
                        <a:rPr lang="en-US" sz="1100" kern="1400" baseline="0" dirty="0" smtClean="0">
                          <a:solidFill>
                            <a:srgbClr val="000000"/>
                          </a:solidFill>
                          <a:latin typeface="Arial" pitchFamily="34" charset="0"/>
                          <a:cs typeface="Arial" pitchFamily="34" charset="0"/>
                        </a:rPr>
                        <a:t>)</a:t>
                      </a:r>
                      <a:endParaRPr lang="en-US" sz="1100" kern="1400" dirty="0" smtClean="0">
                        <a:solidFill>
                          <a:srgbClr val="000000"/>
                        </a:solidFill>
                        <a:latin typeface="Arial" pitchFamily="34" charset="0"/>
                        <a:cs typeface="Arial" pitchFamily="34" charset="0"/>
                      </a:endParaRPr>
                    </a:p>
                    <a:p>
                      <a:pPr marR="0" indent="0" algn="l" rtl="0">
                        <a:spcBef>
                          <a:spcPts val="0"/>
                        </a:spcBef>
                        <a:spcAft>
                          <a:spcPts val="0"/>
                        </a:spcAft>
                      </a:pPr>
                      <a:r>
                        <a:rPr lang="en-US" sz="1100" kern="1400" dirty="0" smtClean="0">
                          <a:solidFill>
                            <a:srgbClr val="000000"/>
                          </a:solidFill>
                          <a:latin typeface="Arial" pitchFamily="34" charset="0"/>
                          <a:cs typeface="Arial" pitchFamily="34" charset="0"/>
                        </a:rPr>
                        <a:t>  </a:t>
                      </a:r>
                      <a:endParaRPr lang="en-CA" sz="1100" kern="1400" dirty="0">
                        <a:solidFill>
                          <a:srgbClr val="000000"/>
                        </a:solidFill>
                        <a:latin typeface="Arial" pitchFamily="34" charset="0"/>
                        <a:cs typeface="Arial" pitchFamily="34" charset="0"/>
                      </a:endParaRPr>
                    </a:p>
                  </a:txBody>
                  <a:tcPr marL="18020" marR="18020" marT="18020" marB="1802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8"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0" name="Text Box 5"/>
          <p:cNvSpPr txBox="1">
            <a:spLocks noChangeArrowheads="1"/>
          </p:cNvSpPr>
          <p:nvPr/>
        </p:nvSpPr>
        <p:spPr bwMode="auto">
          <a:xfrm>
            <a:off x="285776" y="785786"/>
            <a:ext cx="6357934" cy="285752"/>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Concomitant Medications Instructions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2" name="Straight Connector 11"/>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Slide Number Placeholder 8"/>
          <p:cNvSpPr>
            <a:spLocks noGrp="1"/>
          </p:cNvSpPr>
          <p:nvPr>
            <p:ph type="sldNum" sz="quarter" idx="12"/>
          </p:nvPr>
        </p:nvSpPr>
        <p:spPr/>
        <p:txBody>
          <a:bodyPr/>
          <a:lstStyle/>
          <a:p>
            <a:fld id="{FDE86200-F1F7-4FF7-847E-D71C11135875}" type="slidenum">
              <a:rPr lang="en-CA" smtClean="0"/>
              <a:pPr/>
              <a:t>34</a:t>
            </a:fld>
            <a:endParaRPr lang="en-CA"/>
          </a:p>
        </p:txBody>
      </p:sp>
      <p:pic>
        <p:nvPicPr>
          <p:cNvPr id="13"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6632" y="66659"/>
            <a:ext cx="1584176" cy="6889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13"/>
          <p:cNvSpPr txBox="1">
            <a:spLocks noChangeArrowheads="1"/>
          </p:cNvSpPr>
          <p:nvPr/>
        </p:nvSpPr>
        <p:spPr bwMode="auto">
          <a:xfrm>
            <a:off x="188640" y="395536"/>
            <a:ext cx="6455070" cy="5048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Black" pitchFamily="34" charset="0"/>
                <a:ea typeface="Times New Roman" pitchFamily="18" charset="0"/>
                <a:cs typeface="Arial" pitchFamily="34" charset="0"/>
              </a:rPr>
              <a:t>Concomitant</a:t>
            </a:r>
            <a:r>
              <a:rPr kumimoji="0" lang="en-US" sz="1600" b="0" i="0" u="none" strike="noStrike" cap="none" normalizeH="0" dirty="0" smtClean="0">
                <a:ln>
                  <a:noFill/>
                </a:ln>
                <a:solidFill>
                  <a:srgbClr val="000000"/>
                </a:solidFill>
                <a:effectLst/>
                <a:latin typeface="Arial Black" pitchFamily="34" charset="0"/>
                <a:ea typeface="Times New Roman" pitchFamily="18" charset="0"/>
                <a:cs typeface="Arial" pitchFamily="34" charset="0"/>
              </a:rPr>
              <a:t> Medications</a:t>
            </a:r>
            <a:r>
              <a:rPr kumimoji="0" lang="en-US" sz="1600" b="0" i="0" u="none" strike="noStrike" cap="none" normalizeH="0" baseline="0" dirty="0" smtClean="0">
                <a:ln>
                  <a:noFill/>
                </a:ln>
                <a:solidFill>
                  <a:srgbClr val="000000"/>
                </a:solidFill>
                <a:effectLst/>
                <a:latin typeface="Arial Black" pitchFamily="34" charset="0"/>
                <a:ea typeface="Times New Roman" pitchFamily="18"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Text Box 412"/>
          <p:cNvSpPr txBox="1">
            <a:spLocks noChangeArrowheads="1"/>
          </p:cNvSpPr>
          <p:nvPr/>
        </p:nvSpPr>
        <p:spPr bwMode="auto">
          <a:xfrm>
            <a:off x="5672160" y="539552"/>
            <a:ext cx="971550" cy="28880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Page #:_____</a:t>
            </a:r>
            <a:r>
              <a:rPr kumimoji="0" lang="en-US" sz="1600" b="1" i="1" u="none" strike="noStrike" cap="none" normalizeH="0" baseline="0" dirty="0" smtClean="0">
                <a:ln>
                  <a:noFill/>
                </a:ln>
                <a:solidFill>
                  <a:srgbClr val="000000"/>
                </a:solidFill>
                <a:effectLst/>
                <a:latin typeface="Arial Black" pitchFamily="34" charset="0"/>
                <a:ea typeface="Times New Roman" pitchFamily="18" charset="0"/>
                <a:cs typeface="Arial" pitchFamily="34" charset="0"/>
              </a:rPr>
              <a:t> </a:t>
            </a:r>
            <a:endPar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graphicFrame>
        <p:nvGraphicFramePr>
          <p:cNvPr id="11" name="Table 10"/>
          <p:cNvGraphicFramePr>
            <a:graphicFrameLocks noGrp="1"/>
          </p:cNvGraphicFramePr>
          <p:nvPr>
            <p:extLst>
              <p:ext uri="{D42A27DB-BD31-4B8C-83A1-F6EECF244321}">
                <p14:modId xmlns:p14="http://schemas.microsoft.com/office/powerpoint/2010/main" val="1917706098"/>
              </p:ext>
            </p:extLst>
          </p:nvPr>
        </p:nvGraphicFramePr>
        <p:xfrm>
          <a:off x="214290" y="945024"/>
          <a:ext cx="6429419" cy="7659424"/>
        </p:xfrm>
        <a:graphic>
          <a:graphicData uri="http://schemas.openxmlformats.org/drawingml/2006/table">
            <a:tbl>
              <a:tblPr/>
              <a:tblGrid>
                <a:gridCol w="1785950"/>
                <a:gridCol w="924704"/>
                <a:gridCol w="932684"/>
                <a:gridCol w="928694"/>
                <a:gridCol w="928694"/>
                <a:gridCol w="928693"/>
              </a:tblGrid>
              <a:tr h="178192">
                <a:tc>
                  <a:txBody>
                    <a:bodyPr/>
                    <a:lstStyle/>
                    <a:p>
                      <a:pPr marL="0" marR="0" indent="92075" algn="l" rtl="0">
                        <a:lnSpc>
                          <a:spcPct val="100000"/>
                        </a:lnSpc>
                        <a:spcBef>
                          <a:spcPts val="0"/>
                        </a:spcBef>
                        <a:spcAft>
                          <a:spcPts val="0"/>
                        </a:spcAft>
                      </a:pPr>
                      <a:r>
                        <a:rPr lang="en-US" sz="1000" b="1" kern="1400" dirty="0">
                          <a:solidFill>
                            <a:srgbClr val="000000"/>
                          </a:solidFill>
                          <a:latin typeface="Arial" pitchFamily="34" charset="0"/>
                          <a:cs typeface="Arial" pitchFamily="34" charset="0"/>
                        </a:rPr>
                        <a:t>Date (</a:t>
                      </a:r>
                      <a:r>
                        <a:rPr lang="en-US" sz="1000" b="1" kern="1400" dirty="0" err="1">
                          <a:solidFill>
                            <a:srgbClr val="000000"/>
                          </a:solidFill>
                          <a:latin typeface="Arial" pitchFamily="34" charset="0"/>
                          <a:cs typeface="Arial" pitchFamily="34" charset="0"/>
                        </a:rPr>
                        <a:t>yyyy</a:t>
                      </a:r>
                      <a:r>
                        <a:rPr lang="en-US" sz="1000" b="1" kern="1400" dirty="0">
                          <a:solidFill>
                            <a:srgbClr val="000000"/>
                          </a:solidFill>
                          <a:latin typeface="Arial" pitchFamily="34" charset="0"/>
                          <a:cs typeface="Arial" pitchFamily="34" charset="0"/>
                        </a:rPr>
                        <a:t>-mm-</a:t>
                      </a:r>
                      <a:r>
                        <a:rPr lang="en-US" sz="1000" b="1" kern="1400" dirty="0" err="1">
                          <a:solidFill>
                            <a:srgbClr val="000000"/>
                          </a:solidFill>
                          <a:latin typeface="Arial" pitchFamily="34" charset="0"/>
                          <a:cs typeface="Arial" pitchFamily="34" charset="0"/>
                        </a:rPr>
                        <a:t>dd</a:t>
                      </a:r>
                      <a:r>
                        <a:rPr lang="en-US" sz="1000" b="1" kern="1400" dirty="0" smtClean="0">
                          <a:solidFill>
                            <a:srgbClr val="000000"/>
                          </a:solidFill>
                          <a:latin typeface="Arial" pitchFamily="34" charset="0"/>
                          <a:cs typeface="Arial" pitchFamily="34" charset="0"/>
                        </a:rPr>
                        <a:t>)</a:t>
                      </a:r>
                    </a:p>
                    <a:p>
                      <a:pPr marR="0" indent="0" algn="l" rtl="0">
                        <a:lnSpc>
                          <a:spcPct val="100000"/>
                        </a:lnSpc>
                        <a:spcBef>
                          <a:spcPts val="0"/>
                        </a:spcBef>
                        <a:spcAft>
                          <a:spcPts val="0"/>
                        </a:spcAft>
                      </a:pPr>
                      <a:endParaRPr lang="en-US" sz="1000" b="1"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0070">
                <a:tc>
                  <a:txBody>
                    <a:bodyPr/>
                    <a:lstStyle/>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Insulin</a:t>
                      </a:r>
                      <a:r>
                        <a:rPr lang="en-US" sz="1000" b="0" kern="1400" baseline="0" dirty="0" smtClean="0">
                          <a:solidFill>
                            <a:srgbClr val="000000"/>
                          </a:solidFill>
                          <a:latin typeface="Arial" pitchFamily="34" charset="0"/>
                          <a:cs typeface="Arial" pitchFamily="34" charset="0"/>
                        </a:rPr>
                        <a:t> given today?</a:t>
                      </a:r>
                      <a:endParaRPr lang="en-US" sz="1000" b="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0">
                <a:tc>
                  <a:txBody>
                    <a:bodyPr/>
                    <a:lstStyle/>
                    <a:p>
                      <a:pPr marL="85725" marR="0" indent="180975" algn="l" defTabSz="914400" rtl="0" eaLnBrk="1" fontAlgn="auto" latinLnBrk="0" hangingPunct="1">
                        <a:lnSpc>
                          <a:spcPct val="100000"/>
                        </a:lnSpc>
                        <a:spcBef>
                          <a:spcPts val="0"/>
                        </a:spcBef>
                        <a:spcAft>
                          <a:spcPts val="0"/>
                        </a:spcAft>
                        <a:buClrTx/>
                        <a:buSzTx/>
                        <a:buFontTx/>
                        <a:buNone/>
                        <a:tabLst/>
                        <a:defRPr/>
                      </a:pPr>
                      <a:r>
                        <a:rPr lang="en-US" sz="1000" b="0" kern="1400" dirty="0" smtClean="0">
                          <a:solidFill>
                            <a:srgbClr val="000000"/>
                          </a:solidFill>
                          <a:latin typeface="Arial" pitchFamily="34" charset="0"/>
                          <a:cs typeface="Arial" pitchFamily="34" charset="0"/>
                        </a:rPr>
                        <a:t>Insulin total dose in units</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buFont typeface="Wingdings" pitchFamily="2" charset="2"/>
                        <a:buNone/>
                      </a:pPr>
                      <a:endParaRPr lang="en-US" sz="1100" kern="1400" cap="none"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buFont typeface="Wingdings" pitchFamily="2" charset="2"/>
                        <a:buNone/>
                      </a:pPr>
                      <a:endParaRPr lang="en-US" sz="1100" kern="1400" cap="none"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buFont typeface="Wingdings" pitchFamily="2" charset="2"/>
                        <a:buNone/>
                      </a:pPr>
                      <a:endParaRPr lang="en-US" sz="1100" kern="1400" cap="none"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buFont typeface="Wingdings" pitchFamily="2" charset="2"/>
                        <a:buNone/>
                      </a:pPr>
                      <a:endParaRPr lang="en-US" sz="1100" kern="1400" cap="none"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r>
              <a:tr h="174394">
                <a:tc>
                  <a:txBody>
                    <a:bodyPr/>
                    <a:lstStyle/>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Opiates</a:t>
                      </a:r>
                      <a:r>
                        <a:rPr lang="en-US" sz="1000" b="0" kern="1400" baseline="0" dirty="0" smtClean="0">
                          <a:solidFill>
                            <a:srgbClr val="000000"/>
                          </a:solidFill>
                          <a:latin typeface="Arial" pitchFamily="34" charset="0"/>
                          <a:cs typeface="Arial" pitchFamily="34" charset="0"/>
                        </a:rPr>
                        <a:t> given today?</a:t>
                      </a:r>
                      <a:endParaRPr lang="en-US" sz="1000" b="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0">
                <a:tc>
                  <a:txBody>
                    <a:bodyPr/>
                    <a:lstStyle/>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Motility agents</a:t>
                      </a:r>
                      <a:r>
                        <a:rPr lang="en-US" sz="1000" b="0" kern="1400" baseline="0" dirty="0" smtClean="0">
                          <a:solidFill>
                            <a:srgbClr val="000000"/>
                          </a:solidFill>
                          <a:latin typeface="Arial" pitchFamily="34" charset="0"/>
                          <a:cs typeface="Arial" pitchFamily="34" charset="0"/>
                        </a:rPr>
                        <a:t> given today?</a:t>
                      </a:r>
                      <a:endParaRPr lang="en-US" sz="1000" b="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57897">
                <a:tc>
                  <a:txBody>
                    <a:bodyPr/>
                    <a:lstStyle/>
                    <a:p>
                      <a:pPr marL="0" marR="0" indent="92075" algn="l" rtl="0">
                        <a:lnSpc>
                          <a:spcPct val="100000"/>
                        </a:lnSpc>
                        <a:spcBef>
                          <a:spcPts val="0"/>
                        </a:spcBef>
                        <a:spcAft>
                          <a:spcPts val="0"/>
                        </a:spcAft>
                      </a:pPr>
                      <a:r>
                        <a:rPr lang="en-US" sz="1000" b="0" kern="1400" baseline="0" dirty="0" err="1" smtClean="0">
                          <a:solidFill>
                            <a:srgbClr val="000000"/>
                          </a:solidFill>
                          <a:latin typeface="Arial" pitchFamily="34" charset="0"/>
                          <a:cs typeface="Arial" pitchFamily="34" charset="0"/>
                        </a:rPr>
                        <a:t>Oxandrolone</a:t>
                      </a:r>
                      <a:r>
                        <a:rPr lang="en-US" sz="1000" b="0" kern="1400" baseline="0" dirty="0" smtClean="0">
                          <a:solidFill>
                            <a:srgbClr val="000000"/>
                          </a:solidFill>
                          <a:latin typeface="Arial" pitchFamily="34" charset="0"/>
                          <a:cs typeface="Arial" pitchFamily="34" charset="0"/>
                        </a:rPr>
                        <a:t> given today?</a:t>
                      </a:r>
                      <a:endParaRPr lang="en-US" sz="1000" b="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3002">
                <a:tc>
                  <a:txBody>
                    <a:bodyPr/>
                    <a:lstStyle/>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Beta-Blockers</a:t>
                      </a:r>
                      <a:r>
                        <a:rPr lang="en-US" sz="1000" b="0" kern="1400" baseline="0" dirty="0" smtClean="0">
                          <a:solidFill>
                            <a:srgbClr val="000000"/>
                          </a:solidFill>
                          <a:latin typeface="Arial" pitchFamily="34" charset="0"/>
                          <a:cs typeface="Arial" pitchFamily="34" charset="0"/>
                        </a:rPr>
                        <a:t> given today?</a:t>
                      </a:r>
                      <a:endParaRPr lang="en-US" sz="1000" b="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Yes</a:t>
                      </a:r>
                      <a:r>
                        <a:rPr lang="en-CA" sz="1000" cap="none" dirty="0" smtClean="0">
                          <a:latin typeface="Arial" pitchFamily="34" charset="0"/>
                          <a:ea typeface="MS Mincho"/>
                          <a:cs typeface="Arial" pitchFamily="34" charset="0"/>
                        </a:rPr>
                        <a:t>  </a:t>
                      </a:r>
                      <a:r>
                        <a:rPr lang="en-CA" sz="1000" kern="1400" cap="none" dirty="0" smtClean="0">
                          <a:solidFill>
                            <a:srgbClr val="000000"/>
                          </a:solidFill>
                          <a:latin typeface="Arial" pitchFamily="34" charset="0"/>
                          <a:ea typeface="MS Mincho"/>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cap="none" dirty="0" smtClean="0">
                          <a:latin typeface="Arial" pitchFamily="34" charset="0"/>
                          <a:ea typeface="MS Mincho"/>
                          <a:cs typeface="Arial" pitchFamily="34" charset="0"/>
                        </a:rPr>
                        <a:t>No</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800" kern="1400" cap="none" dirty="0" smtClean="0">
                          <a:solidFill>
                            <a:srgbClr val="000000"/>
                          </a:solidFill>
                          <a:latin typeface="Arial" pitchFamily="34" charset="0"/>
                          <a:ea typeface="MS Mincho"/>
                          <a:cs typeface="Arial" pitchFamily="34" charset="0"/>
                        </a:rPr>
                        <a:t>Not</a:t>
                      </a:r>
                      <a:r>
                        <a:rPr lang="en-CA" sz="800" kern="1400" cap="none" baseline="0" dirty="0" smtClean="0">
                          <a:solidFill>
                            <a:srgbClr val="000000"/>
                          </a:solidFill>
                          <a:latin typeface="Arial" pitchFamily="34" charset="0"/>
                          <a:ea typeface="MS Mincho"/>
                          <a:cs typeface="Arial" pitchFamily="34" charset="0"/>
                        </a:rPr>
                        <a:t> Available</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3002">
                <a:tc>
                  <a:txBody>
                    <a:bodyPr/>
                    <a:lstStyle/>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If ‘Yes’, for each Beta-</a:t>
                      </a:r>
                    </a:p>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Blocker given, enter the </a:t>
                      </a:r>
                    </a:p>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dose,</a:t>
                      </a:r>
                      <a:r>
                        <a:rPr lang="en-US" sz="1000" b="0" kern="1400" baseline="0" dirty="0" smtClean="0">
                          <a:solidFill>
                            <a:srgbClr val="000000"/>
                          </a:solidFill>
                          <a:latin typeface="Arial" pitchFamily="34" charset="0"/>
                          <a:cs typeface="Arial" pitchFamily="34" charset="0"/>
                        </a:rPr>
                        <a:t> units, and route in the </a:t>
                      </a:r>
                    </a:p>
                    <a:p>
                      <a:pPr marL="0" marR="0" indent="92075" algn="l" defTabSz="914400" rtl="0" eaLnBrk="1" fontAlgn="auto" latinLnBrk="0" hangingPunct="1">
                        <a:lnSpc>
                          <a:spcPct val="100000"/>
                        </a:lnSpc>
                        <a:spcBef>
                          <a:spcPts val="0"/>
                        </a:spcBef>
                        <a:spcAft>
                          <a:spcPts val="0"/>
                        </a:spcAft>
                        <a:buClrTx/>
                        <a:buSzTx/>
                        <a:buFontTx/>
                        <a:buNone/>
                        <a:tabLst/>
                        <a:defRPr/>
                      </a:pPr>
                      <a:r>
                        <a:rPr lang="en-US" sz="1000" b="0" kern="1400" dirty="0" smtClean="0">
                          <a:solidFill>
                            <a:srgbClr val="000000"/>
                          </a:solidFill>
                          <a:latin typeface="Arial" pitchFamily="34" charset="0"/>
                          <a:cs typeface="Arial" pitchFamily="34" charset="0"/>
                        </a:rPr>
                        <a:t>corresponding</a:t>
                      </a:r>
                      <a:r>
                        <a:rPr lang="en-US" sz="1000" b="0" kern="1400" baseline="0" dirty="0" smtClean="0">
                          <a:solidFill>
                            <a:srgbClr val="000000"/>
                          </a:solidFill>
                          <a:latin typeface="Arial" pitchFamily="34" charset="0"/>
                          <a:cs typeface="Arial" pitchFamily="34" charset="0"/>
                        </a:rPr>
                        <a:t> row </a:t>
                      </a:r>
                      <a:r>
                        <a:rPr lang="en-US" sz="1000" b="0" kern="1400" dirty="0" smtClean="0">
                          <a:solidFill>
                            <a:srgbClr val="000000"/>
                          </a:solidFill>
                          <a:latin typeface="Arial" pitchFamily="34" charset="0"/>
                          <a:cs typeface="Arial" pitchFamily="34" charset="0"/>
                        </a:rPr>
                        <a:t>below. </a:t>
                      </a:r>
                    </a:p>
                    <a:p>
                      <a:pPr marL="0" marR="0" indent="92075" algn="l" defTabSz="914400" rtl="0" eaLnBrk="1" fontAlgn="auto" latinLnBrk="0" hangingPunct="1">
                        <a:lnSpc>
                          <a:spcPct val="100000"/>
                        </a:lnSpc>
                        <a:spcBef>
                          <a:spcPts val="0"/>
                        </a:spcBef>
                        <a:spcAft>
                          <a:spcPts val="0"/>
                        </a:spcAft>
                        <a:buClrTx/>
                        <a:buSzTx/>
                        <a:buFontTx/>
                        <a:buNone/>
                        <a:tabLst/>
                        <a:defRPr/>
                      </a:pPr>
                      <a:r>
                        <a:rPr lang="en-US" sz="1000" b="0" kern="1400" dirty="0" smtClean="0">
                          <a:solidFill>
                            <a:srgbClr val="000000"/>
                          </a:solidFill>
                          <a:latin typeface="Arial" pitchFamily="34" charset="0"/>
                          <a:cs typeface="Arial" pitchFamily="34" charset="0"/>
                        </a:rPr>
                        <a:t>For units: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1000" b="0" i="0" kern="1200" dirty="0" smtClean="0">
                          <a:solidFill>
                            <a:schemeClr val="tx1"/>
                          </a:solidFill>
                          <a:effectLst/>
                          <a:latin typeface="Arial" panose="020B0604020202020204" pitchFamily="34" charset="0"/>
                          <a:ea typeface="+mn-ea"/>
                          <a:cs typeface="Arial" panose="020B0604020202020204" pitchFamily="34" charset="0"/>
                        </a:rPr>
                        <a:t>µg</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1000" b="0" i="0" kern="1200" dirty="0" smtClean="0">
                          <a:solidFill>
                            <a:schemeClr val="tx1"/>
                          </a:solidFill>
                          <a:effectLst/>
                          <a:latin typeface="Arial" panose="020B0604020202020204" pitchFamily="34" charset="0"/>
                          <a:ea typeface="+mn-ea"/>
                          <a:cs typeface="Arial" panose="020B0604020202020204" pitchFamily="34" charset="0"/>
                        </a:rPr>
                        <a:t>mg</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cap="none" dirty="0" smtClean="0">
                          <a:solidFill>
                            <a:srgbClr val="000000"/>
                          </a:solidFill>
                          <a:latin typeface="Arial" pitchFamily="34" charset="0"/>
                          <a:ea typeface="MS Mincho"/>
                          <a:cs typeface="Arial" pitchFamily="34" charset="0"/>
                        </a:rPr>
                        <a:t>              </a:t>
                      </a:r>
                      <a:r>
                        <a:rPr lang="en-US" sz="1000" kern="1400" cap="none" dirty="0" smtClean="0">
                          <a:solidFill>
                            <a:srgbClr val="000000"/>
                          </a:solidFill>
                          <a:latin typeface="Wingdings" pitchFamily="2" charset="2"/>
                          <a:cs typeface="Arial" pitchFamily="34" charset="0"/>
                        </a:rPr>
                        <a:t>o</a:t>
                      </a:r>
                      <a:r>
                        <a:rPr lang="en-CA" sz="1000" b="0" i="0" kern="1200" dirty="0" smtClean="0">
                          <a:solidFill>
                            <a:schemeClr val="tx1"/>
                          </a:solidFill>
                          <a:effectLst/>
                          <a:latin typeface="+mn-lt"/>
                          <a:ea typeface="+mn-ea"/>
                          <a:cs typeface="+mn-cs"/>
                        </a:rPr>
                        <a:t> </a:t>
                      </a:r>
                      <a:r>
                        <a:rPr lang="en-CA" sz="1000" b="0" i="0" kern="1200" dirty="0" smtClean="0">
                          <a:solidFill>
                            <a:schemeClr val="tx1"/>
                          </a:solidFill>
                          <a:effectLst/>
                          <a:latin typeface="Arial" panose="020B0604020202020204" pitchFamily="34" charset="0"/>
                          <a:ea typeface="+mn-ea"/>
                          <a:cs typeface="Arial" panose="020B0604020202020204" pitchFamily="34" charset="0"/>
                        </a:rPr>
                        <a:t>g</a:t>
                      </a:r>
                    </a:p>
                    <a:p>
                      <a:pPr marL="0" marR="0" indent="0" algn="l" defTabSz="914400" rtl="0" eaLnBrk="1" fontAlgn="auto" latinLnBrk="0" hangingPunct="1">
                        <a:lnSpc>
                          <a:spcPct val="100000"/>
                        </a:lnSpc>
                        <a:spcBef>
                          <a:spcPts val="0"/>
                        </a:spcBef>
                        <a:spcAft>
                          <a:spcPts val="0"/>
                        </a:spcAft>
                        <a:buClrTx/>
                        <a:buSzTx/>
                        <a:buFontTx/>
                        <a:buNone/>
                        <a:tabLst/>
                        <a:defRPr/>
                      </a:pPr>
                      <a:r>
                        <a:rPr lang="en-CA" sz="1000" b="0" i="0" kern="1200" dirty="0" smtClean="0">
                          <a:solidFill>
                            <a:schemeClr val="tx1"/>
                          </a:solidFill>
                          <a:effectLst/>
                          <a:latin typeface="+mn-lt"/>
                          <a:ea typeface="+mn-ea"/>
                          <a:cs typeface="+mn-cs"/>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units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r>
                        <a:rPr lang="en-US" sz="1000" kern="1400" cap="none" dirty="0" smtClean="0">
                          <a:solidFill>
                            <a:srgbClr val="000000"/>
                          </a:solidFill>
                          <a:latin typeface="Wingdings" pitchFamily="2" charset="2"/>
                          <a:cs typeface="Arial" pitchFamily="34" charset="0"/>
                        </a:rPr>
                        <a:t>o</a:t>
                      </a:r>
                      <a:r>
                        <a:rPr lang="en-US" sz="1000" kern="1400" cap="none" dirty="0" smtClean="0">
                          <a:solidFill>
                            <a:srgbClr val="000000"/>
                          </a:solidFill>
                          <a:latin typeface="Arial" pitchFamily="34" charset="0"/>
                          <a:cs typeface="Arial" pitchFamily="34" charset="0"/>
                        </a:rPr>
                        <a:t> </a:t>
                      </a:r>
                      <a:r>
                        <a:rPr lang="en-CA" sz="1000" b="0" i="0" kern="1200" cap="none" dirty="0" smtClean="0">
                          <a:solidFill>
                            <a:schemeClr val="tx1"/>
                          </a:solidFill>
                          <a:effectLst/>
                          <a:latin typeface="Arial" panose="020B0604020202020204" pitchFamily="34" charset="0"/>
                          <a:ea typeface="+mn-ea"/>
                          <a:cs typeface="Arial" panose="020B0604020202020204" pitchFamily="34" charset="0"/>
                        </a:rPr>
                        <a:t>other</a:t>
                      </a:r>
                      <a:r>
                        <a:rPr lang="en-CA" sz="1000" b="0" i="0" kern="1200" cap="none" baseline="0" dirty="0" smtClean="0">
                          <a:solidFill>
                            <a:schemeClr val="tx1"/>
                          </a:solidFill>
                          <a:effectLst/>
                          <a:latin typeface="Arial" panose="020B0604020202020204" pitchFamily="34" charset="0"/>
                          <a:ea typeface="+mn-ea"/>
                          <a:cs typeface="Arial" panose="020B0604020202020204" pitchFamily="34" charset="0"/>
                        </a:rPr>
                        <a:t> unit (specify)</a:t>
                      </a:r>
                      <a:endParaRPr lang="en-US" sz="1000" b="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75000"/>
                      </a:schemeClr>
                    </a:solidFill>
                  </a:tcPr>
                </a:tc>
              </a:tr>
              <a:tr h="73002">
                <a:tc>
                  <a:txBody>
                    <a:bodyPr/>
                    <a:lstStyle/>
                    <a:p>
                      <a:pPr marL="0" marR="0" indent="92075" algn="l" rtl="0">
                        <a:lnSpc>
                          <a:spcPct val="100000"/>
                        </a:lnSpc>
                        <a:spcBef>
                          <a:spcPts val="0"/>
                        </a:spcBef>
                        <a:spcAft>
                          <a:spcPts val="0"/>
                        </a:spcAft>
                      </a:pPr>
                      <a:r>
                        <a:rPr lang="en-US" sz="1000" b="0" kern="1400" dirty="0" err="1" smtClean="0">
                          <a:solidFill>
                            <a:srgbClr val="000000"/>
                          </a:solidFill>
                          <a:latin typeface="Arial" pitchFamily="34" charset="0"/>
                          <a:cs typeface="Arial" pitchFamily="34" charset="0"/>
                        </a:rPr>
                        <a:t>Esmolol</a:t>
                      </a:r>
                      <a:r>
                        <a:rPr lang="en-US" sz="1000" b="0" kern="1400" dirty="0" smtClean="0">
                          <a:solidFill>
                            <a:srgbClr val="000000"/>
                          </a:solidFill>
                          <a:latin typeface="Arial" pitchFamily="34" charset="0"/>
                          <a:cs typeface="Arial" pitchFamily="34" charset="0"/>
                        </a:rPr>
                        <a:t>                     dose</a:t>
                      </a:r>
                      <a:endParaRPr lang="en-US" sz="1000" b="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3002">
                <a:tc>
                  <a:txBody>
                    <a:bodyPr/>
                    <a:lstStyle/>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                                  u</a:t>
                      </a:r>
                      <a:r>
                        <a:rPr lang="en-US" sz="1000" b="0" kern="1400" baseline="0" dirty="0" smtClean="0">
                          <a:solidFill>
                            <a:srgbClr val="000000"/>
                          </a:solidFill>
                          <a:latin typeface="Arial" pitchFamily="34" charset="0"/>
                          <a:cs typeface="Arial" pitchFamily="34" charset="0"/>
                        </a:rPr>
                        <a:t>nits</a:t>
                      </a:r>
                      <a:endParaRPr lang="en-US" sz="1000" b="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cap="none" dirty="0" smtClean="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3002">
                <a:tc>
                  <a:txBody>
                    <a:bodyPr/>
                    <a:lstStyle/>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     </a:t>
                      </a:r>
                      <a:r>
                        <a:rPr lang="en-US" sz="1000" b="0" kern="1400" baseline="0" dirty="0" smtClean="0">
                          <a:solidFill>
                            <a:srgbClr val="000000"/>
                          </a:solidFill>
                          <a:latin typeface="Arial" pitchFamily="34" charset="0"/>
                          <a:cs typeface="Arial" pitchFamily="34" charset="0"/>
                        </a:rPr>
                        <a:t>                             </a:t>
                      </a:r>
                      <a:r>
                        <a:rPr lang="en-US" sz="1000" b="0" kern="1400" dirty="0" smtClean="0">
                          <a:solidFill>
                            <a:srgbClr val="000000"/>
                          </a:solidFill>
                          <a:latin typeface="Arial" pitchFamily="34" charset="0"/>
                          <a:cs typeface="Arial" pitchFamily="34" charset="0"/>
                        </a:rPr>
                        <a:t>route</a:t>
                      </a:r>
                      <a:endParaRPr lang="en-US" sz="1000" b="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3002">
                <a:tc>
                  <a:txBody>
                    <a:bodyPr/>
                    <a:lstStyle/>
                    <a:p>
                      <a:pPr marL="0" marR="0" indent="92075" algn="l" rtl="0">
                        <a:lnSpc>
                          <a:spcPct val="100000"/>
                        </a:lnSpc>
                        <a:spcBef>
                          <a:spcPts val="0"/>
                        </a:spcBef>
                        <a:spcAft>
                          <a:spcPts val="0"/>
                        </a:spcAft>
                      </a:pPr>
                      <a:r>
                        <a:rPr lang="en-US" sz="1000" b="0" kern="1400" dirty="0" err="1" smtClean="0">
                          <a:solidFill>
                            <a:srgbClr val="000000"/>
                          </a:solidFill>
                          <a:latin typeface="Arial" pitchFamily="34" charset="0"/>
                          <a:cs typeface="Arial" pitchFamily="34" charset="0"/>
                        </a:rPr>
                        <a:t>Labetolol</a:t>
                      </a:r>
                      <a:r>
                        <a:rPr lang="en-US" sz="1000" b="0" kern="1400" dirty="0" smtClean="0">
                          <a:solidFill>
                            <a:srgbClr val="000000"/>
                          </a:solidFill>
                          <a:latin typeface="Arial" pitchFamily="34" charset="0"/>
                          <a:cs typeface="Arial" pitchFamily="34" charset="0"/>
                        </a:rPr>
                        <a:t>                   dose</a:t>
                      </a:r>
                      <a:endParaRPr lang="en-US" sz="1000" b="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3002">
                <a:tc>
                  <a:txBody>
                    <a:bodyPr/>
                    <a:lstStyle/>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                                  units</a:t>
                      </a:r>
                      <a:endParaRPr lang="en-US" sz="1000" b="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3002">
                <a:tc>
                  <a:txBody>
                    <a:bodyPr/>
                    <a:lstStyle/>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                                  route</a:t>
                      </a:r>
                      <a:endParaRPr lang="en-US" sz="1000" b="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95976">
                <a:tc>
                  <a:txBody>
                    <a:bodyPr/>
                    <a:lstStyle/>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Metoprolol                 dose</a:t>
                      </a:r>
                      <a:endParaRPr lang="en-US" sz="1000" b="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16024">
                <a:tc>
                  <a:txBody>
                    <a:bodyPr/>
                    <a:lstStyle/>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                                  units</a:t>
                      </a:r>
                      <a:endParaRPr lang="en-US" sz="1000" b="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16024">
                <a:tc>
                  <a:txBody>
                    <a:bodyPr/>
                    <a:lstStyle/>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                                  route</a:t>
                      </a:r>
                      <a:endParaRPr lang="en-US" sz="1000" b="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3002">
                <a:tc>
                  <a:txBody>
                    <a:bodyPr/>
                    <a:lstStyle/>
                    <a:p>
                      <a:pPr marL="0" marR="0" indent="92075" algn="l" rtl="0">
                        <a:lnSpc>
                          <a:spcPct val="100000"/>
                        </a:lnSpc>
                        <a:spcBef>
                          <a:spcPts val="0"/>
                        </a:spcBef>
                        <a:spcAft>
                          <a:spcPts val="0"/>
                        </a:spcAft>
                      </a:pPr>
                      <a:r>
                        <a:rPr lang="en-US" sz="1000" b="0" kern="1400" dirty="0" err="1" smtClean="0">
                          <a:solidFill>
                            <a:srgbClr val="000000"/>
                          </a:solidFill>
                          <a:latin typeface="Arial" pitchFamily="34" charset="0"/>
                          <a:cs typeface="Arial" pitchFamily="34" charset="0"/>
                        </a:rPr>
                        <a:t>Propanolol</a:t>
                      </a:r>
                      <a:r>
                        <a:rPr lang="en-US" sz="1000" b="0" kern="1400" dirty="0" smtClean="0">
                          <a:solidFill>
                            <a:srgbClr val="000000"/>
                          </a:solidFill>
                          <a:latin typeface="Arial" pitchFamily="34" charset="0"/>
                          <a:cs typeface="Arial" pitchFamily="34" charset="0"/>
                        </a:rPr>
                        <a:t>                dose</a:t>
                      </a:r>
                      <a:endParaRPr lang="en-US" sz="1000" b="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3002">
                <a:tc>
                  <a:txBody>
                    <a:bodyPr/>
                    <a:lstStyle/>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                                  units</a:t>
                      </a:r>
                      <a:endParaRPr lang="en-US" sz="1000" b="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3002">
                <a:tc>
                  <a:txBody>
                    <a:bodyPr/>
                    <a:lstStyle/>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                                  route</a:t>
                      </a:r>
                      <a:endParaRPr lang="en-US" sz="1000" b="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3002">
                <a:tc>
                  <a:txBody>
                    <a:bodyPr/>
                    <a:lstStyle/>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Other (specify</a:t>
                      </a:r>
                      <a:r>
                        <a:rPr lang="en-US" sz="1000" b="0" kern="1400" baseline="0" dirty="0" smtClean="0">
                          <a:solidFill>
                            <a:srgbClr val="000000"/>
                          </a:solidFill>
                          <a:latin typeface="Arial" pitchFamily="34" charset="0"/>
                          <a:cs typeface="Arial" pitchFamily="34" charset="0"/>
                        </a:rPr>
                        <a:t> medication</a:t>
                      </a:r>
                      <a:r>
                        <a:rPr lang="en-US" sz="1000" b="0" kern="1400" dirty="0" smtClean="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3002">
                <a:tc>
                  <a:txBody>
                    <a:bodyPr/>
                    <a:lstStyle/>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 (other)                      dose</a:t>
                      </a:r>
                      <a:endParaRPr lang="en-US" sz="1000" b="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3002">
                <a:tc>
                  <a:txBody>
                    <a:bodyPr/>
                    <a:lstStyle/>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                                  units</a:t>
                      </a:r>
                      <a:endParaRPr lang="en-US" sz="1000" b="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3002">
                <a:tc>
                  <a:txBody>
                    <a:bodyPr/>
                    <a:lstStyle/>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                                  route</a:t>
                      </a:r>
                      <a:endParaRPr lang="en-US" sz="1000" b="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13"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4" name="Straight Connector 13"/>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Slide Number Placeholder 15"/>
          <p:cNvSpPr>
            <a:spLocks noGrp="1"/>
          </p:cNvSpPr>
          <p:nvPr>
            <p:ph type="sldNum" sz="quarter" idx="12"/>
          </p:nvPr>
        </p:nvSpPr>
        <p:spPr/>
        <p:txBody>
          <a:bodyPr/>
          <a:lstStyle/>
          <a:p>
            <a:fld id="{FDE86200-F1F7-4FF7-847E-D71C11135875}" type="slidenum">
              <a:rPr lang="en-CA" smtClean="0"/>
              <a:pPr/>
              <a:t>35</a:t>
            </a:fld>
            <a:endParaRPr lang="en-CA"/>
          </a:p>
        </p:txBody>
      </p:sp>
      <p:pic>
        <p:nvPicPr>
          <p:cNvPr id="10"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0648" y="107504"/>
            <a:ext cx="1368152" cy="59497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graphicFrame>
        <p:nvGraphicFramePr>
          <p:cNvPr id="8" name="Table 7"/>
          <p:cNvGraphicFramePr>
            <a:graphicFrameLocks noGrp="1"/>
          </p:cNvGraphicFramePr>
          <p:nvPr>
            <p:extLst>
              <p:ext uri="{D42A27DB-BD31-4B8C-83A1-F6EECF244321}">
                <p14:modId xmlns:p14="http://schemas.microsoft.com/office/powerpoint/2010/main" val="3471228032"/>
              </p:ext>
            </p:extLst>
          </p:nvPr>
        </p:nvGraphicFramePr>
        <p:xfrm>
          <a:off x="285728" y="971600"/>
          <a:ext cx="6286544" cy="7610972"/>
        </p:xfrm>
        <a:graphic>
          <a:graphicData uri="http://schemas.openxmlformats.org/drawingml/2006/table">
            <a:tbl>
              <a:tblPr/>
              <a:tblGrid>
                <a:gridCol w="1052571"/>
                <a:gridCol w="5233973"/>
              </a:tblGrid>
              <a:tr h="5877296">
                <a:tc>
                  <a:txBody>
                    <a:bodyPr/>
                    <a:lstStyle/>
                    <a:p>
                      <a:pPr marL="0" marR="0" indent="0" algn="l" rtl="0">
                        <a:spcBef>
                          <a:spcPts val="0"/>
                        </a:spcBef>
                        <a:spcAft>
                          <a:spcPts val="0"/>
                        </a:spcAft>
                      </a:pPr>
                      <a:r>
                        <a:rPr lang="en-CA" sz="1100" b="1" kern="1400" dirty="0">
                          <a:solidFill>
                            <a:schemeClr val="tx1"/>
                          </a:solidFill>
                          <a:latin typeface="Arial" pitchFamily="34" charset="0"/>
                          <a:cs typeface="Arial" pitchFamily="34" charset="0"/>
                        </a:rPr>
                        <a:t>General </a:t>
                      </a:r>
                      <a:endParaRPr lang="en-CA" sz="1100" kern="1400" dirty="0">
                        <a:solidFill>
                          <a:schemeClr val="tx1"/>
                        </a:solidFill>
                        <a:latin typeface="Arial" pitchFamily="34" charset="0"/>
                        <a:cs typeface="Arial" pitchFamily="34" charset="0"/>
                      </a:endParaRPr>
                    </a:p>
                    <a:p>
                      <a:pPr marL="0" marR="0" indent="0" algn="l" rtl="0">
                        <a:spcBef>
                          <a:spcPts val="0"/>
                        </a:spcBef>
                        <a:spcAft>
                          <a:spcPts val="0"/>
                        </a:spcAft>
                      </a:pPr>
                      <a:r>
                        <a:rPr lang="en-CA" sz="1100" b="1" kern="1400" dirty="0">
                          <a:solidFill>
                            <a:schemeClr val="tx1"/>
                          </a:solidFill>
                          <a:latin typeface="Arial" pitchFamily="34" charset="0"/>
                          <a:cs typeface="Arial" pitchFamily="34" charset="0"/>
                        </a:rPr>
                        <a:t>Instructions </a:t>
                      </a:r>
                      <a:endParaRPr lang="en-CA" sz="1100" kern="1400" dirty="0">
                        <a:solidFill>
                          <a:schemeClr val="tx1"/>
                        </a:solidFill>
                        <a:latin typeface="Arial" pitchFamily="34" charset="0"/>
                        <a:cs typeface="Arial" pitchFamily="34" charset="0"/>
                      </a:endParaRPr>
                    </a:p>
                    <a:p>
                      <a:pPr marL="0" marR="0" indent="0" algn="l" rtl="0">
                        <a:spcBef>
                          <a:spcPts val="0"/>
                        </a:spcBef>
                        <a:spcAft>
                          <a:spcPts val="0"/>
                        </a:spcAft>
                      </a:pPr>
                      <a:r>
                        <a:rPr lang="en-CA" sz="1100" b="1" kern="1400" dirty="0">
                          <a:solidFill>
                            <a:schemeClr val="tx1"/>
                          </a:solidFill>
                          <a:latin typeface="Arial" pitchFamily="34" charset="0"/>
                          <a:cs typeface="Arial" pitchFamily="34" charset="0"/>
                        </a:rPr>
                        <a:t>&amp;</a:t>
                      </a:r>
                      <a:endParaRPr lang="en-CA" sz="1100" kern="1400" dirty="0">
                        <a:solidFill>
                          <a:schemeClr val="tx1"/>
                        </a:solidFill>
                        <a:latin typeface="Arial" pitchFamily="34" charset="0"/>
                        <a:cs typeface="Arial" pitchFamily="34" charset="0"/>
                      </a:endParaRPr>
                    </a:p>
                    <a:p>
                      <a:pPr marL="0" marR="0" indent="0" algn="l" rtl="0">
                        <a:spcBef>
                          <a:spcPts val="0"/>
                        </a:spcBef>
                        <a:spcAft>
                          <a:spcPts val="0"/>
                        </a:spcAft>
                      </a:pPr>
                      <a:r>
                        <a:rPr lang="en-CA" sz="1100" b="1" kern="1400" dirty="0">
                          <a:solidFill>
                            <a:schemeClr val="tx1"/>
                          </a:solidFill>
                          <a:latin typeface="Arial" pitchFamily="34" charset="0"/>
                          <a:cs typeface="Arial" pitchFamily="34" charset="0"/>
                        </a:rPr>
                        <a:t>Duration of Data </a:t>
                      </a:r>
                      <a:endParaRPr lang="en-CA" sz="1100" kern="1400" dirty="0">
                        <a:solidFill>
                          <a:schemeClr val="tx1"/>
                        </a:solidFill>
                        <a:latin typeface="Arial" pitchFamily="34" charset="0"/>
                        <a:cs typeface="Arial" pitchFamily="34" charset="0"/>
                      </a:endParaRPr>
                    </a:p>
                    <a:p>
                      <a:pPr marL="0" marR="0" indent="0" algn="l" rtl="0">
                        <a:spcBef>
                          <a:spcPts val="0"/>
                        </a:spcBef>
                        <a:spcAft>
                          <a:spcPts val="0"/>
                        </a:spcAft>
                      </a:pPr>
                      <a:r>
                        <a:rPr lang="en-CA" sz="1100" b="1" kern="1400" dirty="0">
                          <a:solidFill>
                            <a:schemeClr val="tx1"/>
                          </a:solidFill>
                          <a:latin typeface="Arial" pitchFamily="34" charset="0"/>
                          <a:cs typeface="Arial" pitchFamily="34" charset="0"/>
                        </a:rPr>
                        <a:t>Collection</a:t>
                      </a:r>
                      <a:endParaRPr lang="en-CA" sz="110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CA" sz="1100" kern="1400" dirty="0">
                          <a:solidFill>
                            <a:schemeClr val="tx1"/>
                          </a:solidFill>
                          <a:latin typeface="Arial" pitchFamily="34" charset="0"/>
                          <a:cs typeface="Arial" pitchFamily="34" charset="0"/>
                        </a:rPr>
                        <a:t>These data are collected to assist in determining the incidence of </a:t>
                      </a:r>
                      <a:r>
                        <a:rPr lang="en-CA" sz="1100" kern="1400" dirty="0" smtClean="0">
                          <a:solidFill>
                            <a:schemeClr val="tx1"/>
                          </a:solidFill>
                          <a:latin typeface="Arial" pitchFamily="34" charset="0"/>
                          <a:cs typeface="Arial" pitchFamily="34" charset="0"/>
                        </a:rPr>
                        <a:t>ACU </a:t>
                      </a:r>
                      <a:r>
                        <a:rPr lang="en-CA" sz="1100" kern="1400" dirty="0">
                          <a:solidFill>
                            <a:schemeClr val="tx1"/>
                          </a:solidFill>
                          <a:latin typeface="Arial" pitchFamily="34" charset="0"/>
                          <a:cs typeface="Arial" pitchFamily="34" charset="0"/>
                        </a:rPr>
                        <a:t>acquired infections.</a:t>
                      </a:r>
                    </a:p>
                    <a:p>
                      <a:pPr marL="450850" marR="0" indent="-184150" algn="l" rtl="0">
                        <a:spcBef>
                          <a:spcPts val="0"/>
                        </a:spcBef>
                        <a:spcAft>
                          <a:spcPts val="0"/>
                        </a:spcAft>
                        <a:buFont typeface="Arial" pitchFamily="34" charset="0"/>
                        <a:buChar char="•"/>
                      </a:pPr>
                      <a:r>
                        <a:rPr lang="en-CA" sz="1100" b="1" kern="1400" dirty="0" smtClean="0">
                          <a:solidFill>
                            <a:schemeClr val="tx1"/>
                          </a:solidFill>
                          <a:latin typeface="Arial" pitchFamily="34" charset="0"/>
                          <a:cs typeface="Arial" pitchFamily="34" charset="0"/>
                        </a:rPr>
                        <a:t>Record </a:t>
                      </a:r>
                      <a:r>
                        <a:rPr lang="en-CA" sz="1100" b="1" kern="1400" dirty="0">
                          <a:solidFill>
                            <a:schemeClr val="tx1"/>
                          </a:solidFill>
                          <a:latin typeface="Arial" pitchFamily="34" charset="0"/>
                          <a:cs typeface="Arial" pitchFamily="34" charset="0"/>
                        </a:rPr>
                        <a:t>only </a:t>
                      </a:r>
                      <a:r>
                        <a:rPr lang="en-CA" sz="1100" b="1" kern="1400" dirty="0" smtClean="0">
                          <a:solidFill>
                            <a:schemeClr val="tx1"/>
                          </a:solidFill>
                          <a:latin typeface="Arial" pitchFamily="34" charset="0"/>
                          <a:cs typeface="Arial" pitchFamily="34" charset="0"/>
                        </a:rPr>
                        <a:t>Gram </a:t>
                      </a:r>
                      <a:r>
                        <a:rPr lang="en-CA" sz="1100" b="1" kern="1400" dirty="0">
                          <a:solidFill>
                            <a:schemeClr val="tx1"/>
                          </a:solidFill>
                          <a:latin typeface="Arial" pitchFamily="34" charset="0"/>
                          <a:cs typeface="Arial" pitchFamily="34" charset="0"/>
                        </a:rPr>
                        <a:t>negative blood infections </a:t>
                      </a:r>
                      <a:endParaRPr lang="en-CA" sz="1100" b="1"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r>
                        <a:rPr lang="en-US" sz="1100" b="0" kern="1400" dirty="0" smtClean="0">
                          <a:solidFill>
                            <a:schemeClr val="tx1"/>
                          </a:solidFill>
                          <a:latin typeface="Arial" pitchFamily="34" charset="0"/>
                          <a:cs typeface="Arial" pitchFamily="34" charset="0"/>
                        </a:rPr>
                        <a:t>Examples include</a:t>
                      </a:r>
                      <a:r>
                        <a:rPr lang="en-US" sz="1100" b="0" strike="sngStrike" kern="1400" dirty="0" smtClean="0">
                          <a:solidFill>
                            <a:schemeClr val="tx1"/>
                          </a:solidFill>
                          <a:latin typeface="Arial" pitchFamily="34" charset="0"/>
                          <a:cs typeface="Arial" pitchFamily="34" charset="0"/>
                        </a:rPr>
                        <a:t>s</a:t>
                      </a:r>
                      <a:r>
                        <a:rPr lang="en-US" sz="1100" b="0" kern="1400" dirty="0" smtClean="0">
                          <a:solidFill>
                            <a:schemeClr val="tx1"/>
                          </a:solidFill>
                          <a:latin typeface="Arial" pitchFamily="34" charset="0"/>
                          <a:cs typeface="Arial" pitchFamily="34" charset="0"/>
                        </a:rPr>
                        <a:t>:</a:t>
                      </a: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908050" marR="0" lvl="1" indent="-457200" algn="l" rtl="0">
                        <a:spcBef>
                          <a:spcPts val="0"/>
                        </a:spcBef>
                        <a:spcAft>
                          <a:spcPts val="0"/>
                        </a:spcAft>
                        <a:buFont typeface="Arial" pitchFamily="34" charset="0"/>
                        <a:buNone/>
                      </a:pPr>
                      <a:endParaRPr lang="en-US" sz="1100" b="0" kern="1400" dirty="0" smtClean="0">
                        <a:solidFill>
                          <a:schemeClr val="tx1"/>
                        </a:solidFill>
                        <a:latin typeface="Arial" pitchFamily="34" charset="0"/>
                        <a:cs typeface="Arial" pitchFamily="34" charset="0"/>
                      </a:endParaRPr>
                    </a:p>
                    <a:p>
                      <a:pPr marL="88900" marR="0" indent="0" algn="l" rtl="0">
                        <a:spcBef>
                          <a:spcPts val="0"/>
                        </a:spcBef>
                        <a:spcAft>
                          <a:spcPts val="0"/>
                        </a:spcAft>
                      </a:pPr>
                      <a:endParaRPr lang="en-US" sz="1100" b="0" kern="1400" dirty="0" smtClean="0">
                        <a:solidFill>
                          <a:schemeClr val="tx1"/>
                        </a:solidFill>
                        <a:latin typeface="Arial" pitchFamily="34" charset="0"/>
                        <a:cs typeface="Arial" pitchFamily="34" charset="0"/>
                      </a:endParaRPr>
                    </a:p>
                    <a:p>
                      <a:pPr marL="88900" marR="0" indent="0" algn="l" defTabSz="914400" rtl="0" eaLnBrk="1" fontAlgn="auto" latinLnBrk="0" hangingPunct="1">
                        <a:lnSpc>
                          <a:spcPct val="100000"/>
                        </a:lnSpc>
                        <a:spcBef>
                          <a:spcPts val="0"/>
                        </a:spcBef>
                        <a:spcAft>
                          <a:spcPts val="0"/>
                        </a:spcAft>
                        <a:buClrTx/>
                        <a:buSzTx/>
                        <a:buFontTx/>
                        <a:buNone/>
                        <a:tabLst/>
                        <a:defRPr/>
                      </a:pPr>
                      <a:r>
                        <a:rPr lang="en-US" sz="1100" b="1" kern="1400" dirty="0" smtClean="0">
                          <a:solidFill>
                            <a:schemeClr val="tx1"/>
                          </a:solidFill>
                          <a:latin typeface="Arial" pitchFamily="34" charset="0"/>
                          <a:cs typeface="Arial" pitchFamily="34" charset="0"/>
                        </a:rPr>
                        <a:t>Only</a:t>
                      </a:r>
                      <a:r>
                        <a:rPr lang="en-US" sz="1100" b="1" kern="1400" baseline="0" dirty="0" smtClean="0">
                          <a:solidFill>
                            <a:schemeClr val="tx1"/>
                          </a:solidFill>
                          <a:latin typeface="Arial" pitchFamily="34" charset="0"/>
                          <a:cs typeface="Arial" pitchFamily="34" charset="0"/>
                        </a:rPr>
                        <a:t> record venous or arterial blood cultures that test positive for Gram negative bacteria </a:t>
                      </a:r>
                      <a:r>
                        <a:rPr lang="en-CA" sz="1100" b="1" kern="1400" baseline="0" dirty="0" smtClean="0">
                          <a:solidFill>
                            <a:schemeClr val="tx1"/>
                          </a:solidFill>
                          <a:latin typeface="Arial" pitchFamily="34" charset="0"/>
                          <a:cs typeface="Arial" pitchFamily="34" charset="0"/>
                        </a:rPr>
                        <a:t>that occurred &gt;72 hours after ACU admission </a:t>
                      </a:r>
                      <a:r>
                        <a:rPr lang="en-CA" sz="1100" b="0" kern="1400" baseline="0" dirty="0" smtClean="0">
                          <a:solidFill>
                            <a:schemeClr val="tx1"/>
                          </a:solidFill>
                          <a:latin typeface="Arial" pitchFamily="34" charset="0"/>
                          <a:cs typeface="Arial" pitchFamily="34" charset="0"/>
                        </a:rPr>
                        <a:t>until</a:t>
                      </a:r>
                      <a:r>
                        <a:rPr lang="en-CA" sz="1100" kern="1400" dirty="0" smtClean="0">
                          <a:solidFill>
                            <a:schemeClr val="tx1"/>
                          </a:solidFill>
                          <a:latin typeface="Arial" pitchFamily="34" charset="0"/>
                          <a:cs typeface="Arial" pitchFamily="34" charset="0"/>
                        </a:rPr>
                        <a:t>10 days post last  successful grafting or ACU discharge or 3 months from ACU admission, whichever comes first.  </a:t>
                      </a:r>
                    </a:p>
                    <a:p>
                      <a:pPr marL="88900" marR="0" indent="0" algn="l" defTabSz="914400" rtl="0" eaLnBrk="1" fontAlgn="auto" latinLnBrk="0" hangingPunct="1">
                        <a:lnSpc>
                          <a:spcPct val="150000"/>
                        </a:lnSpc>
                        <a:spcBef>
                          <a:spcPts val="400"/>
                        </a:spcBef>
                        <a:spcAft>
                          <a:spcPts val="0"/>
                        </a:spcAft>
                        <a:buClrTx/>
                        <a:buSzTx/>
                        <a:buFontTx/>
                        <a:buNone/>
                        <a:tabLst/>
                        <a:defRPr/>
                      </a:pPr>
                      <a:r>
                        <a:rPr lang="en-US" sz="1100" b="1" kern="1400" dirty="0" smtClean="0">
                          <a:solidFill>
                            <a:schemeClr val="tx1"/>
                          </a:solidFill>
                          <a:latin typeface="Arial" pitchFamily="34" charset="0"/>
                          <a:cs typeface="Arial" pitchFamily="34" charset="0"/>
                        </a:rPr>
                        <a:t>D</a:t>
                      </a:r>
                      <a:r>
                        <a:rPr lang="en-US" sz="1100" b="1" kern="1400" baseline="0" dirty="0" smtClean="0">
                          <a:solidFill>
                            <a:schemeClr val="tx1"/>
                          </a:solidFill>
                          <a:latin typeface="Arial" pitchFamily="34" charset="0"/>
                          <a:cs typeface="Arial" pitchFamily="34" charset="0"/>
                        </a:rPr>
                        <a:t>o </a:t>
                      </a:r>
                      <a:r>
                        <a:rPr lang="en-US" sz="1100" b="1" kern="1400" baseline="0" dirty="0" smtClean="0">
                          <a:solidFill>
                            <a:srgbClr val="FF0000"/>
                          </a:solidFill>
                          <a:latin typeface="Arial" pitchFamily="34" charset="0"/>
                          <a:cs typeface="Arial" pitchFamily="34" charset="0"/>
                        </a:rPr>
                        <a:t>not </a:t>
                      </a:r>
                      <a:r>
                        <a:rPr lang="en-US" sz="1100" b="1" kern="1400" baseline="0" dirty="0" smtClean="0">
                          <a:solidFill>
                            <a:schemeClr val="tx1"/>
                          </a:solidFill>
                          <a:latin typeface="Arial" pitchFamily="34" charset="0"/>
                          <a:cs typeface="Arial" pitchFamily="34" charset="0"/>
                        </a:rPr>
                        <a:t>include blood from a </a:t>
                      </a:r>
                      <a:r>
                        <a:rPr lang="en-US" sz="1100" b="1" kern="1400" baseline="0" dirty="0" smtClean="0">
                          <a:solidFill>
                            <a:srgbClr val="FF0000"/>
                          </a:solidFill>
                          <a:latin typeface="Arial" pitchFamily="34" charset="0"/>
                          <a:cs typeface="Arial" pitchFamily="34" charset="0"/>
                        </a:rPr>
                        <a:t>catheter line tip</a:t>
                      </a:r>
                      <a:r>
                        <a:rPr lang="en-US" sz="1100" b="1" kern="1400" baseline="0" dirty="0" smtClean="0">
                          <a:solidFill>
                            <a:schemeClr val="tx1"/>
                          </a:solidFill>
                          <a:latin typeface="Arial" pitchFamily="34" charset="0"/>
                          <a:cs typeface="Arial" pitchFamily="34" charset="0"/>
                        </a:rPr>
                        <a:t>. </a:t>
                      </a:r>
                      <a:r>
                        <a:rPr lang="en-CA" sz="1100" kern="1400" dirty="0">
                          <a:solidFill>
                            <a:schemeClr val="tx1"/>
                          </a:solidFill>
                          <a:latin typeface="Arial" pitchFamily="34" charset="0"/>
                          <a:cs typeface="Arial" pitchFamily="34" charset="0"/>
                        </a:rPr>
                        <a:t> </a:t>
                      </a: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75632">
                <a:tc>
                  <a:txBody>
                    <a:bodyPr/>
                    <a:lstStyle/>
                    <a:p>
                      <a:pPr marL="0" marR="0" indent="0" algn="l" rtl="0">
                        <a:spcBef>
                          <a:spcPts val="0"/>
                        </a:spcBef>
                        <a:spcAft>
                          <a:spcPts val="0"/>
                        </a:spcAft>
                      </a:pPr>
                      <a:r>
                        <a:rPr lang="en-US" sz="1100" b="1" kern="1400" dirty="0" smtClean="0">
                          <a:solidFill>
                            <a:schemeClr val="tx1"/>
                          </a:solidFill>
                          <a:latin typeface="Arial" pitchFamily="34" charset="0"/>
                          <a:cs typeface="Arial" pitchFamily="34" charset="0"/>
                        </a:rPr>
                        <a:t>Date</a:t>
                      </a:r>
                      <a:endParaRPr lang="en-US" sz="110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CA" sz="1100" kern="1400" dirty="0">
                          <a:solidFill>
                            <a:schemeClr val="tx1"/>
                          </a:solidFill>
                          <a:latin typeface="Arial" pitchFamily="34" charset="0"/>
                          <a:cs typeface="Arial" pitchFamily="34" charset="0"/>
                        </a:rPr>
                        <a:t>Complete the date </a:t>
                      </a:r>
                      <a:r>
                        <a:rPr lang="en-CA" sz="1100" kern="1400" dirty="0" smtClean="0">
                          <a:solidFill>
                            <a:schemeClr val="tx1"/>
                          </a:solidFill>
                          <a:latin typeface="Arial" pitchFamily="34" charset="0"/>
                          <a:cs typeface="Arial" pitchFamily="34" charset="0"/>
                        </a:rPr>
                        <a:t>the </a:t>
                      </a:r>
                      <a:r>
                        <a:rPr lang="en-CA" sz="1100" kern="1400" dirty="0">
                          <a:solidFill>
                            <a:schemeClr val="tx1"/>
                          </a:solidFill>
                          <a:latin typeface="Arial" pitchFamily="34" charset="0"/>
                          <a:cs typeface="Arial" pitchFamily="34" charset="0"/>
                        </a:rPr>
                        <a:t>sample was collected (i.e. not when the results were reported) in the date format of </a:t>
                      </a:r>
                      <a:r>
                        <a:rPr lang="en-CA" sz="1100" kern="1400" dirty="0" err="1" smtClean="0">
                          <a:solidFill>
                            <a:schemeClr val="tx1"/>
                          </a:solidFill>
                          <a:latin typeface="Arial" pitchFamily="34" charset="0"/>
                          <a:cs typeface="Arial" pitchFamily="34" charset="0"/>
                        </a:rPr>
                        <a:t>yyyy-mm-dd</a:t>
                      </a:r>
                      <a:r>
                        <a:rPr lang="en-CA" sz="1100" kern="1400" dirty="0" smtClean="0">
                          <a:solidFill>
                            <a:schemeClr val="tx1"/>
                          </a:solidFill>
                          <a:latin typeface="Arial" pitchFamily="34" charset="0"/>
                          <a:cs typeface="Arial" pitchFamily="34" charset="0"/>
                        </a:rPr>
                        <a:t>.</a:t>
                      </a:r>
                      <a:endParaRPr lang="en-CA" sz="110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08040">
                <a:tc>
                  <a:txBody>
                    <a:bodyPr/>
                    <a:lstStyle/>
                    <a:p>
                      <a:pPr marL="92075" marR="0" indent="-92075" algn="l" rtl="0">
                        <a:spcBef>
                          <a:spcPts val="0"/>
                        </a:spcBef>
                        <a:spcAft>
                          <a:spcPts val="0"/>
                        </a:spcAft>
                      </a:pPr>
                      <a:r>
                        <a:rPr lang="en-US" sz="1100" b="1" kern="1400" dirty="0" smtClean="0">
                          <a:solidFill>
                            <a:schemeClr val="tx1"/>
                          </a:solidFill>
                          <a:latin typeface="Arial" pitchFamily="34" charset="0"/>
                          <a:cs typeface="Arial" pitchFamily="34" charset="0"/>
                        </a:rPr>
                        <a:t>Time</a:t>
                      </a:r>
                      <a:endParaRPr lang="en-US" sz="1100" b="1"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CA" sz="1100" kern="1400" dirty="0">
                          <a:solidFill>
                            <a:schemeClr val="tx1"/>
                          </a:solidFill>
                          <a:latin typeface="Arial" pitchFamily="34" charset="0"/>
                          <a:cs typeface="Arial" pitchFamily="34" charset="0"/>
                        </a:rPr>
                        <a:t>Complete </a:t>
                      </a:r>
                      <a:r>
                        <a:rPr lang="en-CA" sz="1100" kern="1400" dirty="0" smtClean="0">
                          <a:solidFill>
                            <a:schemeClr val="tx1"/>
                          </a:solidFill>
                          <a:latin typeface="Arial" pitchFamily="34" charset="0"/>
                          <a:cs typeface="Arial" pitchFamily="34" charset="0"/>
                        </a:rPr>
                        <a:t>the time the </a:t>
                      </a:r>
                      <a:r>
                        <a:rPr lang="en-CA" sz="1100" kern="1400" dirty="0">
                          <a:solidFill>
                            <a:schemeClr val="tx1"/>
                          </a:solidFill>
                          <a:latin typeface="Arial" pitchFamily="34" charset="0"/>
                          <a:cs typeface="Arial" pitchFamily="34" charset="0"/>
                        </a:rPr>
                        <a:t>sample was collected (i.e. not </a:t>
                      </a:r>
                      <a:r>
                        <a:rPr lang="en-CA" sz="1100" kern="1400" dirty="0" smtClean="0">
                          <a:solidFill>
                            <a:schemeClr val="tx1"/>
                          </a:solidFill>
                          <a:latin typeface="Arial" pitchFamily="34" charset="0"/>
                          <a:cs typeface="Arial" pitchFamily="34" charset="0"/>
                        </a:rPr>
                        <a:t>the time</a:t>
                      </a:r>
                      <a:r>
                        <a:rPr lang="en-CA" sz="1100" kern="1400" baseline="0" dirty="0" smtClean="0">
                          <a:solidFill>
                            <a:schemeClr val="tx1"/>
                          </a:solidFill>
                          <a:latin typeface="Arial" pitchFamily="34" charset="0"/>
                          <a:cs typeface="Arial" pitchFamily="34" charset="0"/>
                        </a:rPr>
                        <a:t> </a:t>
                      </a:r>
                      <a:r>
                        <a:rPr lang="en-CA" sz="1100" kern="1400" dirty="0" smtClean="0">
                          <a:solidFill>
                            <a:schemeClr val="tx1"/>
                          </a:solidFill>
                          <a:latin typeface="Arial" pitchFamily="34" charset="0"/>
                          <a:cs typeface="Arial" pitchFamily="34" charset="0"/>
                        </a:rPr>
                        <a:t>the </a:t>
                      </a:r>
                      <a:r>
                        <a:rPr lang="en-CA" sz="1100" kern="1400" dirty="0">
                          <a:solidFill>
                            <a:schemeClr val="tx1"/>
                          </a:solidFill>
                          <a:latin typeface="Arial" pitchFamily="34" charset="0"/>
                          <a:cs typeface="Arial" pitchFamily="34" charset="0"/>
                        </a:rPr>
                        <a:t>results were reported) in the </a:t>
                      </a:r>
                      <a:r>
                        <a:rPr lang="en-CA" sz="1100" kern="1400" dirty="0" smtClean="0">
                          <a:solidFill>
                            <a:schemeClr val="tx1"/>
                          </a:solidFill>
                          <a:latin typeface="Arial" pitchFamily="34" charset="0"/>
                          <a:cs typeface="Arial" pitchFamily="34" charset="0"/>
                        </a:rPr>
                        <a:t>format </a:t>
                      </a:r>
                      <a:r>
                        <a:rPr lang="en-CA" sz="1100" kern="1400" dirty="0">
                          <a:solidFill>
                            <a:schemeClr val="tx1"/>
                          </a:solidFill>
                          <a:latin typeface="Arial" pitchFamily="34" charset="0"/>
                          <a:cs typeface="Arial" pitchFamily="34" charset="0"/>
                        </a:rPr>
                        <a:t>of </a:t>
                      </a:r>
                      <a:r>
                        <a:rPr lang="en-CA" sz="1100" kern="1400" dirty="0" err="1" smtClean="0">
                          <a:solidFill>
                            <a:schemeClr val="tx1"/>
                          </a:solidFill>
                          <a:latin typeface="Arial" pitchFamily="34" charset="0"/>
                          <a:cs typeface="Arial" pitchFamily="34" charset="0"/>
                        </a:rPr>
                        <a:t>hh:mm</a:t>
                      </a:r>
                      <a:r>
                        <a:rPr lang="en-CA" sz="1100" kern="1400" dirty="0" smtClean="0">
                          <a:solidFill>
                            <a:schemeClr val="tx1"/>
                          </a:solidFill>
                          <a:latin typeface="Arial" pitchFamily="34" charset="0"/>
                          <a:cs typeface="Arial" pitchFamily="34" charset="0"/>
                        </a:rPr>
                        <a:t>.</a:t>
                      </a:r>
                      <a:endParaRPr lang="en-CA" sz="110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756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kern="1400" dirty="0" smtClean="0">
                          <a:solidFill>
                            <a:schemeClr val="tx1"/>
                          </a:solidFill>
                          <a:latin typeface="Arial" pitchFamily="34" charset="0"/>
                          <a:cs typeface="Arial" pitchFamily="34" charset="0"/>
                        </a:rPr>
                        <a:t>Multiple samples</a:t>
                      </a:r>
                      <a:endParaRPr lang="en-US" sz="1100" b="1"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defTabSz="914400" rtl="0" eaLnBrk="1" fontAlgn="auto" latinLnBrk="0" hangingPunct="1">
                        <a:lnSpc>
                          <a:spcPct val="100000"/>
                        </a:lnSpc>
                        <a:spcBef>
                          <a:spcPts val="0"/>
                        </a:spcBef>
                        <a:spcAft>
                          <a:spcPts val="0"/>
                        </a:spcAft>
                        <a:buClrTx/>
                        <a:buSzTx/>
                        <a:buFontTx/>
                        <a:buNone/>
                        <a:tabLst/>
                        <a:defRPr/>
                      </a:pPr>
                      <a:r>
                        <a:rPr lang="en-CA" sz="1100" kern="1400" dirty="0" smtClean="0">
                          <a:solidFill>
                            <a:schemeClr val="tx1"/>
                          </a:solidFill>
                          <a:latin typeface="Arial" pitchFamily="34" charset="0"/>
                          <a:cs typeface="Arial" pitchFamily="34" charset="0"/>
                        </a:rPr>
                        <a:t>If multiple</a:t>
                      </a:r>
                      <a:r>
                        <a:rPr lang="en-CA" sz="1100" kern="1400" baseline="0" dirty="0" smtClean="0">
                          <a:solidFill>
                            <a:schemeClr val="tx1"/>
                          </a:solidFill>
                          <a:latin typeface="Arial" pitchFamily="34" charset="0"/>
                          <a:cs typeface="Arial" pitchFamily="34" charset="0"/>
                        </a:rPr>
                        <a:t> cultures are taken on the same day, record all different Gram negative bacteria reported.  Do not record the same bacteria more than once on each study day, even if reported from specimens collected at different times on that day.</a:t>
                      </a:r>
                      <a:endParaRPr lang="en-CA" sz="110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756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kern="1400" dirty="0" smtClean="0">
                          <a:solidFill>
                            <a:schemeClr val="tx1"/>
                          </a:solidFill>
                          <a:latin typeface="Arial" pitchFamily="34" charset="0"/>
                          <a:cs typeface="Arial" pitchFamily="34" charset="0"/>
                        </a:rPr>
                        <a:t>Gram Negative Culture #</a:t>
                      </a:r>
                      <a:endParaRPr lang="en-US" sz="110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US" sz="1100" kern="1400" dirty="0" smtClean="0">
                          <a:solidFill>
                            <a:schemeClr val="tx1"/>
                          </a:solidFill>
                          <a:latin typeface="Arial" pitchFamily="34" charset="0"/>
                          <a:cs typeface="Arial" pitchFamily="34" charset="0"/>
                        </a:rPr>
                        <a:t>Record the number (as per the taxonomy above) of all</a:t>
                      </a:r>
                      <a:r>
                        <a:rPr lang="en-US" sz="1100" kern="1400" baseline="0" dirty="0" smtClean="0">
                          <a:solidFill>
                            <a:schemeClr val="tx1"/>
                          </a:solidFill>
                          <a:latin typeface="Arial" pitchFamily="34" charset="0"/>
                          <a:cs typeface="Arial" pitchFamily="34" charset="0"/>
                        </a:rPr>
                        <a:t> Gram negative bacteria cultures. If there is more than one Gram negative bacteria culture, record all. </a:t>
                      </a:r>
                      <a:endParaRPr lang="en-CA" sz="110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9" name="Text Box 5"/>
          <p:cNvSpPr txBox="1">
            <a:spLocks noChangeArrowheads="1"/>
          </p:cNvSpPr>
          <p:nvPr/>
        </p:nvSpPr>
        <p:spPr bwMode="auto">
          <a:xfrm>
            <a:off x="285776" y="611560"/>
            <a:ext cx="6357934" cy="285752"/>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Microbiology Instructions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3" name="Straight Connector 12"/>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7" name="Table 16"/>
          <p:cNvGraphicFramePr>
            <a:graphicFrameLocks noGrp="1"/>
          </p:cNvGraphicFramePr>
          <p:nvPr>
            <p:extLst>
              <p:ext uri="{D42A27DB-BD31-4B8C-83A1-F6EECF244321}">
                <p14:modId xmlns:p14="http://schemas.microsoft.com/office/powerpoint/2010/main" val="3603770269"/>
              </p:ext>
            </p:extLst>
          </p:nvPr>
        </p:nvGraphicFramePr>
        <p:xfrm>
          <a:off x="4797152" y="2394952"/>
          <a:ext cx="1703521" cy="3185160"/>
        </p:xfrm>
        <a:graphic>
          <a:graphicData uri="http://schemas.openxmlformats.org/drawingml/2006/table">
            <a:tbl>
              <a:tblPr/>
              <a:tblGrid>
                <a:gridCol w="1703521"/>
              </a:tblGrid>
              <a:tr h="201634">
                <a:tc>
                  <a:txBody>
                    <a:bodyPr/>
                    <a:lstStyle/>
                    <a:p>
                      <a:pPr marR="0" indent="0" algn="l" rtl="0">
                        <a:spcBef>
                          <a:spcPts val="0"/>
                        </a:spcBef>
                        <a:spcAft>
                          <a:spcPts val="0"/>
                        </a:spcAft>
                      </a:pPr>
                      <a:r>
                        <a:rPr lang="en-US" sz="1100" b="1" kern="1400" dirty="0">
                          <a:solidFill>
                            <a:srgbClr val="800000"/>
                          </a:solidFill>
                          <a:latin typeface="Arial" pitchFamily="34" charset="0"/>
                          <a:cs typeface="Arial" pitchFamily="34" charset="0"/>
                        </a:rPr>
                        <a:t>Gram Positive Bacteria </a:t>
                      </a:r>
                      <a:r>
                        <a:rPr lang="en-US" sz="1100" kern="1400" dirty="0">
                          <a:solidFill>
                            <a:srgbClr val="800000"/>
                          </a:solidFill>
                          <a:latin typeface="Arial" pitchFamily="34" charset="0"/>
                          <a:cs typeface="Arial" pitchFamily="34" charset="0"/>
                        </a:rPr>
                        <a:t> </a:t>
                      </a:r>
                    </a:p>
                    <a:p>
                      <a:pPr marR="0" indent="0" algn="l" rtl="0">
                        <a:spcBef>
                          <a:spcPts val="0"/>
                        </a:spcBef>
                        <a:spcAft>
                          <a:spcPts val="0"/>
                        </a:spcAft>
                      </a:pPr>
                      <a:r>
                        <a:rPr lang="en-US" sz="1100" b="1" kern="1400" dirty="0">
                          <a:solidFill>
                            <a:srgbClr val="800000"/>
                          </a:solidFill>
                          <a:latin typeface="Arial" pitchFamily="34" charset="0"/>
                          <a:cs typeface="Arial" pitchFamily="34" charset="0"/>
                        </a:rPr>
                        <a:t>(Do </a:t>
                      </a:r>
                      <a:r>
                        <a:rPr lang="en-US" sz="1100" b="1" kern="1400" dirty="0">
                          <a:solidFill>
                            <a:srgbClr val="FF0000"/>
                          </a:solidFill>
                          <a:latin typeface="Arial" pitchFamily="34" charset="0"/>
                          <a:cs typeface="Arial" pitchFamily="34" charset="0"/>
                        </a:rPr>
                        <a:t>NOT</a:t>
                      </a:r>
                      <a:r>
                        <a:rPr lang="en-US" sz="1100" b="1" kern="1400" dirty="0">
                          <a:solidFill>
                            <a:srgbClr val="800000"/>
                          </a:solidFill>
                          <a:latin typeface="Arial" pitchFamily="34" charset="0"/>
                          <a:cs typeface="Arial" pitchFamily="34" charset="0"/>
                        </a:rPr>
                        <a:t> include)</a:t>
                      </a:r>
                    </a:p>
                  </a:txBody>
                  <a:tcPr marL="45368" marR="45368"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l" rtl="0">
                        <a:spcBef>
                          <a:spcPts val="0"/>
                        </a:spcBef>
                        <a:spcAft>
                          <a:spcPts val="0"/>
                        </a:spcAft>
                      </a:pPr>
                      <a:r>
                        <a:rPr lang="en-US" sz="1100" kern="1400" dirty="0" err="1">
                          <a:solidFill>
                            <a:srgbClr val="800000"/>
                          </a:solidFill>
                          <a:latin typeface="Arial" pitchFamily="34" charset="0"/>
                          <a:cs typeface="Arial" pitchFamily="34" charset="0"/>
                        </a:rPr>
                        <a:t>Actinomyces</a:t>
                      </a:r>
                      <a:r>
                        <a:rPr lang="en-US" sz="1100" kern="1400" dirty="0">
                          <a:solidFill>
                            <a:srgbClr val="800000"/>
                          </a:solidFill>
                          <a:latin typeface="Arial" pitchFamily="34" charset="0"/>
                          <a:cs typeface="Arial" pitchFamily="34" charset="0"/>
                        </a:rPr>
                        <a:t> sp.</a:t>
                      </a:r>
                    </a:p>
                  </a:txBody>
                  <a:tcPr marL="45368" marR="45368"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l" rtl="0">
                        <a:spcBef>
                          <a:spcPts val="0"/>
                        </a:spcBef>
                        <a:spcAft>
                          <a:spcPts val="0"/>
                        </a:spcAft>
                      </a:pPr>
                      <a:r>
                        <a:rPr lang="en-US" sz="1100" kern="1400" dirty="0" err="1">
                          <a:solidFill>
                            <a:srgbClr val="800000"/>
                          </a:solidFill>
                          <a:latin typeface="Arial" pitchFamily="34" charset="0"/>
                          <a:cs typeface="Arial" pitchFamily="34" charset="0"/>
                        </a:rPr>
                        <a:t>Aerococcus</a:t>
                      </a:r>
                      <a:r>
                        <a:rPr lang="en-US" sz="1100" kern="1400" dirty="0">
                          <a:solidFill>
                            <a:srgbClr val="800000"/>
                          </a:solidFill>
                          <a:latin typeface="Arial" pitchFamily="34" charset="0"/>
                          <a:cs typeface="Arial" pitchFamily="34" charset="0"/>
                        </a:rPr>
                        <a:t> sp.</a:t>
                      </a:r>
                    </a:p>
                  </a:txBody>
                  <a:tcPr marL="45368" marR="45368"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l" rtl="0">
                        <a:spcBef>
                          <a:spcPts val="0"/>
                        </a:spcBef>
                        <a:spcAft>
                          <a:spcPts val="0"/>
                        </a:spcAft>
                      </a:pPr>
                      <a:r>
                        <a:rPr lang="en-US" sz="1100" kern="1400" dirty="0">
                          <a:solidFill>
                            <a:srgbClr val="800000"/>
                          </a:solidFill>
                          <a:latin typeface="Arial" pitchFamily="34" charset="0"/>
                          <a:cs typeface="Arial" pitchFamily="34" charset="0"/>
                        </a:rPr>
                        <a:t>Bacillus sp.</a:t>
                      </a:r>
                    </a:p>
                  </a:txBody>
                  <a:tcPr marL="45368" marR="45368"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l" rtl="0">
                        <a:spcBef>
                          <a:spcPts val="0"/>
                        </a:spcBef>
                        <a:spcAft>
                          <a:spcPts val="0"/>
                        </a:spcAft>
                      </a:pPr>
                      <a:r>
                        <a:rPr lang="en-US" sz="1100" kern="1400" dirty="0">
                          <a:solidFill>
                            <a:srgbClr val="800000"/>
                          </a:solidFill>
                          <a:latin typeface="Arial" pitchFamily="34" charset="0"/>
                          <a:cs typeface="Arial" pitchFamily="34" charset="0"/>
                        </a:rPr>
                        <a:t>Clostridium sp. </a:t>
                      </a:r>
                    </a:p>
                  </a:txBody>
                  <a:tcPr marL="45368" marR="45368"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l" rtl="0">
                        <a:spcBef>
                          <a:spcPts val="0"/>
                        </a:spcBef>
                        <a:spcAft>
                          <a:spcPts val="0"/>
                        </a:spcAft>
                      </a:pPr>
                      <a:r>
                        <a:rPr lang="en-US" sz="1100" kern="1400" dirty="0" err="1">
                          <a:solidFill>
                            <a:srgbClr val="800000"/>
                          </a:solidFill>
                          <a:latin typeface="Arial" pitchFamily="34" charset="0"/>
                          <a:cs typeface="Arial" pitchFamily="34" charset="0"/>
                        </a:rPr>
                        <a:t>Corynobacterium</a:t>
                      </a:r>
                      <a:r>
                        <a:rPr lang="en-US" sz="1100" kern="1400" dirty="0">
                          <a:solidFill>
                            <a:srgbClr val="800000"/>
                          </a:solidFill>
                          <a:latin typeface="Arial" pitchFamily="34" charset="0"/>
                          <a:cs typeface="Arial" pitchFamily="34" charset="0"/>
                        </a:rPr>
                        <a:t> sp.</a:t>
                      </a:r>
                    </a:p>
                  </a:txBody>
                  <a:tcPr marL="45368" marR="45368"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l" rtl="0">
                        <a:spcBef>
                          <a:spcPts val="0"/>
                        </a:spcBef>
                        <a:spcAft>
                          <a:spcPts val="0"/>
                        </a:spcAft>
                      </a:pPr>
                      <a:r>
                        <a:rPr lang="en-US" sz="1100" kern="1400" dirty="0" err="1">
                          <a:solidFill>
                            <a:srgbClr val="800000"/>
                          </a:solidFill>
                          <a:latin typeface="Arial" pitchFamily="34" charset="0"/>
                          <a:cs typeface="Arial" pitchFamily="34" charset="0"/>
                        </a:rPr>
                        <a:t>Diphteroids</a:t>
                      </a:r>
                      <a:r>
                        <a:rPr lang="en-US" sz="1100" kern="1400" dirty="0">
                          <a:solidFill>
                            <a:srgbClr val="800000"/>
                          </a:solidFill>
                          <a:latin typeface="Arial" pitchFamily="34" charset="0"/>
                          <a:cs typeface="Arial" pitchFamily="34" charset="0"/>
                        </a:rPr>
                        <a:t> sp.</a:t>
                      </a:r>
                    </a:p>
                  </a:txBody>
                  <a:tcPr marL="45368" marR="45368"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l" rtl="0">
                        <a:spcBef>
                          <a:spcPts val="0"/>
                        </a:spcBef>
                        <a:spcAft>
                          <a:spcPts val="0"/>
                        </a:spcAft>
                      </a:pPr>
                      <a:r>
                        <a:rPr lang="en-US" sz="1100" kern="1400" dirty="0" err="1">
                          <a:solidFill>
                            <a:srgbClr val="800000"/>
                          </a:solidFill>
                          <a:latin typeface="Arial" pitchFamily="34" charset="0"/>
                          <a:cs typeface="Arial" pitchFamily="34" charset="0"/>
                        </a:rPr>
                        <a:t>Enterococcus</a:t>
                      </a:r>
                      <a:r>
                        <a:rPr lang="en-US" sz="1100" kern="1400" dirty="0">
                          <a:solidFill>
                            <a:srgbClr val="800000"/>
                          </a:solidFill>
                          <a:latin typeface="Arial" pitchFamily="34" charset="0"/>
                          <a:cs typeface="Arial" pitchFamily="34" charset="0"/>
                        </a:rPr>
                        <a:t> sp.</a:t>
                      </a:r>
                    </a:p>
                  </a:txBody>
                  <a:tcPr marL="45368" marR="45368"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l" rtl="0">
                        <a:spcBef>
                          <a:spcPts val="0"/>
                        </a:spcBef>
                        <a:spcAft>
                          <a:spcPts val="0"/>
                        </a:spcAft>
                      </a:pPr>
                      <a:r>
                        <a:rPr lang="en-US" sz="1100" kern="1400" dirty="0" err="1">
                          <a:solidFill>
                            <a:srgbClr val="800000"/>
                          </a:solidFill>
                          <a:latin typeface="Arial" pitchFamily="34" charset="0"/>
                          <a:cs typeface="Arial" pitchFamily="34" charset="0"/>
                        </a:rPr>
                        <a:t>Erysipelothrix</a:t>
                      </a:r>
                      <a:r>
                        <a:rPr lang="en-US" sz="1100" kern="1400" dirty="0">
                          <a:solidFill>
                            <a:srgbClr val="800000"/>
                          </a:solidFill>
                          <a:latin typeface="Arial" pitchFamily="34" charset="0"/>
                          <a:cs typeface="Arial" pitchFamily="34" charset="0"/>
                        </a:rPr>
                        <a:t> sp.</a:t>
                      </a:r>
                    </a:p>
                  </a:txBody>
                  <a:tcPr marL="45368" marR="45368"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l" rtl="0">
                        <a:spcBef>
                          <a:spcPts val="0"/>
                        </a:spcBef>
                        <a:spcAft>
                          <a:spcPts val="0"/>
                        </a:spcAft>
                      </a:pPr>
                      <a:r>
                        <a:rPr lang="en-US" sz="1100" kern="1400" dirty="0" smtClean="0">
                          <a:solidFill>
                            <a:srgbClr val="800000"/>
                          </a:solidFill>
                          <a:latin typeface="Arial" pitchFamily="34" charset="0"/>
                          <a:cs typeface="Arial" pitchFamily="34" charset="0"/>
                        </a:rPr>
                        <a:t>Lactobacillus sp.</a:t>
                      </a:r>
                      <a:endParaRPr lang="en-US" sz="1100" kern="1400" dirty="0">
                        <a:solidFill>
                          <a:srgbClr val="800000"/>
                        </a:solidFill>
                        <a:latin typeface="Arial" pitchFamily="34" charset="0"/>
                        <a:cs typeface="Arial" pitchFamily="34" charset="0"/>
                      </a:endParaRPr>
                    </a:p>
                  </a:txBody>
                  <a:tcPr marL="45368" marR="45368"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l" rtl="0">
                        <a:spcBef>
                          <a:spcPts val="0"/>
                        </a:spcBef>
                        <a:spcAft>
                          <a:spcPts val="0"/>
                        </a:spcAft>
                      </a:pPr>
                      <a:r>
                        <a:rPr lang="en-US" sz="1100" kern="1400" dirty="0" err="1">
                          <a:solidFill>
                            <a:srgbClr val="800000"/>
                          </a:solidFill>
                          <a:latin typeface="Arial" pitchFamily="34" charset="0"/>
                          <a:cs typeface="Arial" pitchFamily="34" charset="0"/>
                        </a:rPr>
                        <a:t>Listeria</a:t>
                      </a:r>
                      <a:r>
                        <a:rPr lang="en-US" sz="1100" kern="1400" dirty="0">
                          <a:solidFill>
                            <a:srgbClr val="800000"/>
                          </a:solidFill>
                          <a:latin typeface="Arial" pitchFamily="34" charset="0"/>
                          <a:cs typeface="Arial" pitchFamily="34" charset="0"/>
                        </a:rPr>
                        <a:t> sp.</a:t>
                      </a:r>
                    </a:p>
                  </a:txBody>
                  <a:tcPr marL="45368" marR="45368"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l" rtl="0">
                        <a:spcBef>
                          <a:spcPts val="0"/>
                        </a:spcBef>
                        <a:spcAft>
                          <a:spcPts val="0"/>
                        </a:spcAft>
                      </a:pPr>
                      <a:r>
                        <a:rPr lang="en-US" sz="1100" kern="1400" dirty="0" err="1">
                          <a:solidFill>
                            <a:srgbClr val="800000"/>
                          </a:solidFill>
                          <a:latin typeface="Arial" pitchFamily="34" charset="0"/>
                          <a:cs typeface="Arial" pitchFamily="34" charset="0"/>
                        </a:rPr>
                        <a:t>Nocardia</a:t>
                      </a:r>
                      <a:r>
                        <a:rPr lang="en-US" sz="1100" kern="1400" dirty="0">
                          <a:solidFill>
                            <a:srgbClr val="800000"/>
                          </a:solidFill>
                          <a:latin typeface="Arial" pitchFamily="34" charset="0"/>
                          <a:cs typeface="Arial" pitchFamily="34" charset="0"/>
                        </a:rPr>
                        <a:t> sp.</a:t>
                      </a:r>
                    </a:p>
                  </a:txBody>
                  <a:tcPr marL="45368" marR="45368"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l" rtl="0">
                        <a:spcBef>
                          <a:spcPts val="0"/>
                        </a:spcBef>
                        <a:spcAft>
                          <a:spcPts val="0"/>
                        </a:spcAft>
                      </a:pPr>
                      <a:r>
                        <a:rPr lang="en-US" sz="1100" kern="1400" dirty="0" err="1">
                          <a:solidFill>
                            <a:srgbClr val="800000"/>
                          </a:solidFill>
                          <a:latin typeface="Arial" pitchFamily="34" charset="0"/>
                          <a:cs typeface="Arial" pitchFamily="34" charset="0"/>
                        </a:rPr>
                        <a:t>Peptostreptococcus</a:t>
                      </a:r>
                      <a:r>
                        <a:rPr lang="en-US" sz="1100" kern="1400" dirty="0">
                          <a:solidFill>
                            <a:srgbClr val="800000"/>
                          </a:solidFill>
                          <a:latin typeface="Arial" pitchFamily="34" charset="0"/>
                          <a:cs typeface="Arial" pitchFamily="34" charset="0"/>
                        </a:rPr>
                        <a:t>/ </a:t>
                      </a:r>
                      <a:r>
                        <a:rPr lang="en-US" sz="1100" kern="1400" dirty="0" err="1">
                          <a:solidFill>
                            <a:srgbClr val="800000"/>
                          </a:solidFill>
                          <a:latin typeface="Arial" pitchFamily="34" charset="0"/>
                          <a:cs typeface="Arial" pitchFamily="34" charset="0"/>
                        </a:rPr>
                        <a:t>Peptococcus</a:t>
                      </a:r>
                      <a:r>
                        <a:rPr lang="en-US" sz="1100" kern="1400" dirty="0">
                          <a:solidFill>
                            <a:srgbClr val="800000"/>
                          </a:solidFill>
                          <a:latin typeface="Arial" pitchFamily="34" charset="0"/>
                          <a:cs typeface="Arial" pitchFamily="34" charset="0"/>
                        </a:rPr>
                        <a:t> sp.</a:t>
                      </a:r>
                    </a:p>
                  </a:txBody>
                  <a:tcPr marL="45368" marR="45368"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l" rtl="0">
                        <a:spcBef>
                          <a:spcPts val="0"/>
                        </a:spcBef>
                        <a:spcAft>
                          <a:spcPts val="0"/>
                        </a:spcAft>
                      </a:pPr>
                      <a:r>
                        <a:rPr lang="en-US" sz="1100" kern="1400" dirty="0" err="1">
                          <a:solidFill>
                            <a:srgbClr val="800000"/>
                          </a:solidFill>
                          <a:latin typeface="Arial" pitchFamily="34" charset="0"/>
                          <a:cs typeface="Arial" pitchFamily="34" charset="0"/>
                        </a:rPr>
                        <a:t>Propionibacterium</a:t>
                      </a:r>
                      <a:r>
                        <a:rPr lang="en-US" sz="1100" kern="1400" dirty="0">
                          <a:solidFill>
                            <a:srgbClr val="800000"/>
                          </a:solidFill>
                          <a:latin typeface="Arial" pitchFamily="34" charset="0"/>
                          <a:cs typeface="Arial" pitchFamily="34" charset="0"/>
                        </a:rPr>
                        <a:t> sp.</a:t>
                      </a:r>
                    </a:p>
                  </a:txBody>
                  <a:tcPr marL="45368" marR="45368"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l" rtl="0">
                        <a:spcBef>
                          <a:spcPts val="0"/>
                        </a:spcBef>
                        <a:spcAft>
                          <a:spcPts val="0"/>
                        </a:spcAft>
                      </a:pPr>
                      <a:r>
                        <a:rPr lang="en-US" sz="1100" kern="1400" dirty="0" err="1">
                          <a:solidFill>
                            <a:srgbClr val="800000"/>
                          </a:solidFill>
                          <a:latin typeface="Arial" pitchFamily="34" charset="0"/>
                          <a:cs typeface="Arial" pitchFamily="34" charset="0"/>
                        </a:rPr>
                        <a:t>Rhodococcus</a:t>
                      </a:r>
                      <a:r>
                        <a:rPr lang="en-US" sz="1100" kern="1400" dirty="0">
                          <a:solidFill>
                            <a:srgbClr val="800000"/>
                          </a:solidFill>
                          <a:latin typeface="Arial" pitchFamily="34" charset="0"/>
                          <a:cs typeface="Arial" pitchFamily="34" charset="0"/>
                        </a:rPr>
                        <a:t> sp.</a:t>
                      </a:r>
                    </a:p>
                  </a:txBody>
                  <a:tcPr marL="45368" marR="45368"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l" rtl="0">
                        <a:spcBef>
                          <a:spcPts val="0"/>
                        </a:spcBef>
                        <a:spcAft>
                          <a:spcPts val="0"/>
                        </a:spcAft>
                      </a:pPr>
                      <a:r>
                        <a:rPr lang="en-US" sz="1100" kern="1400" dirty="0">
                          <a:solidFill>
                            <a:srgbClr val="800000"/>
                          </a:solidFill>
                          <a:latin typeface="Arial" pitchFamily="34" charset="0"/>
                          <a:cs typeface="Arial" pitchFamily="34" charset="0"/>
                        </a:rPr>
                        <a:t>Staphylococcus sp.</a:t>
                      </a:r>
                    </a:p>
                  </a:txBody>
                  <a:tcPr marL="45368" marR="45368"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l" rtl="0">
                        <a:spcBef>
                          <a:spcPts val="0"/>
                        </a:spcBef>
                        <a:spcAft>
                          <a:spcPts val="0"/>
                        </a:spcAft>
                      </a:pPr>
                      <a:r>
                        <a:rPr lang="en-US" sz="1100" kern="1400" dirty="0">
                          <a:solidFill>
                            <a:srgbClr val="800000"/>
                          </a:solidFill>
                          <a:latin typeface="Arial" pitchFamily="34" charset="0"/>
                          <a:cs typeface="Arial" pitchFamily="34" charset="0"/>
                        </a:rPr>
                        <a:t>Streptococcus sp.</a:t>
                      </a:r>
                    </a:p>
                  </a:txBody>
                  <a:tcPr marL="45368" marR="45368"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16" name="Table 15"/>
          <p:cNvGraphicFramePr>
            <a:graphicFrameLocks noGrp="1"/>
          </p:cNvGraphicFramePr>
          <p:nvPr>
            <p:extLst>
              <p:ext uri="{D42A27DB-BD31-4B8C-83A1-F6EECF244321}">
                <p14:modId xmlns:p14="http://schemas.microsoft.com/office/powerpoint/2010/main" val="1485546384"/>
              </p:ext>
            </p:extLst>
          </p:nvPr>
        </p:nvGraphicFramePr>
        <p:xfrm>
          <a:off x="1390636" y="1763688"/>
          <a:ext cx="3324248" cy="4023360"/>
        </p:xfrm>
        <a:graphic>
          <a:graphicData uri="http://schemas.openxmlformats.org/drawingml/2006/table">
            <a:tbl>
              <a:tblPr/>
              <a:tblGrid>
                <a:gridCol w="214314"/>
                <a:gridCol w="1395422"/>
                <a:gridCol w="214314"/>
                <a:gridCol w="1500198"/>
              </a:tblGrid>
              <a:tr h="71438">
                <a:tc gridSpan="4">
                  <a:txBody>
                    <a:bodyPr/>
                    <a:lstStyle/>
                    <a:p>
                      <a:pPr marR="0" indent="0" algn="l" rtl="0">
                        <a:spcBef>
                          <a:spcPts val="0"/>
                        </a:spcBef>
                        <a:spcAft>
                          <a:spcPts val="0"/>
                        </a:spcAft>
                      </a:pPr>
                      <a:r>
                        <a:rPr lang="en-US" sz="1100" b="1" kern="1400" dirty="0">
                          <a:solidFill>
                            <a:schemeClr val="tx1"/>
                          </a:solidFill>
                          <a:latin typeface="Arial" pitchFamily="34" charset="0"/>
                          <a:cs typeface="Arial" pitchFamily="34" charset="0"/>
                        </a:rPr>
                        <a:t>Gram Negative Bacteria </a:t>
                      </a:r>
                      <a:r>
                        <a:rPr lang="en-US" sz="1100" kern="1400" dirty="0">
                          <a:solidFill>
                            <a:schemeClr val="tx1"/>
                          </a:solidFill>
                          <a:latin typeface="Arial" pitchFamily="34" charset="0"/>
                          <a:cs typeface="Arial" pitchFamily="34" charset="0"/>
                        </a:rPr>
                        <a:t> </a:t>
                      </a:r>
                    </a:p>
                    <a:p>
                      <a:pPr marR="0" indent="0" algn="l" rtl="0">
                        <a:spcBef>
                          <a:spcPts val="0"/>
                        </a:spcBef>
                        <a:spcAft>
                          <a:spcPts val="0"/>
                        </a:spcAft>
                      </a:pPr>
                      <a:endParaRPr lang="en-US" sz="1100" kern="1400" dirty="0" smtClean="0">
                        <a:solidFill>
                          <a:schemeClr val="tx1"/>
                        </a:solidFill>
                        <a:latin typeface="Arial" pitchFamily="34" charset="0"/>
                        <a:cs typeface="Arial" pitchFamily="34" charset="0"/>
                      </a:endParaRPr>
                    </a:p>
                  </a:txBody>
                  <a:tcPr marL="18000" marR="18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45368" marR="45368"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r>
              <a:tr h="126861">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1</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chemeClr val="tx1"/>
                          </a:solidFill>
                          <a:latin typeface="Arial" pitchFamily="34" charset="0"/>
                          <a:cs typeface="Arial" pitchFamily="34" charset="0"/>
                        </a:rPr>
                        <a:t> </a:t>
                      </a:r>
                      <a:r>
                        <a:rPr lang="en-US" sz="1100" kern="1400" dirty="0" err="1" smtClean="0">
                          <a:solidFill>
                            <a:schemeClr val="tx1"/>
                          </a:solidFill>
                          <a:latin typeface="Arial" pitchFamily="34" charset="0"/>
                          <a:cs typeface="Arial" pitchFamily="34" charset="0"/>
                        </a:rPr>
                        <a:t>Acinetobacter</a:t>
                      </a:r>
                      <a:r>
                        <a:rPr lang="en-US" sz="1100" kern="1400" dirty="0" smtClean="0">
                          <a:solidFill>
                            <a:schemeClr val="tx1"/>
                          </a:solidFill>
                          <a:latin typeface="Arial" pitchFamily="34" charset="0"/>
                          <a:cs typeface="Arial" pitchFamily="34" charset="0"/>
                        </a:rPr>
                        <a:t> sp.</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23</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err="1">
                          <a:solidFill>
                            <a:schemeClr val="tx1"/>
                          </a:solidFill>
                          <a:latin typeface="Arial" pitchFamily="34" charset="0"/>
                          <a:cs typeface="Arial" pitchFamily="34" charset="0"/>
                        </a:rPr>
                        <a:t>Legionella</a:t>
                      </a:r>
                      <a:r>
                        <a:rPr lang="en-US" sz="1100" kern="1400" dirty="0">
                          <a:solidFill>
                            <a:schemeClr val="tx1"/>
                          </a:solidFill>
                          <a:latin typeface="Arial" pitchFamily="34" charset="0"/>
                          <a:cs typeface="Arial" pitchFamily="34" charset="0"/>
                        </a:rPr>
                        <a:t> 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2</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chemeClr val="tx1"/>
                          </a:solidFill>
                          <a:latin typeface="Arial" pitchFamily="34" charset="0"/>
                          <a:cs typeface="Arial" pitchFamily="34" charset="0"/>
                        </a:rPr>
                        <a:t> </a:t>
                      </a:r>
                      <a:r>
                        <a:rPr lang="en-US" sz="1100" kern="1400" dirty="0" err="1" smtClean="0">
                          <a:solidFill>
                            <a:schemeClr val="tx1"/>
                          </a:solidFill>
                          <a:latin typeface="Arial" pitchFamily="34" charset="0"/>
                          <a:cs typeface="Arial" pitchFamily="34" charset="0"/>
                        </a:rPr>
                        <a:t>Aeromonas</a:t>
                      </a:r>
                      <a:r>
                        <a:rPr lang="en-US" sz="1100" kern="1400" dirty="0" smtClean="0">
                          <a:solidFill>
                            <a:schemeClr val="tx1"/>
                          </a:solidFill>
                          <a:latin typeface="Arial" pitchFamily="34" charset="0"/>
                          <a:cs typeface="Arial" pitchFamily="34" charset="0"/>
                        </a:rPr>
                        <a:t> </a:t>
                      </a:r>
                      <a:r>
                        <a:rPr lang="en-US" sz="1100" kern="1400" dirty="0">
                          <a:solidFill>
                            <a:schemeClr val="tx1"/>
                          </a:solidFill>
                          <a:latin typeface="Arial" pitchFamily="34" charset="0"/>
                          <a:cs typeface="Arial" pitchFamily="34" charset="0"/>
                        </a:rPr>
                        <a:t>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24</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err="1">
                          <a:solidFill>
                            <a:schemeClr val="tx1"/>
                          </a:solidFill>
                          <a:latin typeface="Arial" pitchFamily="34" charset="0"/>
                          <a:cs typeface="Arial" pitchFamily="34" charset="0"/>
                        </a:rPr>
                        <a:t>Moraxella</a:t>
                      </a:r>
                      <a:r>
                        <a:rPr lang="en-US" sz="1100" kern="1400" dirty="0">
                          <a:solidFill>
                            <a:schemeClr val="tx1"/>
                          </a:solidFill>
                          <a:latin typeface="Arial" pitchFamily="34" charset="0"/>
                          <a:cs typeface="Arial" pitchFamily="34" charset="0"/>
                        </a:rPr>
                        <a:t> 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3</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chemeClr val="tx1"/>
                          </a:solidFill>
                          <a:latin typeface="Arial" pitchFamily="34" charset="0"/>
                          <a:cs typeface="Arial" pitchFamily="34" charset="0"/>
                        </a:rPr>
                        <a:t> </a:t>
                      </a:r>
                      <a:r>
                        <a:rPr lang="en-US" sz="1100" kern="1400" dirty="0" err="1" smtClean="0">
                          <a:solidFill>
                            <a:schemeClr val="tx1"/>
                          </a:solidFill>
                          <a:latin typeface="Arial" pitchFamily="34" charset="0"/>
                          <a:cs typeface="Arial" pitchFamily="34" charset="0"/>
                        </a:rPr>
                        <a:t>Alcaligenes</a:t>
                      </a:r>
                      <a:r>
                        <a:rPr lang="en-US" sz="1100" kern="1400" dirty="0" smtClean="0">
                          <a:solidFill>
                            <a:schemeClr val="tx1"/>
                          </a:solidFill>
                          <a:latin typeface="Arial" pitchFamily="34" charset="0"/>
                          <a:cs typeface="Arial" pitchFamily="34" charset="0"/>
                        </a:rPr>
                        <a:t> </a:t>
                      </a:r>
                      <a:r>
                        <a:rPr lang="en-US" sz="1100" kern="1400" dirty="0">
                          <a:solidFill>
                            <a:schemeClr val="tx1"/>
                          </a:solidFill>
                          <a:latin typeface="Arial" pitchFamily="34" charset="0"/>
                          <a:cs typeface="Arial" pitchFamily="34" charset="0"/>
                        </a:rPr>
                        <a:t>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25</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err="1">
                          <a:solidFill>
                            <a:schemeClr val="tx1"/>
                          </a:solidFill>
                          <a:latin typeface="Arial" pitchFamily="34" charset="0"/>
                          <a:cs typeface="Arial" pitchFamily="34" charset="0"/>
                        </a:rPr>
                        <a:t>Morganella</a:t>
                      </a:r>
                      <a:r>
                        <a:rPr lang="en-US" sz="1100" kern="1400" dirty="0">
                          <a:solidFill>
                            <a:schemeClr val="tx1"/>
                          </a:solidFill>
                          <a:latin typeface="Arial" pitchFamily="34" charset="0"/>
                          <a:cs typeface="Arial" pitchFamily="34" charset="0"/>
                        </a:rPr>
                        <a:t> 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4</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chemeClr val="tx1"/>
                          </a:solidFill>
                          <a:latin typeface="Arial" pitchFamily="34" charset="0"/>
                          <a:cs typeface="Arial" pitchFamily="34" charset="0"/>
                        </a:rPr>
                        <a:t> </a:t>
                      </a:r>
                      <a:r>
                        <a:rPr lang="en-US" sz="1100" kern="1400" dirty="0" err="1" smtClean="0">
                          <a:solidFill>
                            <a:schemeClr val="tx1"/>
                          </a:solidFill>
                          <a:latin typeface="Arial" pitchFamily="34" charset="0"/>
                          <a:cs typeface="Arial" pitchFamily="34" charset="0"/>
                        </a:rPr>
                        <a:t>Bacteroides</a:t>
                      </a:r>
                      <a:r>
                        <a:rPr lang="en-US" sz="1100" kern="1400" dirty="0" smtClean="0">
                          <a:solidFill>
                            <a:schemeClr val="tx1"/>
                          </a:solidFill>
                          <a:latin typeface="Arial" pitchFamily="34" charset="0"/>
                          <a:cs typeface="Arial" pitchFamily="34" charset="0"/>
                        </a:rPr>
                        <a:t> </a:t>
                      </a:r>
                      <a:r>
                        <a:rPr lang="en-US" sz="1100" kern="1400" dirty="0">
                          <a:solidFill>
                            <a:schemeClr val="tx1"/>
                          </a:solidFill>
                          <a:latin typeface="Arial" pitchFamily="34" charset="0"/>
                          <a:cs typeface="Arial" pitchFamily="34" charset="0"/>
                        </a:rPr>
                        <a:t>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26</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err="1">
                          <a:solidFill>
                            <a:schemeClr val="tx1"/>
                          </a:solidFill>
                          <a:latin typeface="Arial" pitchFamily="34" charset="0"/>
                          <a:cs typeface="Arial" pitchFamily="34" charset="0"/>
                        </a:rPr>
                        <a:t>Mycoplasma</a:t>
                      </a:r>
                      <a:r>
                        <a:rPr lang="en-US" sz="1100" kern="1400" dirty="0">
                          <a:solidFill>
                            <a:schemeClr val="tx1"/>
                          </a:solidFill>
                          <a:latin typeface="Arial" pitchFamily="34" charset="0"/>
                          <a:cs typeface="Arial" pitchFamily="34" charset="0"/>
                        </a:rPr>
                        <a:t> 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5</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chemeClr val="tx1"/>
                          </a:solidFill>
                          <a:latin typeface="Arial" pitchFamily="34" charset="0"/>
                          <a:cs typeface="Arial" pitchFamily="34" charset="0"/>
                        </a:rPr>
                        <a:t> </a:t>
                      </a:r>
                      <a:r>
                        <a:rPr lang="en-US" sz="1100" kern="1400" dirty="0" err="1" smtClean="0">
                          <a:solidFill>
                            <a:schemeClr val="tx1"/>
                          </a:solidFill>
                          <a:latin typeface="Arial" pitchFamily="34" charset="0"/>
                          <a:cs typeface="Arial" pitchFamily="34" charset="0"/>
                        </a:rPr>
                        <a:t>Bartonella</a:t>
                      </a:r>
                      <a:r>
                        <a:rPr lang="en-US" sz="1100" kern="1400" dirty="0" smtClean="0">
                          <a:solidFill>
                            <a:schemeClr val="tx1"/>
                          </a:solidFill>
                          <a:latin typeface="Arial" pitchFamily="34" charset="0"/>
                          <a:cs typeface="Arial" pitchFamily="34" charset="0"/>
                        </a:rPr>
                        <a:t> </a:t>
                      </a:r>
                      <a:r>
                        <a:rPr lang="en-US" sz="1100" kern="1400" dirty="0">
                          <a:solidFill>
                            <a:schemeClr val="tx1"/>
                          </a:solidFill>
                          <a:latin typeface="Arial" pitchFamily="34" charset="0"/>
                          <a:cs typeface="Arial" pitchFamily="34" charset="0"/>
                        </a:rPr>
                        <a:t>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27</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err="1">
                          <a:solidFill>
                            <a:schemeClr val="tx1"/>
                          </a:solidFill>
                          <a:latin typeface="Arial" pitchFamily="34" charset="0"/>
                          <a:cs typeface="Arial" pitchFamily="34" charset="0"/>
                        </a:rPr>
                        <a:t>Neisseria</a:t>
                      </a:r>
                      <a:r>
                        <a:rPr lang="en-US" sz="1100" kern="1400" dirty="0">
                          <a:solidFill>
                            <a:schemeClr val="tx1"/>
                          </a:solidFill>
                          <a:latin typeface="Arial" pitchFamily="34" charset="0"/>
                          <a:cs typeface="Arial" pitchFamily="34" charset="0"/>
                        </a:rPr>
                        <a:t> 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6</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chemeClr val="tx1"/>
                          </a:solidFill>
                          <a:latin typeface="Arial" pitchFamily="34" charset="0"/>
                          <a:cs typeface="Arial" pitchFamily="34" charset="0"/>
                        </a:rPr>
                        <a:t> </a:t>
                      </a:r>
                      <a:r>
                        <a:rPr lang="en-US" sz="1100" kern="1400" dirty="0" err="1" smtClean="0">
                          <a:solidFill>
                            <a:schemeClr val="tx1"/>
                          </a:solidFill>
                          <a:latin typeface="Arial" pitchFamily="34" charset="0"/>
                          <a:cs typeface="Arial" pitchFamily="34" charset="0"/>
                        </a:rPr>
                        <a:t>Bortetella</a:t>
                      </a:r>
                      <a:r>
                        <a:rPr lang="en-US" sz="1100" kern="1400" dirty="0" smtClean="0">
                          <a:solidFill>
                            <a:schemeClr val="tx1"/>
                          </a:solidFill>
                          <a:latin typeface="Arial" pitchFamily="34" charset="0"/>
                          <a:cs typeface="Arial" pitchFamily="34" charset="0"/>
                        </a:rPr>
                        <a:t> </a:t>
                      </a:r>
                      <a:r>
                        <a:rPr lang="en-US" sz="1100" kern="1400" dirty="0">
                          <a:solidFill>
                            <a:schemeClr val="tx1"/>
                          </a:solidFill>
                          <a:latin typeface="Arial" pitchFamily="34" charset="0"/>
                          <a:cs typeface="Arial" pitchFamily="34" charset="0"/>
                        </a:rPr>
                        <a:t>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28</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err="1">
                          <a:solidFill>
                            <a:schemeClr val="tx1"/>
                          </a:solidFill>
                          <a:latin typeface="Arial" pitchFamily="34" charset="0"/>
                          <a:cs typeface="Arial" pitchFamily="34" charset="0"/>
                        </a:rPr>
                        <a:t>Pasteurella</a:t>
                      </a:r>
                      <a:r>
                        <a:rPr lang="en-US" sz="1100" kern="1400" dirty="0">
                          <a:solidFill>
                            <a:schemeClr val="tx1"/>
                          </a:solidFill>
                          <a:latin typeface="Arial" pitchFamily="34" charset="0"/>
                          <a:cs typeface="Arial" pitchFamily="34" charset="0"/>
                        </a:rPr>
                        <a:t> 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7</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chemeClr val="tx1"/>
                          </a:solidFill>
                          <a:latin typeface="Arial" pitchFamily="34" charset="0"/>
                          <a:cs typeface="Arial" pitchFamily="34" charset="0"/>
                        </a:rPr>
                        <a:t> </a:t>
                      </a:r>
                      <a:r>
                        <a:rPr lang="en-US" sz="1100" kern="1400" dirty="0" err="1" smtClean="0">
                          <a:solidFill>
                            <a:schemeClr val="tx1"/>
                          </a:solidFill>
                          <a:latin typeface="Arial" pitchFamily="34" charset="0"/>
                          <a:cs typeface="Arial" pitchFamily="34" charset="0"/>
                        </a:rPr>
                        <a:t>Burkholderia</a:t>
                      </a:r>
                      <a:r>
                        <a:rPr lang="en-US" sz="1100" kern="1400" dirty="0" smtClean="0">
                          <a:solidFill>
                            <a:schemeClr val="tx1"/>
                          </a:solidFill>
                          <a:latin typeface="Arial" pitchFamily="34" charset="0"/>
                          <a:cs typeface="Arial" pitchFamily="34" charset="0"/>
                        </a:rPr>
                        <a:t> </a:t>
                      </a:r>
                      <a:r>
                        <a:rPr lang="en-US" sz="1100" kern="1400" dirty="0">
                          <a:solidFill>
                            <a:schemeClr val="tx1"/>
                          </a:solidFill>
                          <a:latin typeface="Arial" pitchFamily="34" charset="0"/>
                          <a:cs typeface="Arial" pitchFamily="34" charset="0"/>
                        </a:rPr>
                        <a:t>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29</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err="1">
                          <a:solidFill>
                            <a:schemeClr val="tx1"/>
                          </a:solidFill>
                          <a:latin typeface="Arial" pitchFamily="34" charset="0"/>
                          <a:cs typeface="Arial" pitchFamily="34" charset="0"/>
                        </a:rPr>
                        <a:t>Porphyromonas</a:t>
                      </a:r>
                      <a:r>
                        <a:rPr lang="en-US" sz="1100" kern="1400" dirty="0">
                          <a:solidFill>
                            <a:schemeClr val="tx1"/>
                          </a:solidFill>
                          <a:latin typeface="Arial" pitchFamily="34" charset="0"/>
                          <a:cs typeface="Arial" pitchFamily="34" charset="0"/>
                        </a:rPr>
                        <a:t> 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8</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chemeClr val="tx1"/>
                          </a:solidFill>
                          <a:latin typeface="Arial" pitchFamily="34" charset="0"/>
                          <a:cs typeface="Arial" pitchFamily="34" charset="0"/>
                        </a:rPr>
                        <a:t> Campylobacter </a:t>
                      </a:r>
                      <a:r>
                        <a:rPr lang="en-US" sz="1100" kern="1400" dirty="0">
                          <a:solidFill>
                            <a:schemeClr val="tx1"/>
                          </a:solidFill>
                          <a:latin typeface="Arial" pitchFamily="34" charset="0"/>
                          <a:cs typeface="Arial" pitchFamily="34" charset="0"/>
                        </a:rPr>
                        <a:t>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30</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err="1">
                          <a:solidFill>
                            <a:schemeClr val="tx1"/>
                          </a:solidFill>
                          <a:latin typeface="Arial" pitchFamily="34" charset="0"/>
                          <a:cs typeface="Arial" pitchFamily="34" charset="0"/>
                        </a:rPr>
                        <a:t>Prevotella</a:t>
                      </a:r>
                      <a:r>
                        <a:rPr lang="en-US" sz="1100" kern="1400" dirty="0">
                          <a:solidFill>
                            <a:schemeClr val="tx1"/>
                          </a:solidFill>
                          <a:latin typeface="Arial" pitchFamily="34" charset="0"/>
                          <a:cs typeface="Arial" pitchFamily="34" charset="0"/>
                        </a:rPr>
                        <a:t> 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9</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chemeClr val="tx1"/>
                          </a:solidFill>
                          <a:latin typeface="Arial" pitchFamily="34" charset="0"/>
                          <a:cs typeface="Arial" pitchFamily="34" charset="0"/>
                        </a:rPr>
                        <a:t> </a:t>
                      </a:r>
                      <a:r>
                        <a:rPr lang="en-US" sz="1100" kern="1400" dirty="0" err="1" smtClean="0">
                          <a:solidFill>
                            <a:schemeClr val="tx1"/>
                          </a:solidFill>
                          <a:latin typeface="Arial" pitchFamily="34" charset="0"/>
                          <a:cs typeface="Arial" pitchFamily="34" charset="0"/>
                        </a:rPr>
                        <a:t>Capnocytophaga</a:t>
                      </a:r>
                      <a:r>
                        <a:rPr lang="en-US" sz="1100" kern="1400" dirty="0" smtClean="0">
                          <a:solidFill>
                            <a:schemeClr val="tx1"/>
                          </a:solidFill>
                          <a:latin typeface="Arial" pitchFamily="34" charset="0"/>
                          <a:cs typeface="Arial" pitchFamily="34" charset="0"/>
                        </a:rPr>
                        <a:t> sp</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31</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a:solidFill>
                            <a:schemeClr val="tx1"/>
                          </a:solidFill>
                          <a:latin typeface="Arial" pitchFamily="34" charset="0"/>
                          <a:cs typeface="Arial" pitchFamily="34" charset="0"/>
                        </a:rPr>
                        <a:t>Proteus sp. </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10</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chemeClr val="tx1"/>
                          </a:solidFill>
                          <a:latin typeface="Arial" pitchFamily="34" charset="0"/>
                          <a:cs typeface="Arial" pitchFamily="34" charset="0"/>
                        </a:rPr>
                        <a:t> Chlamydia </a:t>
                      </a:r>
                      <a:r>
                        <a:rPr lang="en-US" sz="1100" kern="1400" dirty="0">
                          <a:solidFill>
                            <a:schemeClr val="tx1"/>
                          </a:solidFill>
                          <a:latin typeface="Arial" pitchFamily="34" charset="0"/>
                          <a:cs typeface="Arial" pitchFamily="34" charset="0"/>
                        </a:rPr>
                        <a:t>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32</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err="1">
                          <a:solidFill>
                            <a:schemeClr val="tx1"/>
                          </a:solidFill>
                          <a:latin typeface="Arial" pitchFamily="34" charset="0"/>
                          <a:cs typeface="Arial" pitchFamily="34" charset="0"/>
                        </a:rPr>
                        <a:t>Providencia</a:t>
                      </a:r>
                      <a:r>
                        <a:rPr lang="en-US" sz="1100" kern="1400" dirty="0">
                          <a:solidFill>
                            <a:schemeClr val="tx1"/>
                          </a:solidFill>
                          <a:latin typeface="Arial" pitchFamily="34" charset="0"/>
                          <a:cs typeface="Arial" pitchFamily="34" charset="0"/>
                        </a:rPr>
                        <a:t> 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0022">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11</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chemeClr val="tx1"/>
                          </a:solidFill>
                          <a:latin typeface="Arial" pitchFamily="34" charset="0"/>
                          <a:cs typeface="Arial" pitchFamily="34" charset="0"/>
                        </a:rPr>
                        <a:t> </a:t>
                      </a:r>
                      <a:r>
                        <a:rPr lang="en-US" sz="1100" kern="1400" dirty="0" err="1" smtClean="0">
                          <a:solidFill>
                            <a:schemeClr val="tx1"/>
                          </a:solidFill>
                          <a:latin typeface="Arial" pitchFamily="34" charset="0"/>
                          <a:cs typeface="Arial" pitchFamily="34" charset="0"/>
                        </a:rPr>
                        <a:t>Citrobacter</a:t>
                      </a:r>
                      <a:r>
                        <a:rPr lang="en-US" sz="1100" kern="1400" dirty="0" smtClean="0">
                          <a:solidFill>
                            <a:schemeClr val="tx1"/>
                          </a:solidFill>
                          <a:latin typeface="Arial" pitchFamily="34" charset="0"/>
                          <a:cs typeface="Arial" pitchFamily="34" charset="0"/>
                        </a:rPr>
                        <a:t> </a:t>
                      </a:r>
                      <a:r>
                        <a:rPr lang="en-US" sz="1100" kern="1400" dirty="0">
                          <a:solidFill>
                            <a:schemeClr val="tx1"/>
                          </a:solidFill>
                          <a:latin typeface="Arial" pitchFamily="34" charset="0"/>
                          <a:cs typeface="Arial" pitchFamily="34" charset="0"/>
                        </a:rPr>
                        <a:t>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33</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a:solidFill>
                            <a:schemeClr val="tx1"/>
                          </a:solidFill>
                          <a:latin typeface="Arial" pitchFamily="34" charset="0"/>
                          <a:cs typeface="Arial" pitchFamily="34" charset="0"/>
                        </a:rPr>
                        <a:t>Pseudomonas 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12</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chemeClr val="tx1"/>
                          </a:solidFill>
                          <a:latin typeface="Arial" pitchFamily="34" charset="0"/>
                          <a:cs typeface="Arial" pitchFamily="34" charset="0"/>
                        </a:rPr>
                        <a:t> </a:t>
                      </a:r>
                      <a:r>
                        <a:rPr lang="en-US" sz="1100" kern="1400" dirty="0" err="1" smtClean="0">
                          <a:solidFill>
                            <a:schemeClr val="tx1"/>
                          </a:solidFill>
                          <a:latin typeface="Arial" pitchFamily="34" charset="0"/>
                          <a:cs typeface="Arial" pitchFamily="34" charset="0"/>
                        </a:rPr>
                        <a:t>Coxiella</a:t>
                      </a:r>
                      <a:r>
                        <a:rPr lang="en-US" sz="1100" kern="1400" dirty="0" smtClean="0">
                          <a:solidFill>
                            <a:schemeClr val="tx1"/>
                          </a:solidFill>
                          <a:latin typeface="Arial" pitchFamily="34" charset="0"/>
                          <a:cs typeface="Arial" pitchFamily="34" charset="0"/>
                        </a:rPr>
                        <a:t> </a:t>
                      </a:r>
                      <a:r>
                        <a:rPr lang="en-US" sz="1100" kern="1400" dirty="0">
                          <a:solidFill>
                            <a:schemeClr val="tx1"/>
                          </a:solidFill>
                          <a:latin typeface="Arial" pitchFamily="34" charset="0"/>
                          <a:cs typeface="Arial" pitchFamily="34" charset="0"/>
                        </a:rPr>
                        <a:t>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34</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err="1">
                          <a:solidFill>
                            <a:schemeClr val="tx1"/>
                          </a:solidFill>
                          <a:latin typeface="Arial" pitchFamily="34" charset="0"/>
                          <a:cs typeface="Arial" pitchFamily="34" charset="0"/>
                        </a:rPr>
                        <a:t>Ralstonia</a:t>
                      </a:r>
                      <a:r>
                        <a:rPr lang="en-US" sz="1100" kern="1400" dirty="0">
                          <a:solidFill>
                            <a:schemeClr val="tx1"/>
                          </a:solidFill>
                          <a:latin typeface="Arial" pitchFamily="34" charset="0"/>
                          <a:cs typeface="Arial" pitchFamily="34" charset="0"/>
                        </a:rPr>
                        <a:t> sp. </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124">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13</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chemeClr val="tx1"/>
                          </a:solidFill>
                          <a:latin typeface="Arial" pitchFamily="34" charset="0"/>
                          <a:cs typeface="Arial" pitchFamily="34" charset="0"/>
                        </a:rPr>
                        <a:t> </a:t>
                      </a:r>
                      <a:r>
                        <a:rPr lang="en-US" sz="1100" kern="1400" dirty="0" err="1" smtClean="0">
                          <a:solidFill>
                            <a:schemeClr val="tx1"/>
                          </a:solidFill>
                          <a:latin typeface="Arial" pitchFamily="34" charset="0"/>
                          <a:cs typeface="Arial" pitchFamily="34" charset="0"/>
                        </a:rPr>
                        <a:t>Ehrlichia</a:t>
                      </a:r>
                      <a:r>
                        <a:rPr lang="en-US" sz="1100" kern="1400" dirty="0" smtClean="0">
                          <a:solidFill>
                            <a:schemeClr val="tx1"/>
                          </a:solidFill>
                          <a:latin typeface="Arial" pitchFamily="34" charset="0"/>
                          <a:cs typeface="Arial" pitchFamily="34" charset="0"/>
                        </a:rPr>
                        <a:t> </a:t>
                      </a:r>
                      <a:r>
                        <a:rPr lang="en-US" sz="1100" kern="1400" dirty="0">
                          <a:solidFill>
                            <a:schemeClr val="tx1"/>
                          </a:solidFill>
                          <a:latin typeface="Arial" pitchFamily="34" charset="0"/>
                          <a:cs typeface="Arial" pitchFamily="34" charset="0"/>
                        </a:rPr>
                        <a:t>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35</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err="1">
                          <a:solidFill>
                            <a:schemeClr val="tx1"/>
                          </a:solidFill>
                          <a:latin typeface="Arial" pitchFamily="34" charset="0"/>
                          <a:cs typeface="Arial" pitchFamily="34" charset="0"/>
                        </a:rPr>
                        <a:t>Rickettsia</a:t>
                      </a:r>
                      <a:r>
                        <a:rPr lang="en-US" sz="1100" kern="1400" dirty="0">
                          <a:solidFill>
                            <a:schemeClr val="tx1"/>
                          </a:solidFill>
                          <a:latin typeface="Arial" pitchFamily="34" charset="0"/>
                          <a:cs typeface="Arial" pitchFamily="34" charset="0"/>
                        </a:rPr>
                        <a:t> 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14</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chemeClr val="tx1"/>
                          </a:solidFill>
                          <a:latin typeface="Arial" pitchFamily="34" charset="0"/>
                          <a:cs typeface="Arial" pitchFamily="34" charset="0"/>
                        </a:rPr>
                        <a:t> </a:t>
                      </a:r>
                      <a:r>
                        <a:rPr lang="en-US" sz="1100" kern="1400" dirty="0" err="1" smtClean="0">
                          <a:solidFill>
                            <a:schemeClr val="tx1"/>
                          </a:solidFill>
                          <a:latin typeface="Arial" pitchFamily="34" charset="0"/>
                          <a:cs typeface="Arial" pitchFamily="34" charset="0"/>
                        </a:rPr>
                        <a:t>Eikenella</a:t>
                      </a:r>
                      <a:r>
                        <a:rPr lang="en-US" sz="1100" kern="1400" dirty="0" smtClean="0">
                          <a:solidFill>
                            <a:schemeClr val="tx1"/>
                          </a:solidFill>
                          <a:latin typeface="Arial" pitchFamily="34" charset="0"/>
                          <a:cs typeface="Arial" pitchFamily="34" charset="0"/>
                        </a:rPr>
                        <a:t> </a:t>
                      </a:r>
                      <a:r>
                        <a:rPr lang="en-US" sz="1100" kern="1400" dirty="0">
                          <a:solidFill>
                            <a:schemeClr val="tx1"/>
                          </a:solidFill>
                          <a:latin typeface="Arial" pitchFamily="34" charset="0"/>
                          <a:cs typeface="Arial" pitchFamily="34" charset="0"/>
                        </a:rPr>
                        <a:t>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36</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a:solidFill>
                            <a:schemeClr val="tx1"/>
                          </a:solidFill>
                          <a:latin typeface="Arial" pitchFamily="34" charset="0"/>
                          <a:cs typeface="Arial" pitchFamily="34" charset="0"/>
                        </a:rPr>
                        <a:t>Salmonella 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124">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15</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chemeClr val="tx1"/>
                          </a:solidFill>
                          <a:latin typeface="Arial" pitchFamily="34" charset="0"/>
                          <a:cs typeface="Arial" pitchFamily="34" charset="0"/>
                        </a:rPr>
                        <a:t> </a:t>
                      </a:r>
                      <a:r>
                        <a:rPr lang="en-US" sz="1100" kern="1400" dirty="0" err="1" smtClean="0">
                          <a:solidFill>
                            <a:schemeClr val="tx1"/>
                          </a:solidFill>
                          <a:latin typeface="Arial" pitchFamily="34" charset="0"/>
                          <a:cs typeface="Arial" pitchFamily="34" charset="0"/>
                        </a:rPr>
                        <a:t>Enterobacter</a:t>
                      </a:r>
                      <a:r>
                        <a:rPr lang="en-US" sz="1100" kern="1400" dirty="0" smtClean="0">
                          <a:solidFill>
                            <a:schemeClr val="tx1"/>
                          </a:solidFill>
                          <a:latin typeface="Arial" pitchFamily="34" charset="0"/>
                          <a:cs typeface="Arial" pitchFamily="34" charset="0"/>
                        </a:rPr>
                        <a:t> sp. </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37</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a:solidFill>
                            <a:schemeClr val="tx1"/>
                          </a:solidFill>
                          <a:latin typeface="Arial" pitchFamily="34" charset="0"/>
                          <a:cs typeface="Arial" pitchFamily="34" charset="0"/>
                        </a:rPr>
                        <a:t>Salmonella 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16</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chemeClr val="tx1"/>
                          </a:solidFill>
                          <a:latin typeface="Arial" pitchFamily="34" charset="0"/>
                          <a:cs typeface="Arial" pitchFamily="34" charset="0"/>
                        </a:rPr>
                        <a:t> Escherichia </a:t>
                      </a:r>
                      <a:r>
                        <a:rPr lang="en-US" sz="1100" kern="1400" dirty="0">
                          <a:solidFill>
                            <a:schemeClr val="tx1"/>
                          </a:solidFill>
                          <a:latin typeface="Arial" pitchFamily="34" charset="0"/>
                          <a:cs typeface="Arial" pitchFamily="34" charset="0"/>
                        </a:rPr>
                        <a:t>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38</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err="1">
                          <a:solidFill>
                            <a:schemeClr val="tx1"/>
                          </a:solidFill>
                          <a:latin typeface="Arial" pitchFamily="34" charset="0"/>
                          <a:cs typeface="Arial" pitchFamily="34" charset="0"/>
                        </a:rPr>
                        <a:t>Serratia</a:t>
                      </a:r>
                      <a:r>
                        <a:rPr lang="en-US" sz="1100" kern="1400" dirty="0">
                          <a:solidFill>
                            <a:schemeClr val="tx1"/>
                          </a:solidFill>
                          <a:latin typeface="Arial" pitchFamily="34" charset="0"/>
                          <a:cs typeface="Arial" pitchFamily="34" charset="0"/>
                        </a:rPr>
                        <a:t> 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17</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chemeClr val="tx1"/>
                          </a:solidFill>
                          <a:latin typeface="Arial" pitchFamily="34" charset="0"/>
                          <a:cs typeface="Arial" pitchFamily="34" charset="0"/>
                        </a:rPr>
                        <a:t> </a:t>
                      </a:r>
                      <a:r>
                        <a:rPr lang="en-US" sz="1100" kern="1400" dirty="0" err="1" smtClean="0">
                          <a:solidFill>
                            <a:schemeClr val="tx1"/>
                          </a:solidFill>
                          <a:latin typeface="Arial" pitchFamily="34" charset="0"/>
                          <a:cs typeface="Arial" pitchFamily="34" charset="0"/>
                        </a:rPr>
                        <a:t>Francisella</a:t>
                      </a:r>
                      <a:r>
                        <a:rPr lang="en-US" sz="1100" kern="1400" dirty="0" smtClean="0">
                          <a:solidFill>
                            <a:schemeClr val="tx1"/>
                          </a:solidFill>
                          <a:latin typeface="Arial" pitchFamily="34" charset="0"/>
                          <a:cs typeface="Arial" pitchFamily="34" charset="0"/>
                        </a:rPr>
                        <a:t> </a:t>
                      </a:r>
                      <a:r>
                        <a:rPr lang="en-US" sz="1100" kern="1400" dirty="0">
                          <a:solidFill>
                            <a:schemeClr val="tx1"/>
                          </a:solidFill>
                          <a:latin typeface="Arial" pitchFamily="34" charset="0"/>
                          <a:cs typeface="Arial" pitchFamily="34" charset="0"/>
                        </a:rPr>
                        <a:t>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39</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err="1">
                          <a:solidFill>
                            <a:schemeClr val="tx1"/>
                          </a:solidFill>
                          <a:latin typeface="Arial" pitchFamily="34" charset="0"/>
                          <a:cs typeface="Arial" pitchFamily="34" charset="0"/>
                        </a:rPr>
                        <a:t>Shigella</a:t>
                      </a:r>
                      <a:r>
                        <a:rPr lang="en-US" sz="1100" kern="1400" dirty="0">
                          <a:solidFill>
                            <a:schemeClr val="tx1"/>
                          </a:solidFill>
                          <a:latin typeface="Arial" pitchFamily="34" charset="0"/>
                          <a:cs typeface="Arial" pitchFamily="34" charset="0"/>
                        </a:rPr>
                        <a:t> 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18</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chemeClr val="tx1"/>
                          </a:solidFill>
                          <a:latin typeface="Arial" pitchFamily="34" charset="0"/>
                          <a:cs typeface="Arial" pitchFamily="34" charset="0"/>
                        </a:rPr>
                        <a:t> </a:t>
                      </a:r>
                      <a:r>
                        <a:rPr lang="en-US" sz="1100" kern="1400" dirty="0" err="1" smtClean="0">
                          <a:solidFill>
                            <a:schemeClr val="tx1"/>
                          </a:solidFill>
                          <a:latin typeface="Arial" pitchFamily="34" charset="0"/>
                          <a:cs typeface="Arial" pitchFamily="34" charset="0"/>
                        </a:rPr>
                        <a:t>Fusobacterium</a:t>
                      </a:r>
                      <a:r>
                        <a:rPr lang="en-US" sz="1100" kern="1400" dirty="0" smtClean="0">
                          <a:solidFill>
                            <a:schemeClr val="tx1"/>
                          </a:solidFill>
                          <a:latin typeface="Arial" pitchFamily="34" charset="0"/>
                          <a:cs typeface="Arial" pitchFamily="34" charset="0"/>
                        </a:rPr>
                        <a:t> </a:t>
                      </a:r>
                      <a:r>
                        <a:rPr lang="en-US" sz="1100" kern="1400" dirty="0">
                          <a:solidFill>
                            <a:schemeClr val="tx1"/>
                          </a:solidFill>
                          <a:latin typeface="Arial" pitchFamily="34" charset="0"/>
                          <a:cs typeface="Arial" pitchFamily="34" charset="0"/>
                        </a:rPr>
                        <a:t>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40</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err="1" smtClean="0">
                          <a:solidFill>
                            <a:schemeClr val="tx1"/>
                          </a:solidFill>
                          <a:latin typeface="Arial" pitchFamily="34" charset="0"/>
                          <a:cs typeface="Arial" pitchFamily="34" charset="0"/>
                        </a:rPr>
                        <a:t>Stenotrophomonas</a:t>
                      </a:r>
                      <a:r>
                        <a:rPr lang="en-US" sz="1100" kern="1400" dirty="0" smtClean="0">
                          <a:solidFill>
                            <a:schemeClr val="tx1"/>
                          </a:solidFill>
                          <a:latin typeface="Arial" pitchFamily="34" charset="0"/>
                          <a:cs typeface="Arial" pitchFamily="34" charset="0"/>
                        </a:rPr>
                        <a:t> sp</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7662">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19</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chemeClr val="tx1"/>
                          </a:solidFill>
                          <a:latin typeface="Arial" pitchFamily="34" charset="0"/>
                          <a:cs typeface="Arial" pitchFamily="34" charset="0"/>
                        </a:rPr>
                        <a:t> </a:t>
                      </a:r>
                      <a:r>
                        <a:rPr lang="en-US" sz="1100" kern="1400" dirty="0" err="1" smtClean="0">
                          <a:solidFill>
                            <a:schemeClr val="tx1"/>
                          </a:solidFill>
                          <a:latin typeface="Arial" pitchFamily="34" charset="0"/>
                          <a:cs typeface="Arial" pitchFamily="34" charset="0"/>
                        </a:rPr>
                        <a:t>Hafnia</a:t>
                      </a:r>
                      <a:r>
                        <a:rPr lang="en-US" sz="1100" kern="1400" dirty="0" smtClean="0">
                          <a:solidFill>
                            <a:schemeClr val="tx1"/>
                          </a:solidFill>
                          <a:latin typeface="Arial" pitchFamily="34" charset="0"/>
                          <a:cs typeface="Arial" pitchFamily="34" charset="0"/>
                        </a:rPr>
                        <a:t> </a:t>
                      </a:r>
                      <a:r>
                        <a:rPr lang="en-US" sz="1100" kern="1400" dirty="0">
                          <a:solidFill>
                            <a:schemeClr val="tx1"/>
                          </a:solidFill>
                          <a:latin typeface="Arial" pitchFamily="34" charset="0"/>
                          <a:cs typeface="Arial" pitchFamily="34" charset="0"/>
                        </a:rPr>
                        <a:t>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41</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err="1">
                          <a:solidFill>
                            <a:schemeClr val="tx1"/>
                          </a:solidFill>
                          <a:latin typeface="Arial" pitchFamily="34" charset="0"/>
                          <a:cs typeface="Arial" pitchFamily="34" charset="0"/>
                        </a:rPr>
                        <a:t>Streptobacillus</a:t>
                      </a:r>
                      <a:r>
                        <a:rPr lang="en-US" sz="1100" kern="1400" dirty="0">
                          <a:solidFill>
                            <a:schemeClr val="tx1"/>
                          </a:solidFill>
                          <a:latin typeface="Arial" pitchFamily="34" charset="0"/>
                          <a:cs typeface="Arial" pitchFamily="34" charset="0"/>
                        </a:rPr>
                        <a:t> 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861">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20</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chemeClr val="tx1"/>
                          </a:solidFill>
                          <a:latin typeface="Arial" pitchFamily="34" charset="0"/>
                          <a:cs typeface="Arial" pitchFamily="34" charset="0"/>
                        </a:rPr>
                        <a:t> Helicobacter </a:t>
                      </a:r>
                      <a:r>
                        <a:rPr lang="en-US" sz="1100" kern="1400" dirty="0">
                          <a:solidFill>
                            <a:schemeClr val="tx1"/>
                          </a:solidFill>
                          <a:latin typeface="Arial" pitchFamily="34" charset="0"/>
                          <a:cs typeface="Arial" pitchFamily="34" charset="0"/>
                        </a:rPr>
                        <a:t>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42</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err="1">
                          <a:solidFill>
                            <a:schemeClr val="tx1"/>
                          </a:solidFill>
                          <a:latin typeface="Arial" pitchFamily="34" charset="0"/>
                          <a:cs typeface="Arial" pitchFamily="34" charset="0"/>
                        </a:rPr>
                        <a:t>Vibrio</a:t>
                      </a:r>
                      <a:r>
                        <a:rPr lang="en-US" sz="1100" kern="1400" dirty="0">
                          <a:solidFill>
                            <a:schemeClr val="tx1"/>
                          </a:solidFill>
                          <a:latin typeface="Arial" pitchFamily="34" charset="0"/>
                          <a:cs typeface="Arial" pitchFamily="34" charset="0"/>
                        </a:rPr>
                        <a:t> 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980">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21</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chemeClr val="tx1"/>
                          </a:solidFill>
                          <a:latin typeface="Arial" pitchFamily="34" charset="0"/>
                          <a:cs typeface="Arial" pitchFamily="34" charset="0"/>
                        </a:rPr>
                        <a:t> </a:t>
                      </a:r>
                      <a:r>
                        <a:rPr lang="en-US" sz="1100" kern="1400" dirty="0" err="1" smtClean="0">
                          <a:solidFill>
                            <a:schemeClr val="tx1"/>
                          </a:solidFill>
                          <a:latin typeface="Arial" pitchFamily="34" charset="0"/>
                          <a:cs typeface="Arial" pitchFamily="34" charset="0"/>
                        </a:rPr>
                        <a:t>Haemophilus</a:t>
                      </a:r>
                      <a:r>
                        <a:rPr lang="en-US" sz="1100" kern="1400" dirty="0" smtClean="0">
                          <a:solidFill>
                            <a:schemeClr val="tx1"/>
                          </a:solidFill>
                          <a:latin typeface="Arial" pitchFamily="34" charset="0"/>
                          <a:cs typeface="Arial" pitchFamily="34" charset="0"/>
                        </a:rPr>
                        <a:t> </a:t>
                      </a:r>
                      <a:r>
                        <a:rPr lang="en-US" sz="1100" kern="1400" dirty="0">
                          <a:solidFill>
                            <a:schemeClr val="tx1"/>
                          </a:solidFill>
                          <a:latin typeface="Arial" pitchFamily="34" charset="0"/>
                          <a:cs typeface="Arial" pitchFamily="34" charset="0"/>
                        </a:rPr>
                        <a:t>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43</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err="1">
                          <a:solidFill>
                            <a:schemeClr val="tx1"/>
                          </a:solidFill>
                          <a:latin typeface="Arial" pitchFamily="34" charset="0"/>
                          <a:cs typeface="Arial" pitchFamily="34" charset="0"/>
                        </a:rPr>
                        <a:t>Yersinia</a:t>
                      </a:r>
                      <a:r>
                        <a:rPr lang="en-US" sz="1100" kern="1400" dirty="0">
                          <a:solidFill>
                            <a:schemeClr val="tx1"/>
                          </a:solidFill>
                          <a:latin typeface="Arial" pitchFamily="34" charset="0"/>
                          <a:cs typeface="Arial" pitchFamily="34" charset="0"/>
                        </a:rPr>
                        <a:t> 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0006">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22</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kern="1400" dirty="0" smtClean="0">
                          <a:solidFill>
                            <a:schemeClr val="tx1"/>
                          </a:solidFill>
                          <a:latin typeface="Arial" pitchFamily="34" charset="0"/>
                          <a:cs typeface="Arial" pitchFamily="34" charset="0"/>
                        </a:rPr>
                        <a:t> </a:t>
                      </a:r>
                      <a:r>
                        <a:rPr lang="en-US" sz="1100" kern="1400" dirty="0" err="1" smtClean="0">
                          <a:solidFill>
                            <a:schemeClr val="tx1"/>
                          </a:solidFill>
                          <a:latin typeface="Arial" pitchFamily="34" charset="0"/>
                          <a:cs typeface="Arial" pitchFamily="34" charset="0"/>
                        </a:rPr>
                        <a:t>Klebsiella</a:t>
                      </a:r>
                      <a:r>
                        <a:rPr lang="en-US" sz="1100" kern="1400" dirty="0" smtClean="0">
                          <a:solidFill>
                            <a:schemeClr val="tx1"/>
                          </a:solidFill>
                          <a:latin typeface="Arial" pitchFamily="34" charset="0"/>
                          <a:cs typeface="Arial" pitchFamily="34" charset="0"/>
                        </a:rPr>
                        <a:t> sp.</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smtClean="0">
                          <a:solidFill>
                            <a:schemeClr val="tx1"/>
                          </a:solidFill>
                          <a:latin typeface="Arial" pitchFamily="34" charset="0"/>
                          <a:cs typeface="Arial" pitchFamily="34" charset="0"/>
                        </a:rPr>
                        <a:t>44</a:t>
                      </a:r>
                      <a:endParaRPr lang="en-US" sz="1100" kern="1400" dirty="0">
                        <a:solidFill>
                          <a:schemeClr val="tx1"/>
                        </a:solidFill>
                        <a:latin typeface="Arial" pitchFamily="34" charset="0"/>
                        <a:cs typeface="Arial" pitchFamily="34" charset="0"/>
                      </a:endParaRP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r>
                        <a:rPr lang="en-US" sz="1100" dirty="0" smtClean="0">
                          <a:solidFill>
                            <a:schemeClr val="tx1"/>
                          </a:solidFill>
                          <a:latin typeface="Arial" pitchFamily="34" charset="0"/>
                          <a:cs typeface="Arial" pitchFamily="34" charset="0"/>
                        </a:rPr>
                        <a:t>Other, please specify</a:t>
                      </a:r>
                    </a:p>
                  </a:txBody>
                  <a:tcPr marL="36000" marR="36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11" name="Slide Number Placeholder 10"/>
          <p:cNvSpPr>
            <a:spLocks noGrp="1"/>
          </p:cNvSpPr>
          <p:nvPr>
            <p:ph type="sldNum" sz="quarter" idx="12"/>
          </p:nvPr>
        </p:nvSpPr>
        <p:spPr/>
        <p:txBody>
          <a:bodyPr/>
          <a:lstStyle/>
          <a:p>
            <a:fld id="{FDE86200-F1F7-4FF7-847E-D71C11135875}" type="slidenum">
              <a:rPr lang="en-CA" smtClean="0"/>
              <a:pPr/>
              <a:t>36</a:t>
            </a:fld>
            <a:endParaRPr lang="en-CA"/>
          </a:p>
        </p:txBody>
      </p:sp>
      <p:pic>
        <p:nvPicPr>
          <p:cNvPr id="14"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0648" y="35496"/>
            <a:ext cx="1324669" cy="57606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13"/>
          <p:cNvSpPr txBox="1">
            <a:spLocks noChangeArrowheads="1"/>
          </p:cNvSpPr>
          <p:nvPr/>
        </p:nvSpPr>
        <p:spPr bwMode="auto">
          <a:xfrm>
            <a:off x="80939" y="928662"/>
            <a:ext cx="6858000" cy="5048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Black" pitchFamily="34" charset="0"/>
                <a:ea typeface="Times New Roman" pitchFamily="18" charset="0"/>
                <a:cs typeface="Arial" pitchFamily="34" charset="0"/>
              </a:rPr>
              <a:t>Microbiology</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3066195814"/>
              </p:ext>
            </p:extLst>
          </p:nvPr>
        </p:nvGraphicFramePr>
        <p:xfrm>
          <a:off x="285726" y="1276032"/>
          <a:ext cx="6286546" cy="188960"/>
        </p:xfrm>
        <a:graphic>
          <a:graphicData uri="http://schemas.openxmlformats.org/drawingml/2006/table">
            <a:tbl>
              <a:tblPr/>
              <a:tblGrid>
                <a:gridCol w="6286546"/>
              </a:tblGrid>
              <a:tr h="178192">
                <a:tc>
                  <a:txBody>
                    <a:bodyPr/>
                    <a:lstStyle/>
                    <a:p>
                      <a:pPr marL="0" marR="0" indent="92075" algn="l"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ONLY</a:t>
                      </a:r>
                      <a:r>
                        <a:rPr lang="en-US" sz="1000" b="1" kern="1400" baseline="0" dirty="0" smtClean="0">
                          <a:solidFill>
                            <a:srgbClr val="000000"/>
                          </a:solidFill>
                          <a:latin typeface="Arial" pitchFamily="34" charset="0"/>
                          <a:cs typeface="Arial" pitchFamily="34" charset="0"/>
                        </a:rPr>
                        <a:t> record venous or arterial blood cultures that test positive for Gram negative </a:t>
                      </a:r>
                      <a:r>
                        <a:rPr lang="en-US" sz="1000" b="1" kern="1400" baseline="0" dirty="0" err="1" smtClean="0">
                          <a:solidFill>
                            <a:srgbClr val="000000"/>
                          </a:solidFill>
                          <a:latin typeface="Arial" pitchFamily="34" charset="0"/>
                          <a:cs typeface="Arial" pitchFamily="34" charset="0"/>
                        </a:rPr>
                        <a:t>bacterimia</a:t>
                      </a:r>
                      <a:r>
                        <a:rPr lang="en-US" sz="1000" b="1" kern="1400" baseline="0" dirty="0" smtClean="0">
                          <a:solidFill>
                            <a:srgbClr val="000000"/>
                          </a:solidFill>
                          <a:latin typeface="Arial" pitchFamily="34" charset="0"/>
                          <a:cs typeface="Arial" pitchFamily="34" charset="0"/>
                        </a:rPr>
                        <a:t>. </a:t>
                      </a:r>
                      <a:endParaRPr lang="en-US" sz="1100" kern="1400" dirty="0">
                        <a:solidFill>
                          <a:srgbClr val="000000"/>
                        </a:solidFill>
                        <a:latin typeface="Arial" pitchFamily="34" charset="0"/>
                        <a:cs typeface="Arial" pitchFamily="34" charset="0"/>
                      </a:endParaRPr>
                    </a:p>
                  </a:txBody>
                  <a:tcPr marL="18280" marR="18280" marT="18280" marB="18280">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1"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2" name="Straight Connector 11"/>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0" name="Table 9"/>
          <p:cNvGraphicFramePr>
            <a:graphicFrameLocks noGrp="1"/>
          </p:cNvGraphicFramePr>
          <p:nvPr>
            <p:extLst>
              <p:ext uri="{D42A27DB-BD31-4B8C-83A1-F6EECF244321}">
                <p14:modId xmlns:p14="http://schemas.microsoft.com/office/powerpoint/2010/main" val="359688109"/>
              </p:ext>
            </p:extLst>
          </p:nvPr>
        </p:nvGraphicFramePr>
        <p:xfrm>
          <a:off x="214290" y="1500166"/>
          <a:ext cx="6429419" cy="3605640"/>
        </p:xfrm>
        <a:graphic>
          <a:graphicData uri="http://schemas.openxmlformats.org/drawingml/2006/table">
            <a:tbl>
              <a:tblPr/>
              <a:tblGrid>
                <a:gridCol w="1678615"/>
                <a:gridCol w="950161"/>
                <a:gridCol w="950161"/>
                <a:gridCol w="950161"/>
                <a:gridCol w="950161"/>
                <a:gridCol w="950160"/>
              </a:tblGrid>
              <a:tr h="178192">
                <a:tc>
                  <a:txBody>
                    <a:bodyPr/>
                    <a:lstStyle/>
                    <a:p>
                      <a:pPr marR="0" indent="0" algn="l" rtl="0">
                        <a:lnSpc>
                          <a:spcPct val="100000"/>
                        </a:lnSpc>
                        <a:spcBef>
                          <a:spcPts val="0"/>
                        </a:spcBef>
                        <a:spcAft>
                          <a:spcPts val="0"/>
                        </a:spcAft>
                      </a:pPr>
                      <a:r>
                        <a:rPr lang="en-US" sz="1000" b="1" kern="1400" dirty="0">
                          <a:solidFill>
                            <a:srgbClr val="000000"/>
                          </a:solidFill>
                          <a:latin typeface="Arial" pitchFamily="34" charset="0"/>
                          <a:cs typeface="Arial" pitchFamily="34" charset="0"/>
                        </a:rPr>
                        <a:t>Date (</a:t>
                      </a:r>
                      <a:r>
                        <a:rPr lang="en-US" sz="1000" b="1" kern="1400" dirty="0" err="1">
                          <a:solidFill>
                            <a:srgbClr val="000000"/>
                          </a:solidFill>
                          <a:latin typeface="Arial" pitchFamily="34" charset="0"/>
                          <a:cs typeface="Arial" pitchFamily="34" charset="0"/>
                        </a:rPr>
                        <a:t>yyyy</a:t>
                      </a:r>
                      <a:r>
                        <a:rPr lang="en-US" sz="1000" b="1" kern="1400" dirty="0">
                          <a:solidFill>
                            <a:srgbClr val="000000"/>
                          </a:solidFill>
                          <a:latin typeface="Arial" pitchFamily="34" charset="0"/>
                          <a:cs typeface="Arial" pitchFamily="34" charset="0"/>
                        </a:rPr>
                        <a:t>-mm-</a:t>
                      </a:r>
                      <a:r>
                        <a:rPr lang="en-US" sz="1000" b="1" kern="1400" dirty="0" err="1">
                          <a:solidFill>
                            <a:srgbClr val="000000"/>
                          </a:solidFill>
                          <a:latin typeface="Arial" pitchFamily="34" charset="0"/>
                          <a:cs typeface="Arial" pitchFamily="34" charset="0"/>
                        </a:rPr>
                        <a:t>dd</a:t>
                      </a:r>
                      <a:r>
                        <a:rPr lang="en-US" sz="1000" b="1" kern="1400" dirty="0" smtClean="0">
                          <a:solidFill>
                            <a:srgbClr val="000000"/>
                          </a:solidFill>
                          <a:latin typeface="Arial" pitchFamily="34" charset="0"/>
                          <a:cs typeface="Arial" pitchFamily="34" charset="0"/>
                        </a:rPr>
                        <a:t>)</a:t>
                      </a:r>
                    </a:p>
                    <a:p>
                      <a:pPr marR="0" indent="0" algn="l" rtl="0">
                        <a:lnSpc>
                          <a:spcPct val="100000"/>
                        </a:lnSpc>
                        <a:spcBef>
                          <a:spcPts val="0"/>
                        </a:spcBef>
                        <a:spcAft>
                          <a:spcPts val="0"/>
                        </a:spcAft>
                      </a:pPr>
                      <a:endParaRPr lang="en-US" sz="1000" b="1"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1) Time (</a:t>
                      </a:r>
                      <a:r>
                        <a:rPr lang="en-US" sz="1000" b="1" kern="1400" dirty="0" err="1" smtClean="0">
                          <a:solidFill>
                            <a:srgbClr val="000000"/>
                          </a:solidFill>
                          <a:latin typeface="Arial" pitchFamily="34" charset="0"/>
                          <a:cs typeface="Arial" pitchFamily="34" charset="0"/>
                        </a:rPr>
                        <a:t>hh:mm</a:t>
                      </a:r>
                      <a:r>
                        <a:rPr lang="en-US" sz="1000" b="1" kern="1400" dirty="0" smtClean="0">
                          <a:solidFill>
                            <a:srgbClr val="000000"/>
                          </a:solidFill>
                          <a:latin typeface="Arial" pitchFamily="34" charset="0"/>
                          <a:cs typeface="Arial" pitchFamily="34" charset="0"/>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1"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r>
              <a:tr h="0">
                <a:tc>
                  <a:txBody>
                    <a:bodyPr/>
                    <a:lstStyle/>
                    <a:p>
                      <a:pPr marL="180975" marR="0" indent="0" algn="l" defTabSz="914400" rtl="0" eaLnBrk="1" fontAlgn="auto" latinLnBrk="0" hangingPunct="1">
                        <a:lnSpc>
                          <a:spcPct val="100000"/>
                        </a:lnSpc>
                        <a:spcBef>
                          <a:spcPts val="0"/>
                        </a:spcBef>
                        <a:spcAft>
                          <a:spcPts val="0"/>
                        </a:spcAft>
                        <a:buClrTx/>
                        <a:buSzTx/>
                        <a:buFontTx/>
                        <a:buNone/>
                        <a:tabLst/>
                        <a:defRPr/>
                      </a:pPr>
                      <a:r>
                        <a:rPr lang="en-US" sz="1000" b="0" kern="1400" dirty="0" smtClean="0">
                          <a:solidFill>
                            <a:srgbClr val="000000"/>
                          </a:solidFill>
                          <a:latin typeface="Arial" pitchFamily="34" charset="0"/>
                          <a:cs typeface="Arial" pitchFamily="34" charset="0"/>
                        </a:rPr>
                        <a:t>-Gram Negative Culture Number(s)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1"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rgbClr val="000000"/>
                          </a:solidFill>
                          <a:latin typeface="Arial" pitchFamily="34" charset="0"/>
                          <a:cs typeface="Arial" pitchFamily="34" charset="0"/>
                        </a:rPr>
                        <a:t> </a:t>
                      </a:r>
                    </a:p>
                    <a:p>
                      <a:pPr marR="0" indent="0" algn="l" rtl="0">
                        <a:spcBef>
                          <a:spcPts val="0"/>
                        </a:spcBef>
                        <a:spcAft>
                          <a:spcPts val="0"/>
                        </a:spcAft>
                      </a:pPr>
                      <a:endParaRPr lang="en-US" sz="1100" kern="1400" dirty="0" smtClean="0">
                        <a:solidFill>
                          <a:srgbClr val="000000"/>
                        </a:solidFill>
                        <a:latin typeface="Arial" pitchFamily="34" charset="0"/>
                        <a:cs typeface="Arial" pitchFamily="34" charset="0"/>
                      </a:endParaRPr>
                    </a:p>
                    <a:p>
                      <a:pPr marR="0" indent="0" algn="l" rtl="0">
                        <a:spcBef>
                          <a:spcPts val="0"/>
                        </a:spcBef>
                        <a:spcAft>
                          <a:spcPts val="0"/>
                        </a:spcAft>
                      </a:pPr>
                      <a:endParaRPr lang="en-US" sz="500"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r>
              <a:tr h="1743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2) Time (</a:t>
                      </a:r>
                      <a:r>
                        <a:rPr lang="en-US" sz="1000" b="1" kern="1400" dirty="0" err="1" smtClean="0">
                          <a:solidFill>
                            <a:srgbClr val="000000"/>
                          </a:solidFill>
                          <a:latin typeface="Arial" pitchFamily="34" charset="0"/>
                          <a:cs typeface="Arial" pitchFamily="34" charset="0"/>
                        </a:rPr>
                        <a:t>hh:mm</a:t>
                      </a:r>
                      <a:r>
                        <a:rPr lang="en-US" sz="1000" b="1" kern="1400" dirty="0" smtClean="0">
                          <a:solidFill>
                            <a:srgbClr val="000000"/>
                          </a:solidFill>
                          <a:latin typeface="Arial" pitchFamily="34" charset="0"/>
                          <a:cs typeface="Arial" pitchFamily="34" charset="0"/>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1"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0">
                <a:tc>
                  <a:txBody>
                    <a:bodyPr/>
                    <a:lstStyle/>
                    <a:p>
                      <a:pPr marL="180975" marR="0" indent="0" algn="l" defTabSz="914400" rtl="0" eaLnBrk="1" fontAlgn="auto" latinLnBrk="0" hangingPunct="1">
                        <a:lnSpc>
                          <a:spcPct val="100000"/>
                        </a:lnSpc>
                        <a:spcBef>
                          <a:spcPts val="0"/>
                        </a:spcBef>
                        <a:spcAft>
                          <a:spcPts val="0"/>
                        </a:spcAft>
                        <a:buClrTx/>
                        <a:buSzTx/>
                        <a:buFontTx/>
                        <a:buNone/>
                        <a:tabLst/>
                        <a:defRPr/>
                      </a:pPr>
                      <a:r>
                        <a:rPr lang="en-US" sz="1000" b="0" kern="1400" dirty="0" smtClean="0">
                          <a:solidFill>
                            <a:srgbClr val="000000"/>
                          </a:solidFill>
                          <a:latin typeface="Arial" pitchFamily="34" charset="0"/>
                          <a:cs typeface="Arial" pitchFamily="34" charset="0"/>
                        </a:rPr>
                        <a:t>-Gram Negative Culture Number(s)</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rgbClr val="000000"/>
                          </a:solidFill>
                          <a:latin typeface="Arial" pitchFamily="34" charset="0"/>
                          <a:cs typeface="Arial" pitchFamily="34" charset="0"/>
                        </a:rPr>
                        <a:t> </a:t>
                      </a:r>
                    </a:p>
                    <a:p>
                      <a:pPr marR="0" indent="0" algn="l" rtl="0">
                        <a:spcBef>
                          <a:spcPts val="0"/>
                        </a:spcBef>
                        <a:spcAft>
                          <a:spcPts val="0"/>
                        </a:spcAft>
                      </a:pPr>
                      <a:endParaRPr lang="en-US" sz="1100" kern="1400" dirty="0" smtClean="0">
                        <a:solidFill>
                          <a:srgbClr val="000000"/>
                        </a:solidFill>
                        <a:latin typeface="Arial" pitchFamily="34" charset="0"/>
                        <a:cs typeface="Arial" pitchFamily="34" charset="0"/>
                      </a:endParaRPr>
                    </a:p>
                    <a:p>
                      <a:pPr marR="0" indent="0" algn="l" rtl="0">
                        <a:spcBef>
                          <a:spcPts val="0"/>
                        </a:spcBef>
                        <a:spcAft>
                          <a:spcPts val="0"/>
                        </a:spcAft>
                      </a:pPr>
                      <a:endParaRPr lang="en-US" sz="500"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5789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3) Time (</a:t>
                      </a:r>
                      <a:r>
                        <a:rPr lang="en-US" sz="1000" b="1" kern="1400" dirty="0" err="1" smtClean="0">
                          <a:solidFill>
                            <a:srgbClr val="000000"/>
                          </a:solidFill>
                          <a:latin typeface="Arial" pitchFamily="34" charset="0"/>
                          <a:cs typeface="Arial" pitchFamily="34" charset="0"/>
                        </a:rPr>
                        <a:t>hh:mm</a:t>
                      </a:r>
                      <a:r>
                        <a:rPr lang="en-US" sz="1000" b="1" kern="1400" dirty="0" smtClean="0">
                          <a:solidFill>
                            <a:srgbClr val="000000"/>
                          </a:solidFill>
                          <a:latin typeface="Arial" pitchFamily="34" charset="0"/>
                          <a:cs typeface="Arial" pitchFamily="34" charset="0"/>
                        </a:rPr>
                        <a:t>)</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smtClean="0">
                        <a:solidFill>
                          <a:srgbClr val="000000"/>
                        </a:solidFill>
                        <a:latin typeface="Arial" pitchFamily="34" charset="0"/>
                        <a:cs typeface="Arial" pitchFamily="34" charset="0"/>
                      </a:endParaRPr>
                    </a:p>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3002">
                <a:tc>
                  <a:txBody>
                    <a:bodyPr/>
                    <a:lstStyle/>
                    <a:p>
                      <a:pPr marL="180975" marR="0" indent="0" algn="l" defTabSz="914400" rtl="0" eaLnBrk="1" fontAlgn="auto" latinLnBrk="0" hangingPunct="1">
                        <a:lnSpc>
                          <a:spcPct val="100000"/>
                        </a:lnSpc>
                        <a:spcBef>
                          <a:spcPts val="0"/>
                        </a:spcBef>
                        <a:spcAft>
                          <a:spcPts val="0"/>
                        </a:spcAft>
                        <a:buClrTx/>
                        <a:buSzTx/>
                        <a:buFontTx/>
                        <a:buNone/>
                        <a:tabLst/>
                        <a:defRPr/>
                      </a:pPr>
                      <a:r>
                        <a:rPr lang="en-US" sz="1000" b="0" kern="1400" dirty="0" smtClean="0">
                          <a:solidFill>
                            <a:srgbClr val="000000"/>
                          </a:solidFill>
                          <a:latin typeface="Arial" pitchFamily="34" charset="0"/>
                          <a:cs typeface="Arial" pitchFamily="34" charset="0"/>
                        </a:rPr>
                        <a:t>-Gram Negative Culture Number(s)</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rgbClr val="000000"/>
                          </a:solidFill>
                          <a:latin typeface="Arial" pitchFamily="34" charset="0"/>
                          <a:cs typeface="Arial" pitchFamily="34" charset="0"/>
                        </a:rPr>
                        <a:t> </a:t>
                      </a:r>
                    </a:p>
                    <a:p>
                      <a:pPr marR="0" indent="0" algn="l" rtl="0">
                        <a:spcBef>
                          <a:spcPts val="0"/>
                        </a:spcBef>
                        <a:spcAft>
                          <a:spcPts val="0"/>
                        </a:spcAft>
                      </a:pPr>
                      <a:endParaRPr lang="en-US" sz="1100" kern="1400" dirty="0" smtClean="0">
                        <a:solidFill>
                          <a:srgbClr val="000000"/>
                        </a:solidFill>
                        <a:latin typeface="Arial" pitchFamily="34" charset="0"/>
                        <a:cs typeface="Arial" pitchFamily="34" charset="0"/>
                      </a:endParaRPr>
                    </a:p>
                    <a:p>
                      <a:pPr marR="0" indent="0" algn="l" rtl="0">
                        <a:spcBef>
                          <a:spcPts val="0"/>
                        </a:spcBef>
                        <a:spcAft>
                          <a:spcPts val="0"/>
                        </a:spcAft>
                      </a:pPr>
                      <a:endParaRPr lang="en-US" sz="500"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31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4) Time (</a:t>
                      </a:r>
                      <a:r>
                        <a:rPr lang="en-US" sz="1000" b="1" kern="1400" dirty="0" err="1" smtClean="0">
                          <a:solidFill>
                            <a:srgbClr val="000000"/>
                          </a:solidFill>
                          <a:latin typeface="Arial" pitchFamily="34" charset="0"/>
                          <a:cs typeface="Arial" pitchFamily="34" charset="0"/>
                        </a:rPr>
                        <a:t>hh:mm</a:t>
                      </a:r>
                      <a:r>
                        <a:rPr lang="en-US" sz="1000" b="1" kern="1400" dirty="0" smtClean="0">
                          <a:solidFill>
                            <a:srgbClr val="000000"/>
                          </a:solidFill>
                          <a:latin typeface="Arial" pitchFamily="34" charset="0"/>
                          <a:cs typeface="Arial" pitchFamily="34" charset="0"/>
                        </a:rPr>
                        <a:t>)</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smtClean="0">
                        <a:solidFill>
                          <a:srgbClr val="000000"/>
                        </a:solidFill>
                        <a:latin typeface="Arial" pitchFamily="34" charset="0"/>
                        <a:cs typeface="Arial" pitchFamily="34" charset="0"/>
                      </a:endParaRPr>
                    </a:p>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4394">
                <a:tc>
                  <a:txBody>
                    <a:bodyPr/>
                    <a:lstStyle/>
                    <a:p>
                      <a:pPr marL="180975" marR="0" indent="0" algn="l" defTabSz="914400" rtl="0" eaLnBrk="1" fontAlgn="auto" latinLnBrk="0" hangingPunct="1">
                        <a:lnSpc>
                          <a:spcPct val="100000"/>
                        </a:lnSpc>
                        <a:spcBef>
                          <a:spcPts val="0"/>
                        </a:spcBef>
                        <a:spcAft>
                          <a:spcPts val="0"/>
                        </a:spcAft>
                        <a:buClrTx/>
                        <a:buSzTx/>
                        <a:buFontTx/>
                        <a:buNone/>
                        <a:tabLst/>
                        <a:defRPr/>
                      </a:pPr>
                      <a:r>
                        <a:rPr lang="en-US" sz="1000" b="0" kern="1400" dirty="0" smtClean="0">
                          <a:solidFill>
                            <a:srgbClr val="000000"/>
                          </a:solidFill>
                          <a:latin typeface="Arial" pitchFamily="34" charset="0"/>
                          <a:cs typeface="Arial" pitchFamily="34" charset="0"/>
                        </a:rPr>
                        <a:t>-Gram Negative Culture Number(s)</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rgbClr val="000000"/>
                          </a:solidFill>
                          <a:latin typeface="Arial" pitchFamily="34" charset="0"/>
                          <a:cs typeface="Arial" pitchFamily="34" charset="0"/>
                        </a:rPr>
                        <a:t> </a:t>
                      </a:r>
                    </a:p>
                    <a:p>
                      <a:pPr marR="0" indent="0" algn="l" rtl="0">
                        <a:spcBef>
                          <a:spcPts val="0"/>
                        </a:spcBef>
                        <a:spcAft>
                          <a:spcPts val="0"/>
                        </a:spcAft>
                      </a:pPr>
                      <a:endParaRPr lang="en-US" sz="1100" kern="1400" dirty="0" smtClean="0">
                        <a:solidFill>
                          <a:srgbClr val="000000"/>
                        </a:solidFill>
                        <a:latin typeface="Arial" pitchFamily="34" charset="0"/>
                        <a:cs typeface="Arial" pitchFamily="34" charset="0"/>
                      </a:endParaRPr>
                    </a:p>
                    <a:p>
                      <a:pPr marR="0" indent="0" algn="l" rtl="0">
                        <a:spcBef>
                          <a:spcPts val="0"/>
                        </a:spcBef>
                        <a:spcAft>
                          <a:spcPts val="0"/>
                        </a:spcAft>
                      </a:pPr>
                      <a:endParaRPr lang="en-US" sz="500"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359688109"/>
              </p:ext>
            </p:extLst>
          </p:nvPr>
        </p:nvGraphicFramePr>
        <p:xfrm>
          <a:off x="214290" y="5357818"/>
          <a:ext cx="6429419" cy="3559920"/>
        </p:xfrm>
        <a:graphic>
          <a:graphicData uri="http://schemas.openxmlformats.org/drawingml/2006/table">
            <a:tbl>
              <a:tblPr/>
              <a:tblGrid>
                <a:gridCol w="1678615"/>
                <a:gridCol w="950161"/>
                <a:gridCol w="950161"/>
                <a:gridCol w="950161"/>
                <a:gridCol w="950161"/>
                <a:gridCol w="950160"/>
              </a:tblGrid>
              <a:tr h="178192">
                <a:tc>
                  <a:txBody>
                    <a:bodyPr/>
                    <a:lstStyle/>
                    <a:p>
                      <a:pPr marR="0" indent="0" algn="l" rtl="0">
                        <a:lnSpc>
                          <a:spcPct val="100000"/>
                        </a:lnSpc>
                        <a:spcBef>
                          <a:spcPts val="0"/>
                        </a:spcBef>
                        <a:spcAft>
                          <a:spcPts val="0"/>
                        </a:spcAft>
                      </a:pPr>
                      <a:r>
                        <a:rPr lang="en-US" sz="1000" b="1" kern="1400" dirty="0">
                          <a:solidFill>
                            <a:srgbClr val="000000"/>
                          </a:solidFill>
                          <a:latin typeface="Arial" pitchFamily="34" charset="0"/>
                          <a:cs typeface="Arial" pitchFamily="34" charset="0"/>
                        </a:rPr>
                        <a:t>Date (</a:t>
                      </a:r>
                      <a:r>
                        <a:rPr lang="en-US" sz="1000" b="1" kern="1400" dirty="0" err="1">
                          <a:solidFill>
                            <a:srgbClr val="000000"/>
                          </a:solidFill>
                          <a:latin typeface="Arial" pitchFamily="34" charset="0"/>
                          <a:cs typeface="Arial" pitchFamily="34" charset="0"/>
                        </a:rPr>
                        <a:t>yyyy</a:t>
                      </a:r>
                      <a:r>
                        <a:rPr lang="en-US" sz="1000" b="1" kern="1400" dirty="0">
                          <a:solidFill>
                            <a:srgbClr val="000000"/>
                          </a:solidFill>
                          <a:latin typeface="Arial" pitchFamily="34" charset="0"/>
                          <a:cs typeface="Arial" pitchFamily="34" charset="0"/>
                        </a:rPr>
                        <a:t>-mm-</a:t>
                      </a:r>
                      <a:r>
                        <a:rPr lang="en-US" sz="1000" b="1" kern="1400" dirty="0" err="1">
                          <a:solidFill>
                            <a:srgbClr val="000000"/>
                          </a:solidFill>
                          <a:latin typeface="Arial" pitchFamily="34" charset="0"/>
                          <a:cs typeface="Arial" pitchFamily="34" charset="0"/>
                        </a:rPr>
                        <a:t>dd</a:t>
                      </a:r>
                      <a:r>
                        <a:rPr lang="en-US" sz="1000" b="1" kern="1400" dirty="0" smtClean="0">
                          <a:solidFill>
                            <a:srgbClr val="000000"/>
                          </a:solidFill>
                          <a:latin typeface="Arial" pitchFamily="34" charset="0"/>
                          <a:cs typeface="Arial" pitchFamily="34" charset="0"/>
                        </a:rPr>
                        <a:t>)</a:t>
                      </a:r>
                    </a:p>
                    <a:p>
                      <a:pPr marR="0" indent="0" algn="l" rtl="0">
                        <a:lnSpc>
                          <a:spcPct val="100000"/>
                        </a:lnSpc>
                        <a:spcBef>
                          <a:spcPts val="0"/>
                        </a:spcBef>
                        <a:spcAft>
                          <a:spcPts val="0"/>
                        </a:spcAft>
                      </a:pPr>
                      <a:endParaRPr lang="en-US" sz="1000" b="1"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1) Time (</a:t>
                      </a:r>
                      <a:r>
                        <a:rPr lang="en-US" sz="1000" b="1" kern="1400" dirty="0" err="1" smtClean="0">
                          <a:solidFill>
                            <a:srgbClr val="000000"/>
                          </a:solidFill>
                          <a:latin typeface="Arial" pitchFamily="34" charset="0"/>
                          <a:cs typeface="Arial" pitchFamily="34" charset="0"/>
                        </a:rPr>
                        <a:t>hh:mm</a:t>
                      </a:r>
                      <a:r>
                        <a:rPr lang="en-US" sz="1000" b="1" kern="1400" dirty="0" smtClean="0">
                          <a:solidFill>
                            <a:srgbClr val="000000"/>
                          </a:solidFill>
                          <a:latin typeface="Arial" pitchFamily="34" charset="0"/>
                          <a:cs typeface="Arial" pitchFamily="34" charset="0"/>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1"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r>
              <a:tr h="0">
                <a:tc>
                  <a:txBody>
                    <a:bodyPr/>
                    <a:lstStyle/>
                    <a:p>
                      <a:pPr marL="180975" marR="0" indent="0" algn="l" defTabSz="914400" rtl="0" eaLnBrk="1" fontAlgn="auto" latinLnBrk="0" hangingPunct="1">
                        <a:lnSpc>
                          <a:spcPct val="100000"/>
                        </a:lnSpc>
                        <a:spcBef>
                          <a:spcPts val="0"/>
                        </a:spcBef>
                        <a:spcAft>
                          <a:spcPts val="0"/>
                        </a:spcAft>
                        <a:buClrTx/>
                        <a:buSzTx/>
                        <a:buFontTx/>
                        <a:buNone/>
                        <a:tabLst/>
                        <a:defRPr/>
                      </a:pPr>
                      <a:r>
                        <a:rPr lang="en-US" sz="1000" b="0" kern="1400" dirty="0" smtClean="0">
                          <a:solidFill>
                            <a:srgbClr val="000000"/>
                          </a:solidFill>
                          <a:latin typeface="Arial" pitchFamily="34" charset="0"/>
                          <a:cs typeface="Arial" pitchFamily="34" charset="0"/>
                        </a:rPr>
                        <a:t>-Gram Negative Culture Number(s)</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rgbClr val="000000"/>
                          </a:solidFill>
                          <a:latin typeface="Arial" pitchFamily="34" charset="0"/>
                          <a:cs typeface="Arial" pitchFamily="34" charset="0"/>
                        </a:rPr>
                        <a:t> </a:t>
                      </a:r>
                    </a:p>
                    <a:p>
                      <a:pPr marR="0" indent="0" algn="l" rtl="0">
                        <a:spcBef>
                          <a:spcPts val="0"/>
                        </a:spcBef>
                        <a:spcAft>
                          <a:spcPts val="0"/>
                        </a:spcAft>
                      </a:pPr>
                      <a:endParaRPr lang="en-US" sz="1100" kern="1400" dirty="0" smtClean="0">
                        <a:solidFill>
                          <a:srgbClr val="000000"/>
                        </a:solidFill>
                        <a:latin typeface="Arial" pitchFamily="34" charset="0"/>
                        <a:cs typeface="Arial" pitchFamily="34" charset="0"/>
                      </a:endParaRPr>
                    </a:p>
                    <a:p>
                      <a:pPr marR="0" indent="0" algn="l" rtl="0">
                        <a:spcBef>
                          <a:spcPts val="0"/>
                        </a:spcBef>
                        <a:spcAft>
                          <a:spcPts val="0"/>
                        </a:spcAft>
                      </a:pPr>
                      <a:endParaRPr lang="en-US" sz="500"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r>
              <a:tr h="1743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2) Time (</a:t>
                      </a:r>
                      <a:r>
                        <a:rPr lang="en-US" sz="1000" b="1" kern="1400" dirty="0" err="1" smtClean="0">
                          <a:solidFill>
                            <a:srgbClr val="000000"/>
                          </a:solidFill>
                          <a:latin typeface="Arial" pitchFamily="34" charset="0"/>
                          <a:cs typeface="Arial" pitchFamily="34" charset="0"/>
                        </a:rPr>
                        <a:t>hh:mm</a:t>
                      </a:r>
                      <a:r>
                        <a:rPr lang="en-US" sz="1000" b="1" kern="1400" dirty="0" smtClean="0">
                          <a:solidFill>
                            <a:srgbClr val="000000"/>
                          </a:solidFill>
                          <a:latin typeface="Arial" pitchFamily="34" charset="0"/>
                          <a:cs typeface="Arial" pitchFamily="34" charset="0"/>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1"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0">
                <a:tc>
                  <a:txBody>
                    <a:bodyPr/>
                    <a:lstStyle/>
                    <a:p>
                      <a:pPr marL="180975" marR="0" indent="0" algn="l" defTabSz="914400" rtl="0" eaLnBrk="1" fontAlgn="auto" latinLnBrk="0" hangingPunct="1">
                        <a:lnSpc>
                          <a:spcPct val="100000"/>
                        </a:lnSpc>
                        <a:spcBef>
                          <a:spcPts val="0"/>
                        </a:spcBef>
                        <a:spcAft>
                          <a:spcPts val="0"/>
                        </a:spcAft>
                        <a:buClrTx/>
                        <a:buSzTx/>
                        <a:buFontTx/>
                        <a:buNone/>
                        <a:tabLst/>
                        <a:defRPr/>
                      </a:pPr>
                      <a:r>
                        <a:rPr lang="en-US" sz="1000" b="0" kern="1400" dirty="0" smtClean="0">
                          <a:solidFill>
                            <a:srgbClr val="000000"/>
                          </a:solidFill>
                          <a:latin typeface="Arial" pitchFamily="34" charset="0"/>
                          <a:cs typeface="Arial" pitchFamily="34" charset="0"/>
                        </a:rPr>
                        <a:t>-Gram Negative Culture Number(s)</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rgbClr val="000000"/>
                          </a:solidFill>
                          <a:latin typeface="Arial" pitchFamily="34" charset="0"/>
                          <a:cs typeface="Arial" pitchFamily="34" charset="0"/>
                        </a:rPr>
                        <a:t> </a:t>
                      </a:r>
                    </a:p>
                    <a:p>
                      <a:pPr marR="0" indent="0" algn="l" rtl="0">
                        <a:spcBef>
                          <a:spcPts val="0"/>
                        </a:spcBef>
                        <a:spcAft>
                          <a:spcPts val="0"/>
                        </a:spcAft>
                      </a:pPr>
                      <a:endParaRPr lang="en-US" sz="1100" kern="1400" dirty="0" smtClean="0">
                        <a:solidFill>
                          <a:srgbClr val="000000"/>
                        </a:solidFill>
                        <a:latin typeface="Arial" pitchFamily="34" charset="0"/>
                        <a:cs typeface="Arial" pitchFamily="34" charset="0"/>
                      </a:endParaRPr>
                    </a:p>
                    <a:p>
                      <a:pPr marR="0" indent="0" algn="l" rtl="0">
                        <a:spcBef>
                          <a:spcPts val="0"/>
                        </a:spcBef>
                        <a:spcAft>
                          <a:spcPts val="0"/>
                        </a:spcAft>
                      </a:pPr>
                      <a:endParaRPr lang="en-US" sz="500"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5789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3) Time (</a:t>
                      </a:r>
                      <a:r>
                        <a:rPr lang="en-US" sz="1000" b="1" kern="1400" dirty="0" err="1" smtClean="0">
                          <a:solidFill>
                            <a:srgbClr val="000000"/>
                          </a:solidFill>
                          <a:latin typeface="Arial" pitchFamily="34" charset="0"/>
                          <a:cs typeface="Arial" pitchFamily="34" charset="0"/>
                        </a:rPr>
                        <a:t>hh:mm</a:t>
                      </a:r>
                      <a:r>
                        <a:rPr lang="en-US" sz="1000" b="1" kern="1400" dirty="0" smtClean="0">
                          <a:solidFill>
                            <a:srgbClr val="000000"/>
                          </a:solidFill>
                          <a:latin typeface="Arial" pitchFamily="34" charset="0"/>
                          <a:cs typeface="Arial" pitchFamily="34" charset="0"/>
                        </a:rPr>
                        <a:t>)</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smtClean="0">
                        <a:solidFill>
                          <a:srgbClr val="000000"/>
                        </a:solidFill>
                        <a:latin typeface="Arial" pitchFamily="34" charset="0"/>
                        <a:cs typeface="Arial" pitchFamily="34" charset="0"/>
                      </a:endParaRPr>
                    </a:p>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3002">
                <a:tc>
                  <a:txBody>
                    <a:bodyPr/>
                    <a:lstStyle/>
                    <a:p>
                      <a:pPr marL="180975" marR="0" indent="0" algn="l" defTabSz="914400" rtl="0" eaLnBrk="1" fontAlgn="auto" latinLnBrk="0" hangingPunct="1">
                        <a:lnSpc>
                          <a:spcPct val="100000"/>
                        </a:lnSpc>
                        <a:spcBef>
                          <a:spcPts val="0"/>
                        </a:spcBef>
                        <a:spcAft>
                          <a:spcPts val="0"/>
                        </a:spcAft>
                        <a:buClrTx/>
                        <a:buSzTx/>
                        <a:buFontTx/>
                        <a:buNone/>
                        <a:tabLst/>
                        <a:defRPr/>
                      </a:pPr>
                      <a:r>
                        <a:rPr lang="en-US" sz="1000" b="0" kern="1400" dirty="0" smtClean="0">
                          <a:solidFill>
                            <a:srgbClr val="000000"/>
                          </a:solidFill>
                          <a:latin typeface="Arial" pitchFamily="34" charset="0"/>
                          <a:cs typeface="Arial" pitchFamily="34" charset="0"/>
                        </a:rPr>
                        <a:t>-Gram Negative Culture Number(s)</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rgbClr val="000000"/>
                          </a:solidFill>
                          <a:latin typeface="Arial" pitchFamily="34" charset="0"/>
                          <a:cs typeface="Arial" pitchFamily="34" charset="0"/>
                        </a:rPr>
                        <a:t> </a:t>
                      </a:r>
                    </a:p>
                    <a:p>
                      <a:pPr marR="0" indent="0" algn="l" rtl="0">
                        <a:spcBef>
                          <a:spcPts val="0"/>
                        </a:spcBef>
                        <a:spcAft>
                          <a:spcPts val="0"/>
                        </a:spcAft>
                      </a:pPr>
                      <a:endParaRPr lang="en-US" sz="1100" kern="1400" dirty="0" smtClean="0">
                        <a:solidFill>
                          <a:srgbClr val="000000"/>
                        </a:solidFill>
                        <a:latin typeface="Arial" pitchFamily="34" charset="0"/>
                        <a:cs typeface="Arial" pitchFamily="34" charset="0"/>
                      </a:endParaRPr>
                    </a:p>
                    <a:p>
                      <a:pPr marR="0" indent="0" algn="l" rtl="0">
                        <a:spcBef>
                          <a:spcPts val="0"/>
                        </a:spcBef>
                        <a:spcAft>
                          <a:spcPts val="0"/>
                        </a:spcAft>
                      </a:pPr>
                      <a:endParaRPr lang="en-US" sz="500"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31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4) Time (</a:t>
                      </a:r>
                      <a:r>
                        <a:rPr lang="en-US" sz="1000" b="1" kern="1400" dirty="0" err="1" smtClean="0">
                          <a:solidFill>
                            <a:srgbClr val="000000"/>
                          </a:solidFill>
                          <a:latin typeface="Arial" pitchFamily="34" charset="0"/>
                          <a:cs typeface="Arial" pitchFamily="34" charset="0"/>
                        </a:rPr>
                        <a:t>hh:mm</a:t>
                      </a:r>
                      <a:r>
                        <a:rPr lang="en-US" sz="1000" b="1" kern="1400" dirty="0" smtClean="0">
                          <a:solidFill>
                            <a:srgbClr val="000000"/>
                          </a:solidFill>
                          <a:latin typeface="Arial" pitchFamily="34" charset="0"/>
                          <a:cs typeface="Arial" pitchFamily="34" charset="0"/>
                        </a:rPr>
                        <a:t>)</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smtClean="0">
                        <a:solidFill>
                          <a:srgbClr val="000000"/>
                        </a:solidFill>
                        <a:latin typeface="Arial" pitchFamily="34" charset="0"/>
                        <a:cs typeface="Arial" pitchFamily="34" charset="0"/>
                      </a:endParaRPr>
                    </a:p>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buFont typeface="Wingdings" pitchFamily="2" charset="2"/>
                        <a:buNone/>
                      </a:pPr>
                      <a:endParaRPr lang="en-US" sz="1100" kern="1400" cap="none" baseline="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4394">
                <a:tc>
                  <a:txBody>
                    <a:bodyPr/>
                    <a:lstStyle/>
                    <a:p>
                      <a:pPr marL="180975" marR="0" indent="0" algn="l" defTabSz="914400" rtl="0" eaLnBrk="1" fontAlgn="auto" latinLnBrk="0" hangingPunct="1">
                        <a:lnSpc>
                          <a:spcPct val="100000"/>
                        </a:lnSpc>
                        <a:spcBef>
                          <a:spcPts val="0"/>
                        </a:spcBef>
                        <a:spcAft>
                          <a:spcPts val="0"/>
                        </a:spcAft>
                        <a:buClrTx/>
                        <a:buSzTx/>
                        <a:buFontTx/>
                        <a:buNone/>
                        <a:tabLst/>
                        <a:defRPr/>
                      </a:pPr>
                      <a:r>
                        <a:rPr lang="en-US" sz="1000" b="0" kern="1400" dirty="0" smtClean="0">
                          <a:solidFill>
                            <a:srgbClr val="000000"/>
                          </a:solidFill>
                          <a:latin typeface="Arial" pitchFamily="34" charset="0"/>
                          <a:cs typeface="Arial" pitchFamily="34" charset="0"/>
                        </a:rPr>
                        <a:t>-Gram Negative Culture Number(s)</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100" kern="1400" dirty="0" smtClean="0">
                          <a:solidFill>
                            <a:srgbClr val="000000"/>
                          </a:solidFill>
                          <a:latin typeface="Arial" pitchFamily="34" charset="0"/>
                          <a:cs typeface="Arial" pitchFamily="34" charset="0"/>
                        </a:rPr>
                        <a:t> </a:t>
                      </a:r>
                    </a:p>
                    <a:p>
                      <a:pPr marR="0" indent="0" algn="l" rtl="0">
                        <a:spcBef>
                          <a:spcPts val="0"/>
                        </a:spcBef>
                        <a:spcAft>
                          <a:spcPts val="0"/>
                        </a:spcAft>
                      </a:pPr>
                      <a:endParaRPr lang="en-US" sz="1100" kern="1400" dirty="0" smtClean="0">
                        <a:solidFill>
                          <a:srgbClr val="000000"/>
                        </a:solidFill>
                        <a:latin typeface="Arial" pitchFamily="34" charset="0"/>
                        <a:cs typeface="Arial" pitchFamily="34" charset="0"/>
                      </a:endParaRPr>
                    </a:p>
                    <a:p>
                      <a:pPr marR="0" indent="0" algn="l" rtl="0">
                        <a:spcBef>
                          <a:spcPts val="0"/>
                        </a:spcBef>
                        <a:spcAft>
                          <a:spcPts val="0"/>
                        </a:spcAft>
                      </a:pPr>
                      <a:endParaRPr lang="en-US" sz="500"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14" name="Slide Number Placeholder 13"/>
          <p:cNvSpPr>
            <a:spLocks noGrp="1"/>
          </p:cNvSpPr>
          <p:nvPr>
            <p:ph type="sldNum" sz="quarter" idx="12"/>
          </p:nvPr>
        </p:nvSpPr>
        <p:spPr>
          <a:xfrm>
            <a:off x="5043510" y="8800075"/>
            <a:ext cx="1600200" cy="486833"/>
          </a:xfrm>
        </p:spPr>
        <p:txBody>
          <a:bodyPr/>
          <a:lstStyle/>
          <a:p>
            <a:fld id="{FDE86200-F1F7-4FF7-847E-D71C11135875}" type="slidenum">
              <a:rPr lang="en-CA" smtClean="0"/>
              <a:pPr/>
              <a:t>37</a:t>
            </a:fld>
            <a:endParaRPr lang="en-CA"/>
          </a:p>
        </p:txBody>
      </p:sp>
      <p:pic>
        <p:nvPicPr>
          <p:cNvPr id="15"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2656" y="212099"/>
            <a:ext cx="1584176" cy="6889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8"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graphicFrame>
        <p:nvGraphicFramePr>
          <p:cNvPr id="9" name="Table 8"/>
          <p:cNvGraphicFramePr>
            <a:graphicFrameLocks noGrp="1"/>
          </p:cNvGraphicFramePr>
          <p:nvPr>
            <p:extLst>
              <p:ext uri="{D42A27DB-BD31-4B8C-83A1-F6EECF244321}">
                <p14:modId xmlns:p14="http://schemas.microsoft.com/office/powerpoint/2010/main" val="1368301554"/>
              </p:ext>
            </p:extLst>
          </p:nvPr>
        </p:nvGraphicFramePr>
        <p:xfrm>
          <a:off x="142852" y="1024000"/>
          <a:ext cx="6572272" cy="7555520"/>
        </p:xfrm>
        <a:graphic>
          <a:graphicData uri="http://schemas.openxmlformats.org/drawingml/2006/table">
            <a:tbl>
              <a:tblPr/>
              <a:tblGrid>
                <a:gridCol w="1329224"/>
                <a:gridCol w="5243048"/>
              </a:tblGrid>
              <a:tr h="1729323">
                <a:tc>
                  <a:txBody>
                    <a:bodyPr/>
                    <a:lstStyle/>
                    <a:p>
                      <a:pPr marR="0" indent="0" algn="l" rtl="0">
                        <a:spcBef>
                          <a:spcPts val="0"/>
                        </a:spcBef>
                        <a:spcAft>
                          <a:spcPts val="0"/>
                        </a:spcAft>
                      </a:pPr>
                      <a:r>
                        <a:rPr lang="en-US" sz="1100" b="1" kern="1400" dirty="0">
                          <a:solidFill>
                            <a:srgbClr val="000000"/>
                          </a:solidFill>
                          <a:latin typeface="Arial" pitchFamily="34" charset="0"/>
                          <a:cs typeface="Arial" pitchFamily="34" charset="0"/>
                        </a:rPr>
                        <a:t>Protocol </a:t>
                      </a:r>
                      <a:r>
                        <a:rPr lang="en-US" sz="1100" b="1" kern="1400" dirty="0" smtClean="0">
                          <a:solidFill>
                            <a:srgbClr val="000000"/>
                          </a:solidFill>
                          <a:latin typeface="Arial" pitchFamily="34" charset="0"/>
                          <a:cs typeface="Arial" pitchFamily="34" charset="0"/>
                        </a:rPr>
                        <a:t>Violation </a:t>
                      </a:r>
                      <a:endParaRPr lang="en-US" sz="1100" kern="1400" dirty="0">
                        <a:solidFill>
                          <a:srgbClr val="000000"/>
                        </a:solidFill>
                        <a:latin typeface="Arial" pitchFamily="34" charset="0"/>
                        <a:cs typeface="Arial" pitchFamily="34" charset="0"/>
                      </a:endParaRPr>
                    </a:p>
                    <a:p>
                      <a:pPr marR="0" indent="0" algn="l" rtl="0">
                        <a:spcBef>
                          <a:spcPts val="0"/>
                        </a:spcBef>
                        <a:spcAft>
                          <a:spcPts val="0"/>
                        </a:spcAft>
                      </a:pPr>
                      <a:r>
                        <a:rPr lang="en-US" sz="1100" b="1" kern="1400" dirty="0">
                          <a:solidFill>
                            <a:srgbClr val="000000"/>
                          </a:solidFill>
                          <a:latin typeface="Arial" pitchFamily="34" charset="0"/>
                          <a:cs typeface="Arial" pitchFamily="34" charset="0"/>
                        </a:rPr>
                        <a:t>Definition</a:t>
                      </a:r>
                      <a:endParaRPr lang="en-US" sz="1100" kern="1400" dirty="0">
                        <a:solidFill>
                          <a:srgbClr val="000000"/>
                        </a:solidFill>
                        <a:latin typeface="Arial" pitchFamily="34" charset="0"/>
                        <a:cs typeface="Arial" pitchFamily="34" charset="0"/>
                      </a:endParaRPr>
                    </a:p>
                    <a:p>
                      <a:pPr marR="0" indent="0" algn="l" rtl="0">
                        <a:spcBef>
                          <a:spcPts val="0"/>
                        </a:spcBef>
                        <a:spcAft>
                          <a:spcPts val="0"/>
                        </a:spcAft>
                      </a:pPr>
                      <a:r>
                        <a:rPr lang="en-US" sz="1100" b="1" kern="1400" dirty="0">
                          <a:solidFill>
                            <a:srgbClr val="000000"/>
                          </a:solidFill>
                          <a:latin typeface="Arial" pitchFamily="34" charset="0"/>
                          <a:cs typeface="Arial" pitchFamily="34" charset="0"/>
                        </a:rPr>
                        <a:t> </a:t>
                      </a:r>
                      <a:endParaRPr lang="en-US" sz="1100" kern="1400" dirty="0">
                        <a:solidFill>
                          <a:srgbClr val="000000"/>
                        </a:solidFill>
                        <a:latin typeface="Arial" pitchFamily="34" charset="0"/>
                        <a:cs typeface="Arial" pitchFamily="34" charset="0"/>
                      </a:endParaRPr>
                    </a:p>
                    <a:p>
                      <a:pPr marR="0" indent="0" algn="l" rtl="0">
                        <a:spcBef>
                          <a:spcPts val="0"/>
                        </a:spcBef>
                        <a:spcAft>
                          <a:spcPts val="0"/>
                        </a:spcAft>
                      </a:pPr>
                      <a:r>
                        <a:rPr lang="en-US" sz="1100" b="1" kern="1400" dirty="0">
                          <a:solidFill>
                            <a:srgbClr val="000000"/>
                          </a:solidFill>
                          <a:latin typeface="Arial" pitchFamily="34" charset="0"/>
                          <a:cs typeface="Arial" pitchFamily="34" charset="0"/>
                        </a:rPr>
                        <a:t> </a:t>
                      </a:r>
                      <a:endParaRPr lang="en-US" sz="1100" kern="1400" dirty="0">
                        <a:solidFill>
                          <a:srgbClr val="000000"/>
                        </a:solidFill>
                        <a:latin typeface="Arial" pitchFamily="34" charset="0"/>
                        <a:cs typeface="Arial" pitchFamily="34" charset="0"/>
                      </a:endParaRPr>
                    </a:p>
                    <a:p>
                      <a:pPr marR="0" indent="0" algn="l" rtl="0">
                        <a:spcBef>
                          <a:spcPts val="0"/>
                        </a:spcBef>
                        <a:spcAft>
                          <a:spcPts val="0"/>
                        </a:spcAft>
                      </a:pPr>
                      <a:r>
                        <a:rPr lang="en-US" sz="1100" b="1" kern="1400" dirty="0">
                          <a:solidFill>
                            <a:srgbClr val="000000"/>
                          </a:solidFill>
                          <a:latin typeface="Arial" pitchFamily="34" charset="0"/>
                          <a:cs typeface="Arial" pitchFamily="34" charset="0"/>
                        </a:rPr>
                        <a:t> </a:t>
                      </a:r>
                      <a:endParaRPr lang="en-US" sz="1100" kern="1400" dirty="0">
                        <a:solidFill>
                          <a:srgbClr val="000000"/>
                        </a:solidFill>
                        <a:latin typeface="Arial" pitchFamily="34" charset="0"/>
                        <a:cs typeface="Arial" pitchFamily="34" charset="0"/>
                      </a:endParaRPr>
                    </a:p>
                    <a:p>
                      <a:pPr marR="0" indent="0" algn="l" rtl="0">
                        <a:spcBef>
                          <a:spcPts val="0"/>
                        </a:spcBef>
                        <a:spcAft>
                          <a:spcPts val="0"/>
                        </a:spcAft>
                      </a:pPr>
                      <a:r>
                        <a:rPr lang="en-US" sz="1100" b="1" kern="1400" dirty="0">
                          <a:solidFill>
                            <a:srgbClr val="000000"/>
                          </a:solidFill>
                          <a:latin typeface="Arial" pitchFamily="34" charset="0"/>
                          <a:cs typeface="Arial" pitchFamily="34" charset="0"/>
                        </a:rPr>
                        <a:t> </a:t>
                      </a:r>
                      <a:endParaRPr lang="en-US" sz="1100" kern="1400" dirty="0">
                        <a:solidFill>
                          <a:srgbClr val="000000"/>
                        </a:solidFill>
                        <a:latin typeface="Arial" pitchFamily="34" charset="0"/>
                        <a:cs typeface="Arial" pitchFamily="34" charset="0"/>
                      </a:endParaRPr>
                    </a:p>
                    <a:p>
                      <a:pPr marR="0" indent="0" algn="l" rtl="0">
                        <a:spcBef>
                          <a:spcPts val="0"/>
                        </a:spcBef>
                        <a:spcAft>
                          <a:spcPts val="0"/>
                        </a:spcAft>
                      </a:pPr>
                      <a:r>
                        <a:rPr lang="en-US" sz="1100" b="1" kern="1400" dirty="0">
                          <a:solidFill>
                            <a:srgbClr val="000000"/>
                          </a:solidFill>
                          <a:latin typeface="Arial" pitchFamily="34" charset="0"/>
                          <a:cs typeface="Arial" pitchFamily="34" charset="0"/>
                        </a:rPr>
                        <a:t> </a:t>
                      </a:r>
                      <a:endParaRPr lang="en-US" sz="1100" kern="1400" dirty="0">
                        <a:solidFill>
                          <a:srgbClr val="000000"/>
                        </a:solidFill>
                        <a:latin typeface="Arial" pitchFamily="34" charset="0"/>
                        <a:cs typeface="Arial" pitchFamily="34" charset="0"/>
                      </a:endParaRPr>
                    </a:p>
                    <a:p>
                      <a:pPr marR="0" indent="0" algn="l" rtl="0">
                        <a:spcBef>
                          <a:spcPts val="0"/>
                        </a:spcBef>
                        <a:spcAft>
                          <a:spcPts val="0"/>
                        </a:spcAft>
                      </a:pPr>
                      <a:r>
                        <a:rPr lang="en-US" sz="1100" b="1" kern="1400" dirty="0">
                          <a:solidFill>
                            <a:srgbClr val="000000"/>
                          </a:solidFill>
                          <a:latin typeface="Arial" pitchFamily="34" charset="0"/>
                          <a:cs typeface="Arial" pitchFamily="34" charset="0"/>
                        </a:rPr>
                        <a:t> </a:t>
                      </a:r>
                      <a:endParaRPr lang="en-US" sz="1100" kern="1400" dirty="0">
                        <a:solidFill>
                          <a:srgbClr val="000000"/>
                        </a:solidFill>
                        <a:latin typeface="Arial" pitchFamily="34" charset="0"/>
                        <a:cs typeface="Arial" pitchFamily="34" charset="0"/>
                      </a:endParaRPr>
                    </a:p>
                    <a:p>
                      <a:pPr marR="0" indent="0" algn="l" rtl="0">
                        <a:spcBef>
                          <a:spcPts val="0"/>
                        </a:spcBef>
                        <a:spcAft>
                          <a:spcPts val="0"/>
                        </a:spcAft>
                      </a:pPr>
                      <a:r>
                        <a:rPr lang="en-US" sz="1100" b="1" kern="1400" dirty="0">
                          <a:solidFill>
                            <a:srgbClr val="000000"/>
                          </a:solidFill>
                          <a:latin typeface="Arial" pitchFamily="34" charset="0"/>
                          <a:cs typeface="Arial" pitchFamily="34" charset="0"/>
                        </a:rPr>
                        <a:t> </a:t>
                      </a:r>
                      <a:endParaRPr lang="en-US" sz="1100" kern="1400" dirty="0">
                        <a:solidFill>
                          <a:srgbClr val="000000"/>
                        </a:solidFill>
                        <a:latin typeface="Arial" pitchFamily="34" charset="0"/>
                        <a:cs typeface="Arial" pitchFamily="34" charset="0"/>
                      </a:endParaRPr>
                    </a:p>
                  </a:txBody>
                  <a:tcPr marL="15766" marR="15766" marT="15766" marB="157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0" algn="l" rtl="0">
                        <a:spcBef>
                          <a:spcPts val="0"/>
                        </a:spcBef>
                        <a:spcAft>
                          <a:spcPts val="0"/>
                        </a:spcAft>
                      </a:pPr>
                      <a:r>
                        <a:rPr lang="en-CA" sz="1100" b="1" kern="1400" dirty="0">
                          <a:solidFill>
                            <a:srgbClr val="000000"/>
                          </a:solidFill>
                          <a:latin typeface="Arial" pitchFamily="34" charset="0"/>
                          <a:cs typeface="Arial" pitchFamily="34" charset="0"/>
                        </a:rPr>
                        <a:t>A Protocol Violation is defined as non-compliance with the study protocol and/or  </a:t>
                      </a:r>
                      <a:r>
                        <a:rPr lang="en-CA" sz="1100" b="1" kern="1400" dirty="0" smtClean="0">
                          <a:solidFill>
                            <a:srgbClr val="000000"/>
                          </a:solidFill>
                          <a:latin typeface="Arial" pitchFamily="34" charset="0"/>
                          <a:cs typeface="Arial" pitchFamily="34" charset="0"/>
                        </a:rPr>
                        <a:t>procedures </a:t>
                      </a:r>
                      <a:r>
                        <a:rPr lang="en-CA" sz="1100" b="1" kern="1400" dirty="0">
                          <a:solidFill>
                            <a:srgbClr val="000000"/>
                          </a:solidFill>
                          <a:latin typeface="Arial" pitchFamily="34" charset="0"/>
                          <a:cs typeface="Arial" pitchFamily="34" charset="0"/>
                        </a:rPr>
                        <a:t>that may impact study participant safety, the integrity of study data and/or study participant willingness to participate in the study.</a:t>
                      </a:r>
                      <a:endParaRPr lang="en-CA" sz="1100" kern="1400" dirty="0">
                        <a:solidFill>
                          <a:srgbClr val="000000"/>
                        </a:solidFill>
                        <a:latin typeface="Arial" pitchFamily="34" charset="0"/>
                        <a:cs typeface="Arial" pitchFamily="34" charset="0"/>
                      </a:endParaRPr>
                    </a:p>
                    <a:p>
                      <a:pPr marL="85725" marR="0" indent="0" algn="l" rtl="0">
                        <a:spcBef>
                          <a:spcPts val="0"/>
                        </a:spcBef>
                        <a:spcAft>
                          <a:spcPts val="0"/>
                        </a:spcAft>
                      </a:pPr>
                      <a:r>
                        <a:rPr lang="en-CA" sz="1100" kern="1400" dirty="0">
                          <a:solidFill>
                            <a:srgbClr val="000000"/>
                          </a:solidFill>
                          <a:latin typeface="Arial" pitchFamily="34" charset="0"/>
                          <a:cs typeface="Arial" pitchFamily="34" charset="0"/>
                        </a:rPr>
                        <a:t> </a:t>
                      </a:r>
                    </a:p>
                    <a:p>
                      <a:pPr marL="85725" marR="0" indent="0" algn="l" rtl="0">
                        <a:spcBef>
                          <a:spcPts val="0"/>
                        </a:spcBef>
                        <a:spcAft>
                          <a:spcPts val="0"/>
                        </a:spcAft>
                      </a:pPr>
                      <a:r>
                        <a:rPr lang="en-CA" sz="1100" b="1" kern="1400" dirty="0">
                          <a:solidFill>
                            <a:srgbClr val="000000"/>
                          </a:solidFill>
                          <a:latin typeface="Arial" pitchFamily="34" charset="0"/>
                          <a:cs typeface="Arial" pitchFamily="34" charset="0"/>
                        </a:rPr>
                        <a:t>For THE RE-ENERGIZE Study, a Protocol Violation occurs when any of the </a:t>
                      </a:r>
                      <a:endParaRPr lang="en-CA" sz="1100" kern="1400" dirty="0">
                        <a:solidFill>
                          <a:srgbClr val="000000"/>
                        </a:solidFill>
                        <a:latin typeface="Arial" pitchFamily="34" charset="0"/>
                        <a:cs typeface="Arial" pitchFamily="34" charset="0"/>
                      </a:endParaRPr>
                    </a:p>
                    <a:p>
                      <a:pPr marL="85725" marR="0" indent="0" algn="l" rtl="0">
                        <a:spcBef>
                          <a:spcPts val="0"/>
                        </a:spcBef>
                        <a:spcAft>
                          <a:spcPts val="0"/>
                        </a:spcAft>
                      </a:pPr>
                      <a:r>
                        <a:rPr lang="en-CA" sz="1100" b="1" kern="1400" dirty="0">
                          <a:solidFill>
                            <a:srgbClr val="000000"/>
                          </a:solidFill>
                          <a:latin typeface="Arial" pitchFamily="34" charset="0"/>
                          <a:cs typeface="Arial" pitchFamily="34" charset="0"/>
                        </a:rPr>
                        <a:t>following have occurred:</a:t>
                      </a:r>
                      <a:endParaRPr lang="en-CA" sz="1100" kern="1400" dirty="0">
                        <a:solidFill>
                          <a:srgbClr val="000000"/>
                        </a:solidFill>
                        <a:latin typeface="Arial" pitchFamily="34" charset="0"/>
                        <a:cs typeface="Arial" pitchFamily="34" charset="0"/>
                      </a:endParaRPr>
                    </a:p>
                    <a:p>
                      <a:pPr marL="85725" marR="0" indent="0" algn="l" rtl="0">
                        <a:spcBef>
                          <a:spcPts val="0"/>
                        </a:spcBef>
                        <a:spcAft>
                          <a:spcPts val="0"/>
                        </a:spcAft>
                      </a:pPr>
                      <a:r>
                        <a:rPr lang="en-CA" sz="1100" kern="1400" dirty="0">
                          <a:solidFill>
                            <a:srgbClr val="000000"/>
                          </a:solidFill>
                          <a:latin typeface="Arial" pitchFamily="34" charset="0"/>
                          <a:cs typeface="Arial" pitchFamily="34" charset="0"/>
                        </a:rPr>
                        <a:t>1) Investigational Product (IP) </a:t>
                      </a:r>
                      <a:r>
                        <a:rPr lang="en-CA" sz="1100" kern="1400" dirty="0" smtClean="0">
                          <a:solidFill>
                            <a:srgbClr val="000000"/>
                          </a:solidFill>
                          <a:latin typeface="Arial" pitchFamily="34" charset="0"/>
                          <a:cs typeface="Arial" pitchFamily="34" charset="0"/>
                        </a:rPr>
                        <a:t>Daily dose </a:t>
                      </a:r>
                      <a:r>
                        <a:rPr lang="en-CA" sz="1100" kern="1400" dirty="0">
                          <a:solidFill>
                            <a:srgbClr val="000000"/>
                          </a:solidFill>
                          <a:latin typeface="Arial" pitchFamily="34" charset="0"/>
                          <a:cs typeface="Arial" pitchFamily="34" charset="0"/>
                        </a:rPr>
                        <a:t>delivered is &lt; 80% </a:t>
                      </a:r>
                      <a:r>
                        <a:rPr lang="en-CA" sz="1100" kern="1400" dirty="0" smtClean="0">
                          <a:solidFill>
                            <a:srgbClr val="000000"/>
                          </a:solidFill>
                          <a:latin typeface="Arial" pitchFamily="34" charset="0"/>
                          <a:cs typeface="Arial" pitchFamily="34" charset="0"/>
                        </a:rPr>
                        <a:t>prescribed over 3 day average. </a:t>
                      </a:r>
                      <a:endParaRPr lang="en-CA" sz="1100" kern="1400" dirty="0">
                        <a:solidFill>
                          <a:srgbClr val="000000"/>
                        </a:solidFill>
                        <a:latin typeface="Arial" pitchFamily="34" charset="0"/>
                        <a:cs typeface="Arial" pitchFamily="34" charset="0"/>
                      </a:endParaRPr>
                    </a:p>
                    <a:p>
                      <a:pPr marL="85725" marR="0" indent="0" algn="l" rtl="0">
                        <a:spcBef>
                          <a:spcPts val="0"/>
                        </a:spcBef>
                        <a:spcAft>
                          <a:spcPts val="0"/>
                        </a:spcAft>
                      </a:pPr>
                      <a:r>
                        <a:rPr lang="en-CA" sz="1100" kern="1400" dirty="0">
                          <a:solidFill>
                            <a:srgbClr val="000000"/>
                          </a:solidFill>
                          <a:latin typeface="Arial" pitchFamily="34" charset="0"/>
                          <a:cs typeface="Arial" pitchFamily="34" charset="0"/>
                        </a:rPr>
                        <a:t>2) IP dispensing/dosing error</a:t>
                      </a:r>
                    </a:p>
                    <a:p>
                      <a:pPr marL="85725" marR="0" indent="0" algn="l" rtl="0">
                        <a:spcBef>
                          <a:spcPts val="0"/>
                        </a:spcBef>
                        <a:spcAft>
                          <a:spcPts val="0"/>
                        </a:spcAft>
                      </a:pPr>
                      <a:r>
                        <a:rPr lang="en-CA" sz="1100" kern="1400" dirty="0">
                          <a:solidFill>
                            <a:srgbClr val="000000"/>
                          </a:solidFill>
                          <a:latin typeface="Arial" pitchFamily="34" charset="0"/>
                          <a:cs typeface="Arial" pitchFamily="34" charset="0"/>
                        </a:rPr>
                        <a:t>3) Accidental </a:t>
                      </a:r>
                      <a:r>
                        <a:rPr lang="en-CA" sz="1100" kern="1400" dirty="0" err="1">
                          <a:solidFill>
                            <a:srgbClr val="000000"/>
                          </a:solidFill>
                          <a:latin typeface="Arial" pitchFamily="34" charset="0"/>
                          <a:cs typeface="Arial" pitchFamily="34" charset="0"/>
                        </a:rPr>
                        <a:t>unblinding</a:t>
                      </a:r>
                      <a:r>
                        <a:rPr lang="en-CA" sz="1100" kern="1400" dirty="0">
                          <a:solidFill>
                            <a:srgbClr val="000000"/>
                          </a:solidFill>
                          <a:latin typeface="Arial" pitchFamily="34" charset="0"/>
                          <a:cs typeface="Arial" pitchFamily="34" charset="0"/>
                        </a:rPr>
                        <a:t> of IP</a:t>
                      </a:r>
                    </a:p>
                    <a:p>
                      <a:pPr marL="85725" marR="0" indent="0" algn="l" rtl="0">
                        <a:spcBef>
                          <a:spcPts val="0"/>
                        </a:spcBef>
                        <a:spcAft>
                          <a:spcPts val="0"/>
                        </a:spcAft>
                      </a:pPr>
                      <a:r>
                        <a:rPr lang="en-CA" sz="1100" kern="1400" dirty="0">
                          <a:solidFill>
                            <a:srgbClr val="000000"/>
                          </a:solidFill>
                          <a:latin typeface="Arial" pitchFamily="34" charset="0"/>
                          <a:cs typeface="Arial" pitchFamily="34" charset="0"/>
                        </a:rPr>
                        <a:t>4) Enrollment of a patient that does not fulfill inclusion/exclusion criteria</a:t>
                      </a:r>
                    </a:p>
                    <a:p>
                      <a:pPr marL="85725" marR="0" indent="0" algn="l" rtl="0">
                        <a:spcBef>
                          <a:spcPts val="0"/>
                        </a:spcBef>
                        <a:spcAft>
                          <a:spcPts val="0"/>
                        </a:spcAft>
                      </a:pPr>
                      <a:r>
                        <a:rPr lang="en-CA" sz="1100" kern="1400" dirty="0">
                          <a:solidFill>
                            <a:srgbClr val="000000"/>
                          </a:solidFill>
                          <a:latin typeface="Arial" pitchFamily="34" charset="0"/>
                          <a:cs typeface="Arial" pitchFamily="34" charset="0"/>
                        </a:rPr>
                        <a:t>5) Unapproved procedures performed</a:t>
                      </a:r>
                    </a:p>
                    <a:p>
                      <a:pPr marL="85725" marR="0" indent="0" algn="l" rtl="0">
                        <a:spcBef>
                          <a:spcPts val="0"/>
                        </a:spcBef>
                        <a:spcAft>
                          <a:spcPts val="0"/>
                        </a:spcAft>
                      </a:pPr>
                      <a:r>
                        <a:rPr lang="en-CA" sz="1100" kern="1400" dirty="0">
                          <a:solidFill>
                            <a:srgbClr val="000000"/>
                          </a:solidFill>
                          <a:latin typeface="Arial" pitchFamily="34" charset="0"/>
                          <a:cs typeface="Arial" pitchFamily="34" charset="0"/>
                        </a:rPr>
                        <a:t>6) Other, please specify in the space provided.</a:t>
                      </a:r>
                    </a:p>
                  </a:txBody>
                  <a:tcPr marL="15766" marR="15766" marT="15766" marB="157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89720">
                <a:tc>
                  <a:txBody>
                    <a:bodyPr/>
                    <a:lstStyle/>
                    <a:p>
                      <a:pPr marR="0" indent="0" algn="l" rtl="0">
                        <a:spcBef>
                          <a:spcPts val="0"/>
                        </a:spcBef>
                        <a:spcAft>
                          <a:spcPts val="0"/>
                        </a:spcAft>
                      </a:pPr>
                      <a:r>
                        <a:rPr lang="en-US" sz="1100" b="1" kern="1400" dirty="0">
                          <a:solidFill>
                            <a:srgbClr val="000000"/>
                          </a:solidFill>
                          <a:latin typeface="Arial" pitchFamily="34" charset="0"/>
                          <a:cs typeface="Arial" pitchFamily="34" charset="0"/>
                        </a:rPr>
                        <a:t>General              Instructions</a:t>
                      </a:r>
                      <a:endParaRPr lang="en-US" sz="1100" kern="1400" dirty="0">
                        <a:solidFill>
                          <a:srgbClr val="000000"/>
                        </a:solidFill>
                        <a:latin typeface="Arial" pitchFamily="34" charset="0"/>
                        <a:cs typeface="Arial" pitchFamily="34" charset="0"/>
                      </a:endParaRPr>
                    </a:p>
                  </a:txBody>
                  <a:tcPr marL="15766" marR="15766" marT="15766" marB="157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0" algn="l" rtl="0">
                        <a:spcBef>
                          <a:spcPts val="0"/>
                        </a:spcBef>
                        <a:spcAft>
                          <a:spcPts val="0"/>
                        </a:spcAft>
                      </a:pPr>
                      <a:r>
                        <a:rPr lang="en-CA" sz="1100" kern="1400" dirty="0">
                          <a:solidFill>
                            <a:srgbClr val="000000"/>
                          </a:solidFill>
                          <a:latin typeface="Arial" pitchFamily="34" charset="0"/>
                          <a:cs typeface="Arial" pitchFamily="34" charset="0"/>
                        </a:rPr>
                        <a:t>Complete Protocol Violation forms </a:t>
                      </a:r>
                      <a:r>
                        <a:rPr lang="en-CA" sz="1100" kern="1400" dirty="0" smtClean="0">
                          <a:solidFill>
                            <a:srgbClr val="000000"/>
                          </a:solidFill>
                          <a:latin typeface="Arial" pitchFamily="34" charset="0"/>
                          <a:cs typeface="Arial" pitchFamily="34" charset="0"/>
                        </a:rPr>
                        <a:t>in </a:t>
                      </a:r>
                      <a:r>
                        <a:rPr lang="en-CA" sz="1100" kern="1400" dirty="0" err="1" smtClean="0">
                          <a:solidFill>
                            <a:srgbClr val="000000"/>
                          </a:solidFill>
                          <a:latin typeface="Arial" pitchFamily="34" charset="0"/>
                          <a:cs typeface="Arial" pitchFamily="34" charset="0"/>
                        </a:rPr>
                        <a:t>REDCap</a:t>
                      </a:r>
                      <a:r>
                        <a:rPr lang="en-CA" sz="1100" kern="1400" dirty="0" smtClean="0">
                          <a:solidFill>
                            <a:srgbClr val="000000"/>
                          </a:solidFill>
                          <a:latin typeface="Arial" panose="020B0604020202020204" pitchFamily="34" charset="0"/>
                          <a:cs typeface="Arial" panose="020B0604020202020204" pitchFamily="34" charset="0"/>
                        </a:rPr>
                        <a:t>™</a:t>
                      </a:r>
                      <a:r>
                        <a:rPr lang="en-CA" sz="1100" kern="1400" dirty="0" smtClean="0">
                          <a:solidFill>
                            <a:srgbClr val="000000"/>
                          </a:solidFill>
                          <a:latin typeface="Times New Roman"/>
                          <a:cs typeface="Times New Roman"/>
                        </a:rPr>
                        <a:t> </a:t>
                      </a:r>
                      <a:r>
                        <a:rPr lang="en-CA" sz="1100" kern="1400" dirty="0" smtClean="0">
                          <a:solidFill>
                            <a:srgbClr val="000000"/>
                          </a:solidFill>
                          <a:latin typeface="Arial" pitchFamily="34" charset="0"/>
                          <a:cs typeface="Arial" pitchFamily="34" charset="0"/>
                        </a:rPr>
                        <a:t>within </a:t>
                      </a:r>
                      <a:r>
                        <a:rPr lang="en-CA" sz="1100" kern="1400" dirty="0">
                          <a:solidFill>
                            <a:srgbClr val="000000"/>
                          </a:solidFill>
                          <a:latin typeface="Arial" pitchFamily="34" charset="0"/>
                          <a:cs typeface="Arial" pitchFamily="34" charset="0"/>
                        </a:rPr>
                        <a:t>24 hours of </a:t>
                      </a:r>
                      <a:r>
                        <a:rPr lang="en-CA" sz="1100" kern="1400" dirty="0" smtClean="0">
                          <a:solidFill>
                            <a:srgbClr val="000000"/>
                          </a:solidFill>
                          <a:latin typeface="Arial" pitchFamily="34" charset="0"/>
                          <a:cs typeface="Arial" pitchFamily="34" charset="0"/>
                        </a:rPr>
                        <a:t>becoming </a:t>
                      </a:r>
                      <a:r>
                        <a:rPr lang="en-CA" sz="1100" kern="1400" dirty="0">
                          <a:solidFill>
                            <a:srgbClr val="000000"/>
                          </a:solidFill>
                          <a:latin typeface="Arial" pitchFamily="34" charset="0"/>
                          <a:cs typeface="Arial" pitchFamily="34" charset="0"/>
                        </a:rPr>
                        <a:t>aware of the </a:t>
                      </a:r>
                      <a:r>
                        <a:rPr lang="en-CA" sz="1100" kern="1400" dirty="0" smtClean="0">
                          <a:solidFill>
                            <a:srgbClr val="000000"/>
                          </a:solidFill>
                          <a:latin typeface="Arial" pitchFamily="34" charset="0"/>
                          <a:cs typeface="Arial" pitchFamily="34" charset="0"/>
                        </a:rPr>
                        <a:t>violation. </a:t>
                      </a:r>
                      <a:endParaRPr lang="en-CA" sz="1100" kern="1400" dirty="0">
                        <a:solidFill>
                          <a:srgbClr val="000000"/>
                        </a:solidFill>
                        <a:latin typeface="Arial" pitchFamily="34" charset="0"/>
                        <a:cs typeface="Arial" pitchFamily="34" charset="0"/>
                      </a:endParaRPr>
                    </a:p>
                  </a:txBody>
                  <a:tcPr marL="15766" marR="15766" marT="15766" marB="157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186506">
                <a:tc>
                  <a:txBody>
                    <a:bodyPr/>
                    <a:lstStyle/>
                    <a:p>
                      <a:pPr marR="0" indent="0" algn="l" rtl="0">
                        <a:spcBef>
                          <a:spcPts val="0"/>
                        </a:spcBef>
                        <a:spcAft>
                          <a:spcPts val="0"/>
                        </a:spcAft>
                      </a:pPr>
                      <a:r>
                        <a:rPr lang="en-US" sz="1100" b="1" kern="1400" dirty="0">
                          <a:solidFill>
                            <a:srgbClr val="000000"/>
                          </a:solidFill>
                          <a:latin typeface="Arial" pitchFamily="34" charset="0"/>
                          <a:cs typeface="Arial" pitchFamily="34" charset="0"/>
                        </a:rPr>
                        <a:t>When to report</a:t>
                      </a:r>
                      <a:endParaRPr lang="en-US" sz="1100" kern="1400" dirty="0">
                        <a:solidFill>
                          <a:srgbClr val="000000"/>
                        </a:solidFill>
                        <a:latin typeface="Arial" pitchFamily="34" charset="0"/>
                        <a:cs typeface="Arial" pitchFamily="34" charset="0"/>
                      </a:endParaRPr>
                    </a:p>
                  </a:txBody>
                  <a:tcPr marL="15766" marR="15766" marT="15766" marB="157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0" algn="l" rtl="0">
                        <a:spcBef>
                          <a:spcPts val="0"/>
                        </a:spcBef>
                        <a:spcAft>
                          <a:spcPts val="0"/>
                        </a:spcAft>
                      </a:pPr>
                      <a:r>
                        <a:rPr lang="en-CA" sz="1100" kern="1400" dirty="0">
                          <a:solidFill>
                            <a:srgbClr val="000000"/>
                          </a:solidFill>
                          <a:latin typeface="Arial" pitchFamily="34" charset="0"/>
                          <a:cs typeface="Arial" pitchFamily="34" charset="0"/>
                        </a:rPr>
                        <a:t>Protocol violations are to be reported from randomization until end of the study </a:t>
                      </a:r>
                    </a:p>
                    <a:p>
                      <a:pPr marL="85725" marR="0" indent="0" algn="l" rtl="0">
                        <a:spcBef>
                          <a:spcPts val="0"/>
                        </a:spcBef>
                        <a:spcAft>
                          <a:spcPts val="0"/>
                        </a:spcAft>
                      </a:pPr>
                      <a:r>
                        <a:rPr lang="en-CA" sz="1100" kern="1400" dirty="0">
                          <a:solidFill>
                            <a:srgbClr val="000000"/>
                          </a:solidFill>
                          <a:latin typeface="Arial" pitchFamily="34" charset="0"/>
                          <a:cs typeface="Arial" pitchFamily="34" charset="0"/>
                        </a:rPr>
                        <a:t>duration (10 days post last successful grafting or </a:t>
                      </a:r>
                      <a:r>
                        <a:rPr lang="en-CA" sz="1100" kern="1400" dirty="0" smtClean="0">
                          <a:solidFill>
                            <a:srgbClr val="000000"/>
                          </a:solidFill>
                          <a:latin typeface="Arial" pitchFamily="34" charset="0"/>
                          <a:cs typeface="Arial" pitchFamily="34" charset="0"/>
                        </a:rPr>
                        <a:t>ACU </a:t>
                      </a:r>
                      <a:r>
                        <a:rPr lang="en-CA" sz="1100" kern="1400" dirty="0">
                          <a:solidFill>
                            <a:srgbClr val="000000"/>
                          </a:solidFill>
                          <a:latin typeface="Arial" pitchFamily="34" charset="0"/>
                          <a:cs typeface="Arial" pitchFamily="34" charset="0"/>
                        </a:rPr>
                        <a:t>discharge or 3 months from </a:t>
                      </a:r>
                      <a:r>
                        <a:rPr lang="en-CA" sz="1100" kern="1400" dirty="0" smtClean="0">
                          <a:solidFill>
                            <a:srgbClr val="000000"/>
                          </a:solidFill>
                          <a:latin typeface="Arial" pitchFamily="34" charset="0"/>
                          <a:cs typeface="Arial" pitchFamily="34" charset="0"/>
                        </a:rPr>
                        <a:t>ACU </a:t>
                      </a:r>
                      <a:r>
                        <a:rPr lang="en-CA" sz="1100" kern="1400" dirty="0">
                          <a:solidFill>
                            <a:srgbClr val="000000"/>
                          </a:solidFill>
                          <a:latin typeface="Arial" pitchFamily="34" charset="0"/>
                          <a:cs typeface="Arial" pitchFamily="34" charset="0"/>
                        </a:rPr>
                        <a:t>admission, whichever comes first</a:t>
                      </a:r>
                      <a:r>
                        <a:rPr lang="en-CA" sz="1100" kern="1400" dirty="0" smtClean="0">
                          <a:solidFill>
                            <a:srgbClr val="000000"/>
                          </a:solidFill>
                          <a:latin typeface="Arial" pitchFamily="34" charset="0"/>
                          <a:cs typeface="Arial" pitchFamily="34" charset="0"/>
                        </a:rPr>
                        <a:t>).</a:t>
                      </a:r>
                      <a:endParaRPr lang="en-CA" sz="1100" kern="1400" dirty="0">
                        <a:solidFill>
                          <a:srgbClr val="000000"/>
                        </a:solidFill>
                        <a:latin typeface="Arial" pitchFamily="34" charset="0"/>
                        <a:cs typeface="Arial" pitchFamily="34" charset="0"/>
                      </a:endParaRPr>
                    </a:p>
                    <a:p>
                      <a:pPr marL="85725" marR="0" indent="0" algn="l" rtl="0">
                        <a:spcBef>
                          <a:spcPts val="0"/>
                        </a:spcBef>
                        <a:spcAft>
                          <a:spcPts val="0"/>
                        </a:spcAft>
                      </a:pPr>
                      <a:r>
                        <a:rPr lang="en-CA" sz="1100" kern="1400" dirty="0">
                          <a:solidFill>
                            <a:srgbClr val="000000"/>
                          </a:solidFill>
                          <a:latin typeface="Arial" pitchFamily="34" charset="0"/>
                          <a:cs typeface="Arial" pitchFamily="34" charset="0"/>
                        </a:rPr>
                        <a:t>Protocol Violations that relate to the &lt;80% dosing delivered do NOT have to be reported on the following days:</a:t>
                      </a:r>
                    </a:p>
                    <a:p>
                      <a:pPr marL="85725" marR="0" indent="0" algn="l" rtl="0">
                        <a:spcBef>
                          <a:spcPts val="0"/>
                        </a:spcBef>
                        <a:spcAft>
                          <a:spcPts val="0"/>
                        </a:spcAft>
                      </a:pPr>
                      <a:r>
                        <a:rPr lang="en-CA" sz="1100" kern="1400" dirty="0">
                          <a:solidFill>
                            <a:srgbClr val="000000"/>
                          </a:solidFill>
                          <a:latin typeface="Arial" pitchFamily="34" charset="0"/>
                          <a:cs typeface="Arial" pitchFamily="34" charset="0"/>
                        </a:rPr>
                        <a:t>1) Day of randomization</a:t>
                      </a:r>
                    </a:p>
                    <a:p>
                      <a:pPr marL="85725" marR="0" indent="0" algn="l" rtl="0">
                        <a:spcBef>
                          <a:spcPts val="0"/>
                        </a:spcBef>
                        <a:spcAft>
                          <a:spcPts val="0"/>
                        </a:spcAft>
                      </a:pPr>
                      <a:r>
                        <a:rPr lang="en-CA" sz="1100" kern="1400" dirty="0">
                          <a:solidFill>
                            <a:srgbClr val="000000"/>
                          </a:solidFill>
                          <a:latin typeface="Arial" pitchFamily="34" charset="0"/>
                          <a:cs typeface="Arial" pitchFamily="34" charset="0"/>
                        </a:rPr>
                        <a:t>2) Day of discharge or end of study treatment (7 days post last successful grafting)</a:t>
                      </a:r>
                    </a:p>
                    <a:p>
                      <a:pPr marL="85725" marR="0" indent="0" algn="l" rtl="0">
                        <a:spcBef>
                          <a:spcPts val="0"/>
                        </a:spcBef>
                        <a:spcAft>
                          <a:spcPts val="0"/>
                        </a:spcAft>
                      </a:pPr>
                      <a:r>
                        <a:rPr lang="en-CA" sz="1100" kern="1400" dirty="0">
                          <a:solidFill>
                            <a:srgbClr val="000000"/>
                          </a:solidFill>
                          <a:latin typeface="Arial" pitchFamily="34" charset="0"/>
                          <a:cs typeface="Arial" pitchFamily="34" charset="0"/>
                        </a:rPr>
                        <a:t>3) Day of death</a:t>
                      </a:r>
                    </a:p>
                  </a:txBody>
                  <a:tcPr marL="15766" marR="15766" marT="15766" marB="157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66864">
                <a:tc>
                  <a:txBody>
                    <a:bodyPr/>
                    <a:lstStyle/>
                    <a:p>
                      <a:pPr marR="0" indent="0" algn="l" rtl="0">
                        <a:spcBef>
                          <a:spcPts val="0"/>
                        </a:spcBef>
                        <a:spcAft>
                          <a:spcPts val="0"/>
                        </a:spcAft>
                      </a:pPr>
                      <a:r>
                        <a:rPr lang="en-US" sz="1100" b="1" kern="1400" dirty="0">
                          <a:solidFill>
                            <a:srgbClr val="000000"/>
                          </a:solidFill>
                          <a:latin typeface="Arial" pitchFamily="34" charset="0"/>
                          <a:cs typeface="Arial" pitchFamily="34" charset="0"/>
                        </a:rPr>
                        <a:t>Date Violation </a:t>
                      </a:r>
                      <a:endParaRPr lang="en-US" sz="1100" kern="1400" dirty="0">
                        <a:solidFill>
                          <a:srgbClr val="000000"/>
                        </a:solidFill>
                        <a:latin typeface="Arial" pitchFamily="34" charset="0"/>
                        <a:cs typeface="Arial" pitchFamily="34" charset="0"/>
                      </a:endParaRPr>
                    </a:p>
                    <a:p>
                      <a:pPr marR="0" indent="0" algn="l" rtl="0">
                        <a:spcBef>
                          <a:spcPts val="0"/>
                        </a:spcBef>
                        <a:spcAft>
                          <a:spcPts val="0"/>
                        </a:spcAft>
                      </a:pPr>
                      <a:r>
                        <a:rPr lang="en-US" sz="1100" b="1" kern="1400" dirty="0" smtClean="0">
                          <a:solidFill>
                            <a:srgbClr val="000000"/>
                          </a:solidFill>
                          <a:latin typeface="Arial" pitchFamily="34" charset="0"/>
                          <a:cs typeface="Arial" pitchFamily="34" charset="0"/>
                        </a:rPr>
                        <a:t>Occurred</a:t>
                      </a:r>
                    </a:p>
                  </a:txBody>
                  <a:tcPr marL="15766" marR="15766" marT="15766" marB="157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0" algn="l" rtl="0">
                        <a:spcBef>
                          <a:spcPts val="0"/>
                        </a:spcBef>
                        <a:spcAft>
                          <a:spcPts val="0"/>
                        </a:spcAft>
                      </a:pPr>
                      <a:r>
                        <a:rPr lang="en-CA" sz="1100" kern="1400" dirty="0" smtClean="0">
                          <a:solidFill>
                            <a:srgbClr val="000000"/>
                          </a:solidFill>
                          <a:latin typeface="Arial" pitchFamily="34" charset="0"/>
                          <a:cs typeface="Arial" pitchFamily="34" charset="0"/>
                        </a:rPr>
                        <a:t>Enter </a:t>
                      </a:r>
                      <a:r>
                        <a:rPr lang="en-CA" sz="1100" kern="1400" dirty="0">
                          <a:solidFill>
                            <a:srgbClr val="000000"/>
                          </a:solidFill>
                          <a:latin typeface="Arial" pitchFamily="34" charset="0"/>
                          <a:cs typeface="Arial" pitchFamily="34" charset="0"/>
                        </a:rPr>
                        <a:t>the date when the violation occurred</a:t>
                      </a:r>
                      <a:r>
                        <a:rPr lang="en-CA" sz="1100" kern="1400" dirty="0" smtClean="0">
                          <a:solidFill>
                            <a:srgbClr val="000000"/>
                          </a:solidFill>
                          <a:latin typeface="Arial" pitchFamily="34" charset="0"/>
                          <a:cs typeface="Arial" pitchFamily="34" charset="0"/>
                        </a:rPr>
                        <a:t>. </a:t>
                      </a:r>
                    </a:p>
                    <a:p>
                      <a:pPr marL="85725" marR="0" indent="0" algn="l" defTabSz="914400" rtl="0" eaLnBrk="1" fontAlgn="auto" latinLnBrk="0" hangingPunct="1">
                        <a:lnSpc>
                          <a:spcPct val="100000"/>
                        </a:lnSpc>
                        <a:spcBef>
                          <a:spcPts val="0"/>
                        </a:spcBef>
                        <a:spcAft>
                          <a:spcPts val="0"/>
                        </a:spcAft>
                        <a:buClrTx/>
                        <a:buSzTx/>
                        <a:buFontTx/>
                        <a:buNone/>
                        <a:tabLst/>
                        <a:defRPr/>
                      </a:pPr>
                      <a:r>
                        <a:rPr lang="en-US" sz="1100" kern="1400" dirty="0" smtClean="0">
                          <a:solidFill>
                            <a:srgbClr val="000000"/>
                          </a:solidFill>
                          <a:latin typeface="Arial" pitchFamily="34" charset="0"/>
                          <a:cs typeface="Arial" pitchFamily="34" charset="0"/>
                        </a:rPr>
                        <a:t>Enter the PV data in </a:t>
                      </a:r>
                      <a:r>
                        <a:rPr lang="en-US" sz="1100" kern="1400" baseline="0" dirty="0" err="1" smtClean="0">
                          <a:solidFill>
                            <a:srgbClr val="000000"/>
                          </a:solidFill>
                          <a:latin typeface="Arial" pitchFamily="34" charset="0"/>
                          <a:cs typeface="Arial" pitchFamily="34" charset="0"/>
                        </a:rPr>
                        <a:t>REDCap</a:t>
                      </a:r>
                      <a:r>
                        <a:rPr lang="en-US" sz="1100" kern="1400" baseline="0" dirty="0" smtClean="0">
                          <a:solidFill>
                            <a:srgbClr val="000000"/>
                          </a:solidFill>
                          <a:latin typeface="Arial" panose="020B0604020202020204" pitchFamily="34" charset="0"/>
                          <a:ea typeface="DFKai-SB"/>
                          <a:cs typeface="Arial" panose="020B0604020202020204" pitchFamily="34" charset="0"/>
                        </a:rPr>
                        <a:t>™ on the Study Day corresponding </a:t>
                      </a:r>
                      <a:r>
                        <a:rPr lang="en-US" sz="1100" kern="1400" dirty="0" smtClean="0">
                          <a:solidFill>
                            <a:srgbClr val="000000"/>
                          </a:solidFill>
                          <a:latin typeface="Arial" pitchFamily="34" charset="0"/>
                          <a:cs typeface="Arial" pitchFamily="34" charset="0"/>
                        </a:rPr>
                        <a:t>to the date the PV occurred.</a:t>
                      </a:r>
                      <a:endParaRPr lang="en-CA" sz="1100" kern="1400" dirty="0">
                        <a:solidFill>
                          <a:srgbClr val="000000"/>
                        </a:solidFill>
                        <a:latin typeface="Arial" pitchFamily="34" charset="0"/>
                        <a:cs typeface="Arial" pitchFamily="34" charset="0"/>
                      </a:endParaRPr>
                    </a:p>
                  </a:txBody>
                  <a:tcPr marL="15766" marR="15766" marT="15766" marB="157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364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kern="1400" dirty="0" smtClean="0">
                          <a:solidFill>
                            <a:srgbClr val="000000"/>
                          </a:solidFill>
                          <a:latin typeface="Arial" pitchFamily="34" charset="0"/>
                          <a:cs typeface="Arial" pitchFamily="34" charset="0"/>
                        </a:rPr>
                        <a:t>Date Violation </a:t>
                      </a:r>
                      <a:endParaRPr lang="en-US" sz="1100" kern="1400" dirty="0" smtClean="0">
                        <a:solidFill>
                          <a:srgbClr val="000000"/>
                        </a:solidFill>
                        <a:latin typeface="Arial" pitchFamily="34" charset="0"/>
                        <a:cs typeface="Arial" pitchFamily="34" charset="0"/>
                      </a:endParaRPr>
                    </a:p>
                    <a:p>
                      <a:pPr marR="0" indent="0" algn="l" rtl="0">
                        <a:spcBef>
                          <a:spcPts val="0"/>
                        </a:spcBef>
                        <a:spcAft>
                          <a:spcPts val="0"/>
                        </a:spcAft>
                      </a:pPr>
                      <a:r>
                        <a:rPr lang="en-US" sz="1100" b="1" kern="1400" dirty="0" smtClean="0">
                          <a:solidFill>
                            <a:srgbClr val="000000"/>
                          </a:solidFill>
                          <a:latin typeface="Arial" pitchFamily="34" charset="0"/>
                          <a:cs typeface="Arial" pitchFamily="34" charset="0"/>
                        </a:rPr>
                        <a:t>Discovered</a:t>
                      </a:r>
                      <a:endParaRPr lang="en-US" sz="1100" kern="1400" dirty="0">
                        <a:solidFill>
                          <a:srgbClr val="000000"/>
                        </a:solidFill>
                        <a:latin typeface="Arial" pitchFamily="34" charset="0"/>
                        <a:cs typeface="Arial" pitchFamily="34" charset="0"/>
                      </a:endParaRPr>
                    </a:p>
                  </a:txBody>
                  <a:tcPr marL="15766" marR="15766" marT="15766" marB="157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0" algn="l" defTabSz="914400" rtl="0" eaLnBrk="1" fontAlgn="auto" latinLnBrk="0" hangingPunct="1">
                        <a:lnSpc>
                          <a:spcPct val="100000"/>
                        </a:lnSpc>
                        <a:spcBef>
                          <a:spcPts val="0"/>
                        </a:spcBef>
                        <a:spcAft>
                          <a:spcPts val="0"/>
                        </a:spcAft>
                        <a:buClrTx/>
                        <a:buSzTx/>
                        <a:buFontTx/>
                        <a:buNone/>
                        <a:tabLst/>
                        <a:defRPr/>
                      </a:pPr>
                      <a:r>
                        <a:rPr lang="en-CA" sz="1100" kern="1400" dirty="0" smtClean="0">
                          <a:solidFill>
                            <a:srgbClr val="000000"/>
                          </a:solidFill>
                          <a:latin typeface="Arial" pitchFamily="34" charset="0"/>
                          <a:cs typeface="Arial" pitchFamily="34" charset="0"/>
                        </a:rPr>
                        <a:t>Enter the date when the violation was identified by site research staff.</a:t>
                      </a:r>
                      <a:endParaRPr lang="en-CA" sz="1100" kern="1400" dirty="0">
                        <a:solidFill>
                          <a:srgbClr val="000000"/>
                        </a:solidFill>
                        <a:latin typeface="Arial" pitchFamily="34" charset="0"/>
                        <a:cs typeface="Arial" pitchFamily="34" charset="0"/>
                      </a:endParaRPr>
                    </a:p>
                  </a:txBody>
                  <a:tcPr marL="15766" marR="15766" marT="15766" marB="157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53996">
                <a:tc>
                  <a:txBody>
                    <a:bodyPr/>
                    <a:lstStyle/>
                    <a:p>
                      <a:pPr marR="0" indent="0" algn="l" rtl="0">
                        <a:spcBef>
                          <a:spcPts val="0"/>
                        </a:spcBef>
                        <a:spcAft>
                          <a:spcPts val="0"/>
                        </a:spcAft>
                      </a:pPr>
                      <a:r>
                        <a:rPr lang="en-US" sz="1100" b="1" kern="1400" dirty="0">
                          <a:solidFill>
                            <a:srgbClr val="000000"/>
                          </a:solidFill>
                          <a:latin typeface="Arial" pitchFamily="34" charset="0"/>
                          <a:cs typeface="Arial" pitchFamily="34" charset="0"/>
                        </a:rPr>
                        <a:t>Local </a:t>
                      </a:r>
                      <a:r>
                        <a:rPr lang="en-US" sz="1100" b="1" kern="1400" dirty="0" smtClean="0">
                          <a:solidFill>
                            <a:srgbClr val="000000"/>
                          </a:solidFill>
                          <a:latin typeface="Arial" pitchFamily="34" charset="0"/>
                          <a:cs typeface="Arial" pitchFamily="34" charset="0"/>
                        </a:rPr>
                        <a:t>Investigator </a:t>
                      </a:r>
                      <a:r>
                        <a:rPr lang="en-US" sz="1100" b="1" kern="1400" dirty="0">
                          <a:solidFill>
                            <a:srgbClr val="000000"/>
                          </a:solidFill>
                          <a:latin typeface="Arial" pitchFamily="34" charset="0"/>
                          <a:cs typeface="Arial" pitchFamily="34" charset="0"/>
                        </a:rPr>
                        <a:t>Aware?</a:t>
                      </a:r>
                      <a:endParaRPr lang="en-US" sz="1100" kern="1400" dirty="0">
                        <a:solidFill>
                          <a:srgbClr val="000000"/>
                        </a:solidFill>
                        <a:latin typeface="Arial" pitchFamily="34" charset="0"/>
                        <a:cs typeface="Arial" pitchFamily="34" charset="0"/>
                      </a:endParaRPr>
                    </a:p>
                  </a:txBody>
                  <a:tcPr marL="15766" marR="15766" marT="15766" marB="157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0" algn="l" rtl="0">
                        <a:spcBef>
                          <a:spcPts val="0"/>
                        </a:spcBef>
                        <a:spcAft>
                          <a:spcPts val="0"/>
                        </a:spcAft>
                        <a:tabLst>
                          <a:tab pos="85725" algn="l"/>
                        </a:tabLst>
                      </a:pPr>
                      <a:r>
                        <a:rPr lang="en-CA" sz="1100" kern="1400" dirty="0">
                          <a:solidFill>
                            <a:srgbClr val="000000"/>
                          </a:solidFill>
                          <a:latin typeface="Arial" pitchFamily="34" charset="0"/>
                          <a:cs typeface="Arial" pitchFamily="34" charset="0"/>
                        </a:rPr>
                        <a:t>Indicate whether the local qualified investigator has been made aware of this violation, Yes or No.</a:t>
                      </a:r>
                    </a:p>
                  </a:txBody>
                  <a:tcPr marL="15766" marR="15766" marT="15766" marB="157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07944">
                <a:tc>
                  <a:txBody>
                    <a:bodyPr/>
                    <a:lstStyle/>
                    <a:p>
                      <a:pPr marR="0" indent="0" algn="l" rtl="0">
                        <a:spcBef>
                          <a:spcPts val="0"/>
                        </a:spcBef>
                        <a:spcAft>
                          <a:spcPts val="0"/>
                        </a:spcAft>
                      </a:pPr>
                      <a:r>
                        <a:rPr lang="en-US" sz="1100" b="1" kern="1400" dirty="0">
                          <a:solidFill>
                            <a:srgbClr val="000000"/>
                          </a:solidFill>
                          <a:latin typeface="Arial" pitchFamily="34" charset="0"/>
                          <a:cs typeface="Arial" pitchFamily="34" charset="0"/>
                        </a:rPr>
                        <a:t>PV#</a:t>
                      </a:r>
                      <a:endParaRPr lang="en-US" sz="1100" kern="1400" dirty="0">
                        <a:solidFill>
                          <a:srgbClr val="000000"/>
                        </a:solidFill>
                        <a:latin typeface="Arial" pitchFamily="34" charset="0"/>
                        <a:cs typeface="Arial" pitchFamily="34" charset="0"/>
                      </a:endParaRPr>
                    </a:p>
                  </a:txBody>
                  <a:tcPr marL="15766" marR="15766" marT="15766" marB="157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85725" algn="l" rtl="0">
                        <a:spcBef>
                          <a:spcPts val="0"/>
                        </a:spcBef>
                        <a:spcAft>
                          <a:spcPts val="0"/>
                        </a:spcAft>
                      </a:pPr>
                      <a:r>
                        <a:rPr lang="en-CA" sz="1100" kern="1400" dirty="0">
                          <a:solidFill>
                            <a:srgbClr val="000000"/>
                          </a:solidFill>
                          <a:latin typeface="Arial" pitchFamily="34" charset="0"/>
                          <a:cs typeface="Arial" pitchFamily="34" charset="0"/>
                        </a:rPr>
                        <a:t>Enter the number of the protocol violation being reported for the date specified</a:t>
                      </a:r>
                    </a:p>
                  </a:txBody>
                  <a:tcPr marL="15766" marR="15766" marT="15766" marB="157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111244">
                <a:tc>
                  <a:txBody>
                    <a:bodyPr/>
                    <a:lstStyle/>
                    <a:p>
                      <a:pPr marR="0" indent="0" algn="l" rtl="0">
                        <a:spcBef>
                          <a:spcPts val="0"/>
                        </a:spcBef>
                        <a:spcAft>
                          <a:spcPts val="0"/>
                        </a:spcAft>
                      </a:pPr>
                      <a:r>
                        <a:rPr lang="en-US" sz="1100" b="1" kern="1400" dirty="0">
                          <a:solidFill>
                            <a:srgbClr val="000000"/>
                          </a:solidFill>
                          <a:latin typeface="Arial" pitchFamily="34" charset="0"/>
                          <a:cs typeface="Arial" pitchFamily="34" charset="0"/>
                        </a:rPr>
                        <a:t>Type of </a:t>
                      </a:r>
                      <a:r>
                        <a:rPr lang="en-US" sz="1100" b="1" kern="1400" dirty="0" smtClean="0">
                          <a:solidFill>
                            <a:srgbClr val="000000"/>
                          </a:solidFill>
                          <a:latin typeface="Arial" pitchFamily="34" charset="0"/>
                          <a:cs typeface="Arial" pitchFamily="34" charset="0"/>
                        </a:rPr>
                        <a:t>violation </a:t>
                      </a:r>
                      <a:endParaRPr lang="en-US" sz="1100" kern="1400" dirty="0">
                        <a:solidFill>
                          <a:srgbClr val="000000"/>
                        </a:solidFill>
                        <a:latin typeface="Arial" pitchFamily="34" charset="0"/>
                        <a:cs typeface="Arial" pitchFamily="34" charset="0"/>
                      </a:endParaRPr>
                    </a:p>
                  </a:txBody>
                  <a:tcPr marL="15766" marR="15766" marT="15766" marB="157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100" b="1" kern="1400" dirty="0" smtClean="0">
                          <a:solidFill>
                            <a:srgbClr val="000000"/>
                          </a:solidFill>
                          <a:latin typeface="Arial" pitchFamily="34" charset="0"/>
                          <a:cs typeface="Arial" pitchFamily="34" charset="0"/>
                        </a:rPr>
                        <a:t> Using </a:t>
                      </a:r>
                      <a:r>
                        <a:rPr lang="en-CA" sz="1100" b="1" kern="1400" dirty="0">
                          <a:solidFill>
                            <a:srgbClr val="000000"/>
                          </a:solidFill>
                          <a:latin typeface="Arial" pitchFamily="34" charset="0"/>
                          <a:cs typeface="Arial" pitchFamily="34" charset="0"/>
                        </a:rPr>
                        <a:t>the options provided, check the box for the type of </a:t>
                      </a:r>
                      <a:r>
                        <a:rPr lang="en-CA" sz="1100" b="1" kern="1400" dirty="0" smtClean="0">
                          <a:solidFill>
                            <a:srgbClr val="000000"/>
                          </a:solidFill>
                          <a:latin typeface="Arial" pitchFamily="34" charset="0"/>
                          <a:cs typeface="Arial" pitchFamily="34" charset="0"/>
                        </a:rPr>
                        <a:t>violation:</a:t>
                      </a:r>
                      <a:endParaRPr lang="en-CA" sz="1100" kern="1400" dirty="0">
                        <a:solidFill>
                          <a:srgbClr val="000000"/>
                        </a:solidFill>
                        <a:latin typeface="Arial" pitchFamily="34" charset="0"/>
                        <a:cs typeface="Arial" pitchFamily="34" charset="0"/>
                      </a:endParaRPr>
                    </a:p>
                    <a:p>
                      <a:pPr marL="266700" marR="0" indent="-85725" algn="l" rtl="0">
                        <a:spcBef>
                          <a:spcPts val="0"/>
                        </a:spcBef>
                        <a:spcAft>
                          <a:spcPts val="0"/>
                        </a:spcAft>
                        <a:buFont typeface="Arial" pitchFamily="34" charset="0"/>
                        <a:buChar char="•"/>
                      </a:pPr>
                      <a:r>
                        <a:rPr lang="en-CA" sz="1100" b="1" kern="1400" dirty="0" smtClean="0">
                          <a:solidFill>
                            <a:srgbClr val="000000"/>
                          </a:solidFill>
                          <a:latin typeface="Arial" pitchFamily="34" charset="0"/>
                          <a:cs typeface="Arial" pitchFamily="34" charset="0"/>
                        </a:rPr>
                        <a:t>Dose </a:t>
                      </a:r>
                      <a:r>
                        <a:rPr lang="en-CA" sz="1100" b="1" kern="1400" dirty="0">
                          <a:solidFill>
                            <a:srgbClr val="000000"/>
                          </a:solidFill>
                          <a:latin typeface="Arial" pitchFamily="34" charset="0"/>
                          <a:cs typeface="Arial" pitchFamily="34" charset="0"/>
                        </a:rPr>
                        <a:t>delivered is &lt;80% prescribed </a:t>
                      </a:r>
                      <a:r>
                        <a:rPr lang="en-CA" sz="1100" b="1" kern="1400" dirty="0" smtClean="0">
                          <a:solidFill>
                            <a:srgbClr val="000000"/>
                          </a:solidFill>
                          <a:latin typeface="Arial" pitchFamily="34" charset="0"/>
                          <a:cs typeface="Arial" pitchFamily="34" charset="0"/>
                        </a:rPr>
                        <a:t>over a 3 day average </a:t>
                      </a:r>
                      <a:r>
                        <a:rPr lang="en-CA" sz="1100" kern="1400" dirty="0" smtClean="0">
                          <a:solidFill>
                            <a:srgbClr val="000000"/>
                          </a:solidFill>
                          <a:latin typeface="Arial" pitchFamily="34" charset="0"/>
                          <a:cs typeface="Arial" pitchFamily="34" charset="0"/>
                        </a:rPr>
                        <a:t> </a:t>
                      </a:r>
                      <a:endParaRPr lang="en-CA" sz="1100" kern="1400" dirty="0">
                        <a:solidFill>
                          <a:srgbClr val="000000"/>
                        </a:solidFill>
                        <a:latin typeface="Arial" pitchFamily="34" charset="0"/>
                        <a:cs typeface="Arial" pitchFamily="34" charset="0"/>
                      </a:endParaRPr>
                    </a:p>
                    <a:p>
                      <a:pPr marL="266700" marR="0" indent="-85725" algn="l" rtl="0">
                        <a:spcBef>
                          <a:spcPts val="0"/>
                        </a:spcBef>
                        <a:spcAft>
                          <a:spcPts val="0"/>
                        </a:spcAft>
                        <a:buFont typeface="Arial" pitchFamily="34" charset="0"/>
                        <a:buChar char="•"/>
                      </a:pPr>
                      <a:r>
                        <a:rPr lang="en-CA" sz="1100" b="1" kern="1400" dirty="0" smtClean="0">
                          <a:solidFill>
                            <a:srgbClr val="000000"/>
                          </a:solidFill>
                          <a:latin typeface="Arial" pitchFamily="34" charset="0"/>
                          <a:cs typeface="Arial" pitchFamily="34" charset="0"/>
                        </a:rPr>
                        <a:t>Dispensing/dosing </a:t>
                      </a:r>
                      <a:r>
                        <a:rPr lang="en-CA" sz="1100" b="1" kern="1400" dirty="0">
                          <a:solidFill>
                            <a:srgbClr val="000000"/>
                          </a:solidFill>
                          <a:latin typeface="Arial" pitchFamily="34" charset="0"/>
                          <a:cs typeface="Arial" pitchFamily="34" charset="0"/>
                        </a:rPr>
                        <a:t>error</a:t>
                      </a:r>
                      <a:r>
                        <a:rPr lang="en-CA" sz="1100" kern="1400" dirty="0">
                          <a:solidFill>
                            <a:srgbClr val="000000"/>
                          </a:solidFill>
                          <a:latin typeface="Arial" pitchFamily="34" charset="0"/>
                          <a:cs typeface="Arial" pitchFamily="34" charset="0"/>
                        </a:rPr>
                        <a:t> (an incorrect dose/product was given to patient)</a:t>
                      </a:r>
                    </a:p>
                    <a:p>
                      <a:pPr marL="266700" marR="0" indent="-85725" algn="l" rtl="0">
                        <a:spcBef>
                          <a:spcPts val="0"/>
                        </a:spcBef>
                        <a:spcAft>
                          <a:spcPts val="0"/>
                        </a:spcAft>
                        <a:buFont typeface="Arial" pitchFamily="34" charset="0"/>
                        <a:buChar char="•"/>
                      </a:pPr>
                      <a:r>
                        <a:rPr lang="en-CA" sz="1100" b="1" kern="1400" dirty="0" smtClean="0">
                          <a:solidFill>
                            <a:srgbClr val="000000"/>
                          </a:solidFill>
                          <a:latin typeface="Arial" pitchFamily="34" charset="0"/>
                          <a:cs typeface="Arial" pitchFamily="34" charset="0"/>
                        </a:rPr>
                        <a:t>Accidental </a:t>
                      </a:r>
                      <a:r>
                        <a:rPr lang="en-CA" sz="1100" b="1" kern="1400" dirty="0" err="1">
                          <a:solidFill>
                            <a:srgbClr val="000000"/>
                          </a:solidFill>
                          <a:latin typeface="Arial" pitchFamily="34" charset="0"/>
                          <a:cs typeface="Arial" pitchFamily="34" charset="0"/>
                        </a:rPr>
                        <a:t>unblinding</a:t>
                      </a:r>
                      <a:r>
                        <a:rPr lang="en-CA" sz="1100" kern="1400" dirty="0">
                          <a:solidFill>
                            <a:srgbClr val="000000"/>
                          </a:solidFill>
                          <a:latin typeface="Arial" pitchFamily="34" charset="0"/>
                          <a:cs typeface="Arial" pitchFamily="34" charset="0"/>
                        </a:rPr>
                        <a:t> (the integrity of the study blind has been compromised)</a:t>
                      </a:r>
                    </a:p>
                    <a:p>
                      <a:pPr marL="266700" marR="0" indent="-85725" algn="l" rtl="0">
                        <a:spcBef>
                          <a:spcPts val="0"/>
                        </a:spcBef>
                        <a:spcAft>
                          <a:spcPts val="0"/>
                        </a:spcAft>
                        <a:buFont typeface="Arial" pitchFamily="34" charset="0"/>
                        <a:buChar char="•"/>
                      </a:pPr>
                      <a:r>
                        <a:rPr lang="en-CA" sz="1100" b="1" kern="1400" dirty="0" smtClean="0">
                          <a:solidFill>
                            <a:srgbClr val="000000"/>
                          </a:solidFill>
                          <a:latin typeface="Arial" pitchFamily="34" charset="0"/>
                          <a:cs typeface="Arial" pitchFamily="34" charset="0"/>
                        </a:rPr>
                        <a:t>Enrollment </a:t>
                      </a:r>
                      <a:r>
                        <a:rPr lang="en-CA" sz="1100" b="1" kern="1400" dirty="0">
                          <a:solidFill>
                            <a:srgbClr val="000000"/>
                          </a:solidFill>
                          <a:latin typeface="Arial" pitchFamily="34" charset="0"/>
                          <a:cs typeface="Arial" pitchFamily="34" charset="0"/>
                        </a:rPr>
                        <a:t>of a patient that does not fulfill inclusion/exclusion criteria</a:t>
                      </a:r>
                      <a:endParaRPr lang="en-CA" sz="1100" kern="1400" dirty="0">
                        <a:solidFill>
                          <a:srgbClr val="000000"/>
                        </a:solidFill>
                        <a:latin typeface="Arial" pitchFamily="34" charset="0"/>
                        <a:cs typeface="Arial" pitchFamily="34" charset="0"/>
                      </a:endParaRPr>
                    </a:p>
                    <a:p>
                      <a:pPr marL="266700" marR="0" indent="-85725" algn="l" rtl="0">
                        <a:spcBef>
                          <a:spcPts val="0"/>
                        </a:spcBef>
                        <a:spcAft>
                          <a:spcPts val="0"/>
                        </a:spcAft>
                        <a:buFont typeface="Arial" pitchFamily="34" charset="0"/>
                        <a:buChar char="•"/>
                      </a:pPr>
                      <a:r>
                        <a:rPr lang="en-CA" sz="1100" b="1" kern="1400" dirty="0" smtClean="0">
                          <a:solidFill>
                            <a:srgbClr val="000000"/>
                          </a:solidFill>
                          <a:latin typeface="Arial" pitchFamily="34" charset="0"/>
                          <a:cs typeface="Arial" pitchFamily="34" charset="0"/>
                        </a:rPr>
                        <a:t>Unapproved </a:t>
                      </a:r>
                      <a:r>
                        <a:rPr lang="en-CA" sz="1100" b="1" kern="1400" dirty="0">
                          <a:solidFill>
                            <a:srgbClr val="000000"/>
                          </a:solidFill>
                          <a:latin typeface="Arial" pitchFamily="34" charset="0"/>
                          <a:cs typeface="Arial" pitchFamily="34" charset="0"/>
                        </a:rPr>
                        <a:t>procedures performed </a:t>
                      </a:r>
                      <a:r>
                        <a:rPr lang="en-CA" sz="1100" kern="1400" dirty="0">
                          <a:solidFill>
                            <a:srgbClr val="000000"/>
                          </a:solidFill>
                          <a:latin typeface="Arial" pitchFamily="34" charset="0"/>
                          <a:cs typeface="Arial" pitchFamily="34" charset="0"/>
                        </a:rPr>
                        <a:t>(failure to obtain consent)</a:t>
                      </a:r>
                    </a:p>
                    <a:p>
                      <a:pPr marL="266700" marR="0" indent="-85725" algn="l" rtl="0">
                        <a:spcBef>
                          <a:spcPts val="0"/>
                        </a:spcBef>
                        <a:spcAft>
                          <a:spcPts val="0"/>
                        </a:spcAft>
                        <a:buFont typeface="Arial" pitchFamily="34" charset="0"/>
                        <a:buChar char="•"/>
                      </a:pPr>
                      <a:r>
                        <a:rPr lang="en-CA" sz="1100" b="1" kern="1400" dirty="0" smtClean="0">
                          <a:solidFill>
                            <a:srgbClr val="000000"/>
                          </a:solidFill>
                          <a:latin typeface="Arial" pitchFamily="34" charset="0"/>
                          <a:cs typeface="Arial" pitchFamily="34" charset="0"/>
                        </a:rPr>
                        <a:t>Other</a:t>
                      </a:r>
                      <a:r>
                        <a:rPr lang="en-CA" sz="1100" b="1" kern="1400" dirty="0">
                          <a:solidFill>
                            <a:srgbClr val="000000"/>
                          </a:solidFill>
                          <a:latin typeface="Arial" pitchFamily="34" charset="0"/>
                          <a:cs typeface="Arial" pitchFamily="34" charset="0"/>
                        </a:rPr>
                        <a:t>, please specify </a:t>
                      </a:r>
                      <a:r>
                        <a:rPr lang="en-CA" sz="1100" kern="1400" dirty="0">
                          <a:solidFill>
                            <a:srgbClr val="000000"/>
                          </a:solidFill>
                          <a:latin typeface="Arial" pitchFamily="34" charset="0"/>
                          <a:cs typeface="Arial" pitchFamily="34" charset="0"/>
                        </a:rPr>
                        <a:t>(briefly describe the type of protocol violation)</a:t>
                      </a:r>
                    </a:p>
                  </a:txBody>
                  <a:tcPr marL="15766" marR="15766" marT="15766" marB="157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3647">
                <a:tc>
                  <a:txBody>
                    <a:bodyPr/>
                    <a:lstStyle/>
                    <a:p>
                      <a:pPr marR="0" indent="0" algn="l" rtl="0">
                        <a:spcBef>
                          <a:spcPts val="0"/>
                        </a:spcBef>
                        <a:spcAft>
                          <a:spcPts val="0"/>
                        </a:spcAft>
                      </a:pPr>
                      <a:r>
                        <a:rPr lang="en-US" sz="1100" b="1" kern="1400" dirty="0">
                          <a:solidFill>
                            <a:srgbClr val="000000"/>
                          </a:solidFill>
                          <a:latin typeface="Arial" pitchFamily="34" charset="0"/>
                          <a:cs typeface="Arial" pitchFamily="34" charset="0"/>
                        </a:rPr>
                        <a:t>Reason for the </a:t>
                      </a:r>
                      <a:r>
                        <a:rPr lang="en-US" sz="1100" b="1" kern="1400" dirty="0" smtClean="0">
                          <a:solidFill>
                            <a:srgbClr val="000000"/>
                          </a:solidFill>
                          <a:latin typeface="Arial" pitchFamily="34" charset="0"/>
                          <a:cs typeface="Arial" pitchFamily="34" charset="0"/>
                        </a:rPr>
                        <a:t>Violation</a:t>
                      </a:r>
                      <a:endParaRPr lang="en-US" sz="1100" kern="1400" dirty="0">
                        <a:solidFill>
                          <a:srgbClr val="000000"/>
                        </a:solidFill>
                        <a:latin typeface="Arial" pitchFamily="34" charset="0"/>
                        <a:cs typeface="Arial" pitchFamily="34" charset="0"/>
                      </a:endParaRPr>
                    </a:p>
                  </a:txBody>
                  <a:tcPr marL="15766" marR="15766" marT="15766" marB="157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100" kern="1400" dirty="0" smtClean="0">
                          <a:solidFill>
                            <a:srgbClr val="000000"/>
                          </a:solidFill>
                          <a:latin typeface="Arial" pitchFamily="34" charset="0"/>
                          <a:cs typeface="Arial" pitchFamily="34" charset="0"/>
                        </a:rPr>
                        <a:t>  Check </a:t>
                      </a:r>
                      <a:r>
                        <a:rPr lang="en-CA" sz="1100" kern="1400" dirty="0">
                          <a:solidFill>
                            <a:srgbClr val="000000"/>
                          </a:solidFill>
                          <a:latin typeface="Arial" pitchFamily="34" charset="0"/>
                          <a:cs typeface="Arial" pitchFamily="34" charset="0"/>
                        </a:rPr>
                        <a:t>the appropriate box and briefly describe the reason for the violation on the </a:t>
                      </a:r>
                      <a:endParaRPr lang="en-CA" sz="1100" kern="1400" dirty="0" smtClean="0">
                        <a:solidFill>
                          <a:srgbClr val="000000"/>
                        </a:solidFill>
                        <a:latin typeface="Arial" pitchFamily="34" charset="0"/>
                        <a:cs typeface="Arial" pitchFamily="34" charset="0"/>
                      </a:endParaRPr>
                    </a:p>
                    <a:p>
                      <a:pPr marR="0" indent="0" algn="l" rtl="0">
                        <a:spcBef>
                          <a:spcPts val="0"/>
                        </a:spcBef>
                        <a:spcAft>
                          <a:spcPts val="0"/>
                        </a:spcAft>
                      </a:pPr>
                      <a:r>
                        <a:rPr lang="en-CA" sz="1100" kern="1400" dirty="0" smtClean="0">
                          <a:solidFill>
                            <a:srgbClr val="000000"/>
                          </a:solidFill>
                          <a:latin typeface="Arial" pitchFamily="34" charset="0"/>
                          <a:cs typeface="Arial" pitchFamily="34" charset="0"/>
                        </a:rPr>
                        <a:t>  lines </a:t>
                      </a:r>
                      <a:r>
                        <a:rPr lang="en-CA" sz="1100" kern="1400" dirty="0">
                          <a:solidFill>
                            <a:srgbClr val="000000"/>
                          </a:solidFill>
                          <a:latin typeface="Arial" pitchFamily="34" charset="0"/>
                          <a:cs typeface="Arial" pitchFamily="34" charset="0"/>
                        </a:rPr>
                        <a:t>provided. Describe the circumstances surrounding these violations.</a:t>
                      </a:r>
                    </a:p>
                  </a:txBody>
                  <a:tcPr marL="15766" marR="15766" marT="15766" marB="157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82215">
                <a:tc>
                  <a:txBody>
                    <a:bodyPr/>
                    <a:lstStyle/>
                    <a:p>
                      <a:pPr marR="0" indent="0" algn="l" rtl="0">
                        <a:spcBef>
                          <a:spcPts val="0"/>
                        </a:spcBef>
                        <a:spcAft>
                          <a:spcPts val="0"/>
                        </a:spcAft>
                      </a:pPr>
                      <a:r>
                        <a:rPr lang="en-CA" sz="1100" b="1" kern="1400" dirty="0">
                          <a:solidFill>
                            <a:srgbClr val="000000"/>
                          </a:solidFill>
                          <a:latin typeface="Arial" pitchFamily="34" charset="0"/>
                          <a:cs typeface="Arial" pitchFamily="34" charset="0"/>
                        </a:rPr>
                        <a:t>Action taken by Research </a:t>
                      </a:r>
                      <a:endParaRPr lang="en-CA" sz="1100" kern="1400" dirty="0">
                        <a:solidFill>
                          <a:srgbClr val="000000"/>
                        </a:solidFill>
                        <a:latin typeface="Arial" pitchFamily="34" charset="0"/>
                        <a:cs typeface="Arial" pitchFamily="34" charset="0"/>
                      </a:endParaRPr>
                    </a:p>
                    <a:p>
                      <a:pPr marR="0" indent="0" algn="l" rtl="0">
                        <a:spcBef>
                          <a:spcPts val="0"/>
                        </a:spcBef>
                        <a:spcAft>
                          <a:spcPts val="0"/>
                        </a:spcAft>
                      </a:pPr>
                      <a:r>
                        <a:rPr lang="en-CA" sz="1100" b="1" kern="1400" dirty="0">
                          <a:solidFill>
                            <a:srgbClr val="000000"/>
                          </a:solidFill>
                          <a:latin typeface="Arial" pitchFamily="34" charset="0"/>
                          <a:cs typeface="Arial" pitchFamily="34" charset="0"/>
                        </a:rPr>
                        <a:t>Coordinator</a:t>
                      </a:r>
                      <a:endParaRPr lang="en-CA" sz="1100" kern="1400" dirty="0">
                        <a:solidFill>
                          <a:srgbClr val="000000"/>
                        </a:solidFill>
                        <a:latin typeface="Arial" pitchFamily="34" charset="0"/>
                        <a:cs typeface="Arial" pitchFamily="34" charset="0"/>
                      </a:endParaRPr>
                    </a:p>
                  </a:txBody>
                  <a:tcPr marL="15766" marR="15766" marT="15766" marB="157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100" kern="1400" dirty="0" smtClean="0">
                          <a:solidFill>
                            <a:srgbClr val="000000"/>
                          </a:solidFill>
                          <a:latin typeface="Arial" pitchFamily="34" charset="0"/>
                          <a:cs typeface="Arial" pitchFamily="34" charset="0"/>
                        </a:rPr>
                        <a:t>  Describe </a:t>
                      </a:r>
                      <a:r>
                        <a:rPr lang="en-CA" sz="1100" kern="1400" dirty="0">
                          <a:solidFill>
                            <a:srgbClr val="000000"/>
                          </a:solidFill>
                          <a:latin typeface="Arial" pitchFamily="34" charset="0"/>
                          <a:cs typeface="Arial" pitchFamily="34" charset="0"/>
                        </a:rPr>
                        <a:t>the action taken by the Research Coordinator/responsible delegate to </a:t>
                      </a:r>
                      <a:r>
                        <a:rPr lang="en-CA" sz="1100" kern="1400" dirty="0" smtClean="0">
                          <a:solidFill>
                            <a:srgbClr val="000000"/>
                          </a:solidFill>
                          <a:latin typeface="Arial" pitchFamily="34" charset="0"/>
                          <a:cs typeface="Arial" pitchFamily="34" charset="0"/>
                        </a:rPr>
                        <a:t>  </a:t>
                      </a:r>
                    </a:p>
                    <a:p>
                      <a:pPr marR="0" indent="0" algn="l" rtl="0">
                        <a:spcBef>
                          <a:spcPts val="0"/>
                        </a:spcBef>
                        <a:spcAft>
                          <a:spcPts val="0"/>
                        </a:spcAft>
                      </a:pPr>
                      <a:r>
                        <a:rPr lang="en-CA" sz="1100" kern="1400" dirty="0" smtClean="0">
                          <a:solidFill>
                            <a:srgbClr val="000000"/>
                          </a:solidFill>
                          <a:latin typeface="Arial" pitchFamily="34" charset="0"/>
                          <a:cs typeface="Arial" pitchFamily="34" charset="0"/>
                        </a:rPr>
                        <a:t>  prevent </a:t>
                      </a:r>
                      <a:r>
                        <a:rPr lang="en-CA" sz="1100" kern="1400" dirty="0">
                          <a:solidFill>
                            <a:srgbClr val="000000"/>
                          </a:solidFill>
                          <a:latin typeface="Arial" pitchFamily="34" charset="0"/>
                          <a:cs typeface="Arial" pitchFamily="34" charset="0"/>
                        </a:rPr>
                        <a:t>violation/problem from recurring. </a:t>
                      </a:r>
                    </a:p>
                  </a:txBody>
                  <a:tcPr marL="15766" marR="15766" marT="15766" marB="1576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91139"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91138" name="Text Box 2"/>
          <p:cNvSpPr txBox="1">
            <a:spLocks noChangeArrowheads="1"/>
          </p:cNvSpPr>
          <p:nvPr/>
        </p:nvSpPr>
        <p:spPr bwMode="auto">
          <a:xfrm>
            <a:off x="314324" y="709696"/>
            <a:ext cx="6257948" cy="41116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Protocol Violation Instructions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2" name="Straight Connector 11"/>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Slide Number Placeholder 12"/>
          <p:cNvSpPr>
            <a:spLocks noGrp="1"/>
          </p:cNvSpPr>
          <p:nvPr>
            <p:ph type="sldNum" sz="quarter" idx="12"/>
          </p:nvPr>
        </p:nvSpPr>
        <p:spPr/>
        <p:txBody>
          <a:bodyPr/>
          <a:lstStyle/>
          <a:p>
            <a:fld id="{FDE86200-F1F7-4FF7-847E-D71C11135875}" type="slidenum">
              <a:rPr lang="en-CA" smtClean="0"/>
              <a:pPr/>
              <a:t>38</a:t>
            </a:fld>
            <a:endParaRPr lang="en-CA"/>
          </a:p>
        </p:txBody>
      </p:sp>
      <p:pic>
        <p:nvPicPr>
          <p:cNvPr id="14"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640" y="88594"/>
            <a:ext cx="1368152" cy="5949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8"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90186" name="Text Box 74"/>
          <p:cNvSpPr txBox="1">
            <a:spLocks noChangeArrowheads="1"/>
          </p:cNvSpPr>
          <p:nvPr/>
        </p:nvSpPr>
        <p:spPr bwMode="auto">
          <a:xfrm>
            <a:off x="115864" y="4257675"/>
            <a:ext cx="3467100" cy="3143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3)  Accidental </a:t>
            </a:r>
            <a:r>
              <a:rPr kumimoji="0" lang="en-US" sz="12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unblinding</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0185" name="Text Box 73"/>
          <p:cNvSpPr txBox="1">
            <a:spLocks noChangeArrowheads="1"/>
          </p:cNvSpPr>
          <p:nvPr/>
        </p:nvSpPr>
        <p:spPr bwMode="auto">
          <a:xfrm>
            <a:off x="109514" y="4495924"/>
            <a:ext cx="3492500" cy="2921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4)  Enrollment of ineligible patient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0215" name="Text Box 103"/>
          <p:cNvSpPr txBox="1">
            <a:spLocks noChangeArrowheads="1"/>
          </p:cNvSpPr>
          <p:nvPr/>
        </p:nvSpPr>
        <p:spPr bwMode="auto">
          <a:xfrm>
            <a:off x="104752" y="857224"/>
            <a:ext cx="6858000" cy="4572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Black" pitchFamily="34" charset="0"/>
                <a:ea typeface="Times New Roman" pitchFamily="18" charset="0"/>
                <a:cs typeface="Arial" pitchFamily="34" charset="0"/>
              </a:rPr>
              <a:t>Protocol Violation Form</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0216" name="Line 104"/>
          <p:cNvSpPr>
            <a:spLocks noChangeShapeType="1"/>
          </p:cNvSpPr>
          <p:nvPr/>
        </p:nvSpPr>
        <p:spPr bwMode="auto">
          <a:xfrm>
            <a:off x="-24" y="1371574"/>
            <a:ext cx="6858000" cy="0"/>
          </a:xfrm>
          <a:prstGeom prst="line">
            <a:avLst/>
          </a:prstGeom>
          <a:noFill/>
          <a:ln w="38100">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CA"/>
          </a:p>
        </p:txBody>
      </p:sp>
      <p:sp>
        <p:nvSpPr>
          <p:cNvPr id="90142" name="Text Box 30"/>
          <p:cNvSpPr txBox="1">
            <a:spLocks noChangeArrowheads="1"/>
          </p:cNvSpPr>
          <p:nvPr/>
        </p:nvSpPr>
        <p:spPr bwMode="auto">
          <a:xfrm>
            <a:off x="106339" y="7664455"/>
            <a:ext cx="6627859" cy="828675"/>
          </a:xfrm>
          <a:prstGeom prst="rect">
            <a:avLst/>
          </a:prstGeom>
          <a:solidFill>
            <a:srgbClr val="D5D6D2"/>
          </a:solidFill>
          <a:ln w="9525" algn="in">
            <a:solidFill>
              <a:srgbClr val="CCCCCC"/>
            </a:solid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For CERU use only:</a:t>
            </a:r>
            <a:endPar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0121" name="Text Box 9"/>
          <p:cNvSpPr txBox="1">
            <a:spLocks noChangeArrowheads="1"/>
          </p:cNvSpPr>
          <p:nvPr/>
        </p:nvSpPr>
        <p:spPr bwMode="auto">
          <a:xfrm>
            <a:off x="115864" y="7893055"/>
            <a:ext cx="3170260" cy="2857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lvl="0" fontAlgn="base">
              <a:spcBef>
                <a:spcPct val="0"/>
              </a:spcBef>
              <a:spcAft>
                <a:spcPct val="0"/>
              </a:spcAft>
            </a:pPr>
            <a:r>
              <a:rPr kumimoji="0" lang="en-US" sz="9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Date reviewed:</a:t>
            </a:r>
            <a:r>
              <a:rPr kumimoji="0" lang="en-US" sz="900" b="0" i="0" u="none" strike="noStrike" cap="none" normalizeH="0" dirty="0" smtClean="0">
                <a:ln>
                  <a:noFill/>
                </a:ln>
                <a:solidFill>
                  <a:srgbClr val="000000"/>
                </a:solidFill>
                <a:effectLst/>
                <a:latin typeface="Arial" pitchFamily="34" charset="0"/>
                <a:ea typeface="Times New Roman" pitchFamily="18" charset="0"/>
                <a:cs typeface="Arial" pitchFamily="34" charset="0"/>
              </a:rPr>
              <a:t> </a:t>
            </a:r>
            <a:r>
              <a:rPr lang="en-US" sz="900" dirty="0" smtClean="0">
                <a:solidFill>
                  <a:srgbClr val="000000"/>
                </a:solidFill>
                <a:latin typeface="Arial" pitchFamily="34" charset="0"/>
                <a:ea typeface="Times New Roman" pitchFamily="18" charset="0"/>
                <a:cs typeface="Arial" pitchFamily="34" charset="0"/>
              </a:rPr>
              <a:t>____________________________________</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p:txBody>
      </p:sp>
      <p:sp>
        <p:nvSpPr>
          <p:cNvPr id="90120" name="Text Box 8"/>
          <p:cNvSpPr txBox="1">
            <a:spLocks noChangeArrowheads="1"/>
          </p:cNvSpPr>
          <p:nvPr/>
        </p:nvSpPr>
        <p:spPr bwMode="auto">
          <a:xfrm>
            <a:off x="144439" y="8178805"/>
            <a:ext cx="3228975" cy="2857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Reviewed by:_____________________________________</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0117" name="Text Box 5"/>
          <p:cNvSpPr txBox="1">
            <a:spLocks noChangeArrowheads="1"/>
          </p:cNvSpPr>
          <p:nvPr/>
        </p:nvSpPr>
        <p:spPr bwMode="auto">
          <a:xfrm>
            <a:off x="4919897" y="7721630"/>
            <a:ext cx="1009433" cy="207956"/>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rgbClr val="000000"/>
                </a:solidFill>
                <a:effectLst/>
                <a:latin typeface="Wingdings" pitchFamily="2" charset="2"/>
                <a:ea typeface="Times New Roman" pitchFamily="18" charset="0"/>
                <a:cs typeface="Arial" pitchFamily="34" charset="0"/>
              </a:rPr>
              <a:t>o</a:t>
            </a:r>
            <a:r>
              <a:rPr kumimoji="0" lang="en-US" sz="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Yes         </a:t>
            </a:r>
            <a:r>
              <a:rPr kumimoji="0" lang="en-US" sz="800" b="0" i="0" u="none" strike="noStrike" cap="none" normalizeH="0" baseline="0" dirty="0" smtClean="0">
                <a:ln>
                  <a:noFill/>
                </a:ln>
                <a:solidFill>
                  <a:srgbClr val="000000"/>
                </a:solidFill>
                <a:effectLst/>
                <a:latin typeface="Wingdings" pitchFamily="2" charset="2"/>
                <a:ea typeface="Times New Roman" pitchFamily="18" charset="0"/>
                <a:cs typeface="Arial" pitchFamily="34" charset="0"/>
              </a:rPr>
              <a:t>o</a:t>
            </a:r>
            <a:r>
              <a:rPr kumimoji="0" lang="en-US" sz="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No</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0115" name="Text Box 3"/>
          <p:cNvSpPr txBox="1">
            <a:spLocks noChangeArrowheads="1"/>
          </p:cNvSpPr>
          <p:nvPr/>
        </p:nvSpPr>
        <p:spPr bwMode="auto">
          <a:xfrm>
            <a:off x="3630589" y="7693030"/>
            <a:ext cx="1428935"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Further action required:</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0113" name="Text Box 1"/>
          <p:cNvSpPr txBox="1">
            <a:spLocks noChangeArrowheads="1"/>
          </p:cNvSpPr>
          <p:nvPr/>
        </p:nvSpPr>
        <p:spPr bwMode="auto">
          <a:xfrm>
            <a:off x="3630589" y="7978780"/>
            <a:ext cx="3084559" cy="5143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Action to be taken:  _______________________________</a:t>
            </a:r>
            <a:endPar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_______________________________________________</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0214" name="Text Box 102"/>
          <p:cNvSpPr txBox="1">
            <a:spLocks noChangeArrowheads="1"/>
          </p:cNvSpPr>
          <p:nvPr/>
        </p:nvSpPr>
        <p:spPr bwMode="auto">
          <a:xfrm>
            <a:off x="5891189" y="861987"/>
            <a:ext cx="1101725" cy="25717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smtClean="0">
                <a:ln>
                  <a:noFill/>
                </a:ln>
                <a:solidFill>
                  <a:srgbClr val="000000"/>
                </a:solidFill>
                <a:effectLst/>
                <a:latin typeface="Arial" pitchFamily="34" charset="0"/>
                <a:ea typeface="Times New Roman" pitchFamily="18" charset="0"/>
                <a:cs typeface="Arial" pitchFamily="34" charset="0"/>
              </a:rPr>
              <a:t>Page #:_____</a:t>
            </a:r>
            <a:r>
              <a:rPr kumimoji="0" lang="en-US" sz="1600" b="1" i="1" u="none" strike="noStrike" cap="none" normalizeH="0" baseline="0" smtClean="0">
                <a:ln>
                  <a:noFill/>
                </a:ln>
                <a:solidFill>
                  <a:srgbClr val="000000"/>
                </a:solidFill>
                <a:effectLst/>
                <a:latin typeface="Arial Black" pitchFamily="34" charset="0"/>
                <a:ea typeface="Times New Roman" pitchFamily="18" charset="0"/>
                <a:cs typeface="Arial" pitchFamily="34" charset="0"/>
              </a:rPr>
              <a:t> </a:t>
            </a:r>
            <a:endParaRPr kumimoji="0" lang="en-US" sz="1000" b="0" i="0" u="none" strike="noStrike" cap="none" normalizeH="0" baseline="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0143" name="Text Box 31"/>
          <p:cNvSpPr txBox="1">
            <a:spLocks noChangeArrowheads="1"/>
          </p:cNvSpPr>
          <p:nvPr/>
        </p:nvSpPr>
        <p:spPr bwMode="auto">
          <a:xfrm>
            <a:off x="87289" y="5952122"/>
            <a:ext cx="6627859" cy="1500198"/>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Action taken by Research Coordinator/Responsible Delegate </a:t>
            </a: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Feeding protocol reviewed, RN education, REB notification, Note To File, etc...</a:t>
            </a:r>
            <a:endParaRPr kumimoji="0" lang="en-CA"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_____________________________________________________________________________________________</a:t>
            </a:r>
            <a:endParaRPr kumimoji="0" lang="en-CA"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CA"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_____________________________________________________________________________________________</a:t>
            </a:r>
            <a:endParaRPr kumimoji="0" lang="en-CA"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CA"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_____________________________________________________________________________________________</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0192" name="Text Box 80"/>
          <p:cNvSpPr txBox="1">
            <a:spLocks noChangeArrowheads="1"/>
          </p:cNvSpPr>
          <p:nvPr/>
        </p:nvSpPr>
        <p:spPr bwMode="auto">
          <a:xfrm>
            <a:off x="71414" y="2541564"/>
            <a:ext cx="6846888" cy="2857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Arial" pitchFamily="34" charset="0"/>
                <a:ea typeface="Times New Roman" pitchFamily="18" charset="0"/>
                <a:cs typeface="Arial" pitchFamily="34" charset="0"/>
              </a:rPr>
              <a:t> Is the local site investigator aware of the violation?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0191" name="Rectangle 79"/>
          <p:cNvSpPr>
            <a:spLocks noChangeArrowheads="1"/>
          </p:cNvSpPr>
          <p:nvPr/>
        </p:nvSpPr>
        <p:spPr bwMode="auto">
          <a:xfrm>
            <a:off x="5587977" y="2613001"/>
            <a:ext cx="138112" cy="13017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90189" name="Text Box 77"/>
          <p:cNvSpPr txBox="1">
            <a:spLocks noChangeArrowheads="1"/>
          </p:cNvSpPr>
          <p:nvPr/>
        </p:nvSpPr>
        <p:spPr bwMode="auto">
          <a:xfrm>
            <a:off x="5700689" y="2578076"/>
            <a:ext cx="400050" cy="2032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rgbClr val="000000"/>
                </a:solidFill>
                <a:effectLst/>
                <a:latin typeface="Arial" pitchFamily="34" charset="0"/>
                <a:ea typeface="Times New Roman" pitchFamily="18" charset="0"/>
                <a:cs typeface="Arial" pitchFamily="34" charset="0"/>
              </a:rPr>
              <a:t>  </a:t>
            </a:r>
            <a:r>
              <a:rPr kumimoji="0" lang="en-US" sz="900" b="1" i="0" u="none" strike="noStrike" cap="none" normalizeH="0" baseline="0" smtClean="0">
                <a:ln>
                  <a:noFill/>
                </a:ln>
                <a:solidFill>
                  <a:srgbClr val="000000"/>
                </a:solidFill>
                <a:effectLst/>
                <a:latin typeface="Arial" pitchFamily="34" charset="0"/>
                <a:ea typeface="Times New Roman" pitchFamily="18" charset="0"/>
                <a:cs typeface="Arial" pitchFamily="34" charset="0"/>
              </a:rPr>
              <a:t>No</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0164" name="Text Box 52"/>
          <p:cNvSpPr txBox="1">
            <a:spLocks noChangeArrowheads="1"/>
          </p:cNvSpPr>
          <p:nvPr/>
        </p:nvSpPr>
        <p:spPr bwMode="auto">
          <a:xfrm>
            <a:off x="76177" y="2000225"/>
            <a:ext cx="6858000" cy="2857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Date violation discovered  (</a:t>
            </a:r>
            <a:r>
              <a:rPr kumimoji="0" lang="en-US" sz="1200" b="1"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yyyy</a:t>
            </a: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-mm-</a:t>
            </a:r>
            <a:r>
              <a:rPr kumimoji="0" lang="en-US" sz="1200" b="1"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dd</a:t>
            </a: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0213" name="Text Box 101"/>
          <p:cNvSpPr txBox="1">
            <a:spLocks noChangeArrowheads="1"/>
          </p:cNvSpPr>
          <p:nvPr/>
        </p:nvSpPr>
        <p:spPr bwMode="auto">
          <a:xfrm>
            <a:off x="106339" y="1466824"/>
            <a:ext cx="6858000"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Date violation occurred (</a:t>
            </a:r>
            <a:r>
              <a:rPr kumimoji="0" lang="en-US" sz="1200" b="1"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yyyy</a:t>
            </a: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-mm-</a:t>
            </a:r>
            <a:r>
              <a:rPr kumimoji="0" lang="en-US" sz="1200" b="1"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dd</a:t>
            </a: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0184" name="Text Box 72"/>
          <p:cNvSpPr txBox="1">
            <a:spLocks noChangeArrowheads="1"/>
          </p:cNvSpPr>
          <p:nvPr/>
        </p:nvSpPr>
        <p:spPr bwMode="auto">
          <a:xfrm>
            <a:off x="3838601" y="3325819"/>
            <a:ext cx="2986085" cy="188439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High gastric residual volumes </a:t>
            </a:r>
            <a:r>
              <a:rPr kumimoji="0" lang="en-US" sz="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Bowel perforation/obstruction </a:t>
            </a:r>
            <a:endParaRPr kumimoji="0" lang="en-US" sz="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Held for procedure/OR   </a:t>
            </a:r>
            <a:endParaRPr kumimoji="0" lang="en-US" sz="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Other, specify details or attach Note to   </a:t>
            </a:r>
          </a:p>
          <a:p>
            <a:pPr marL="0" marR="0" lvl="0" indent="0" algn="l" defTabSz="914400" rtl="0" eaLnBrk="0" fontAlgn="base" latinLnBrk="0" hangingPunct="0">
              <a:lnSpc>
                <a:spcPct val="100000"/>
              </a:lnSpc>
              <a:spcBef>
                <a:spcPct val="0"/>
              </a:spcBef>
              <a:spcAft>
                <a:spcPct val="0"/>
              </a:spcAft>
              <a:buClrTx/>
              <a:buSzTx/>
              <a:buFontTx/>
              <a:buNone/>
              <a:tabLst/>
            </a:pPr>
            <a:r>
              <a:rPr lang="en-US" sz="1200" dirty="0" smtClean="0">
                <a:solidFill>
                  <a:srgbClr val="000000"/>
                </a:solidFill>
                <a:latin typeface="Arial" pitchFamily="34" charset="0"/>
                <a:ea typeface="Times New Roman" pitchFamily="18" charset="0"/>
                <a:cs typeface="Arial" pitchFamily="34" charset="0"/>
              </a:rPr>
              <a:t>  </a:t>
            </a: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File/Incident</a:t>
            </a:r>
            <a:r>
              <a:rPr kumimoji="0" lang="en-US" sz="1200" b="0" i="0" u="none" strike="noStrike" cap="none" normalizeH="0" dirty="0" smtClean="0">
                <a:ln>
                  <a:noFill/>
                </a:ln>
                <a:solidFill>
                  <a:srgbClr val="000000"/>
                </a:solidFill>
                <a:effectLst/>
                <a:latin typeface="Arial" pitchFamily="34" charset="0"/>
                <a:ea typeface="Times New Roman" pitchFamily="18" charset="0"/>
                <a:cs typeface="Arial" pitchFamily="34" charset="0"/>
              </a:rPr>
              <a:t> </a:t>
            </a: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Report:_________________</a:t>
            </a:r>
            <a:endPar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______________________________________________________________________________________________________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0183" name="Rectangle 71"/>
          <p:cNvSpPr>
            <a:spLocks noChangeArrowheads="1"/>
          </p:cNvSpPr>
          <p:nvPr/>
        </p:nvSpPr>
        <p:spPr bwMode="auto">
          <a:xfrm>
            <a:off x="3768702" y="3402021"/>
            <a:ext cx="114300" cy="107950"/>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90182" name="Text Box 70"/>
          <p:cNvSpPr txBox="1">
            <a:spLocks noChangeArrowheads="1"/>
          </p:cNvSpPr>
          <p:nvPr/>
        </p:nvSpPr>
        <p:spPr bwMode="auto">
          <a:xfrm>
            <a:off x="3659164" y="3030544"/>
            <a:ext cx="3198836" cy="3238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Reason for violation (check all that apply)</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0181" name="Rectangle 69"/>
          <p:cNvSpPr>
            <a:spLocks noChangeArrowheads="1"/>
          </p:cNvSpPr>
          <p:nvPr/>
        </p:nvSpPr>
        <p:spPr bwMode="auto">
          <a:xfrm>
            <a:off x="3781402" y="3670331"/>
            <a:ext cx="114300" cy="107950"/>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90180" name="Rectangle 68"/>
          <p:cNvSpPr>
            <a:spLocks noChangeArrowheads="1"/>
          </p:cNvSpPr>
          <p:nvPr/>
        </p:nvSpPr>
        <p:spPr bwMode="auto">
          <a:xfrm>
            <a:off x="3784577" y="3949731"/>
            <a:ext cx="114300" cy="107950"/>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90179" name="Line 67"/>
          <p:cNvSpPr>
            <a:spLocks noChangeShapeType="1"/>
          </p:cNvSpPr>
          <p:nvPr/>
        </p:nvSpPr>
        <p:spPr bwMode="auto">
          <a:xfrm>
            <a:off x="3621064" y="3040069"/>
            <a:ext cx="0" cy="2460625"/>
          </a:xfrm>
          <a:prstGeom prst="line">
            <a:avLst/>
          </a:prstGeom>
          <a:noFill/>
          <a:ln w="9525">
            <a:solidFill>
              <a:srgbClr val="CCCCCC"/>
            </a:solidFill>
            <a:round/>
            <a:headEnd/>
            <a:tailEnd/>
          </a:ln>
          <a:effectLst/>
        </p:spPr>
        <p:txBody>
          <a:bodyPr vert="horz" wrap="square" lIns="91440" tIns="45720" rIns="91440" bIns="45720" numCol="1" anchor="t" anchorCtr="0" compatLnSpc="1">
            <a:prstTxWarp prst="textNoShape">
              <a:avLst/>
            </a:prstTxWarp>
          </a:bodyPr>
          <a:lstStyle/>
          <a:p>
            <a:endParaRPr lang="en-CA"/>
          </a:p>
        </p:txBody>
      </p:sp>
      <p:sp>
        <p:nvSpPr>
          <p:cNvPr id="90178" name="Text Box 66"/>
          <p:cNvSpPr txBox="1">
            <a:spLocks noChangeArrowheads="1"/>
          </p:cNvSpPr>
          <p:nvPr/>
        </p:nvSpPr>
        <p:spPr bwMode="auto">
          <a:xfrm>
            <a:off x="77029" y="3001969"/>
            <a:ext cx="2055827" cy="2857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Protocol Violation # ____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0177" name="Text Box 65"/>
          <p:cNvSpPr txBox="1">
            <a:spLocks noChangeArrowheads="1"/>
          </p:cNvSpPr>
          <p:nvPr/>
        </p:nvSpPr>
        <p:spPr bwMode="auto">
          <a:xfrm>
            <a:off x="146027" y="3354394"/>
            <a:ext cx="3476625" cy="649312"/>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1)  Dose delivered is &lt;80% prescribed over a 3 day average: _____ % received on indicated</a:t>
            </a:r>
            <a:r>
              <a:rPr kumimoji="0" lang="en-US" sz="1200" b="0" i="0" u="none" strike="noStrike" cap="none" normalizeH="0" dirty="0" smtClean="0">
                <a:ln>
                  <a:noFill/>
                </a:ln>
                <a:solidFill>
                  <a:srgbClr val="000000"/>
                </a:solidFill>
                <a:effectLst/>
                <a:latin typeface="Arial" pitchFamily="34" charset="0"/>
                <a:ea typeface="Times New Roman" pitchFamily="18" charset="0"/>
                <a:cs typeface="Arial" pitchFamily="34" charset="0"/>
              </a:rPr>
              <a:t> day</a:t>
            </a:r>
          </a:p>
          <a:p>
            <a:pPr marL="0" marR="0" lvl="0" indent="0" algn="l" defTabSz="914400" rtl="0" eaLnBrk="1" fontAlgn="base" latinLnBrk="0" hangingPunct="1">
              <a:lnSpc>
                <a:spcPct val="100000"/>
              </a:lnSpc>
              <a:spcBef>
                <a:spcPct val="0"/>
              </a:spcBef>
              <a:spcAft>
                <a:spcPct val="0"/>
              </a:spcAft>
              <a:buClrTx/>
              <a:buSzTx/>
              <a:buFontTx/>
              <a:buNone/>
              <a:tabLst/>
            </a:pPr>
            <a:r>
              <a:rPr lang="en-US" sz="1200" dirty="0" smtClean="0">
                <a:solidFill>
                  <a:srgbClr val="000000"/>
                </a:solidFill>
                <a:latin typeface="Arial" pitchFamily="34" charset="0"/>
                <a:cs typeface="Arial" pitchFamily="34" charset="0"/>
              </a:rPr>
              <a:t>                  </a:t>
            </a:r>
            <a:r>
              <a:rPr lang="en-US" sz="1200" baseline="0" dirty="0" smtClean="0">
                <a:solidFill>
                  <a:srgbClr val="000000"/>
                </a:solidFill>
                <a:latin typeface="Arial" pitchFamily="34" charset="0"/>
                <a:cs typeface="Arial" pitchFamily="34" charset="0"/>
              </a:rPr>
              <a:t>_____ % received over 3 day</a:t>
            </a:r>
            <a:r>
              <a:rPr lang="en-US" sz="1200" dirty="0" smtClean="0">
                <a:solidFill>
                  <a:srgbClr val="000000"/>
                </a:solidFill>
                <a:latin typeface="Arial" pitchFamily="34" charset="0"/>
                <a:cs typeface="Arial" pitchFamily="34" charset="0"/>
              </a:rPr>
              <a:t> average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0176" name="Rectangle 64"/>
          <p:cNvSpPr>
            <a:spLocks noChangeArrowheads="1"/>
          </p:cNvSpPr>
          <p:nvPr/>
        </p:nvSpPr>
        <p:spPr bwMode="auto">
          <a:xfrm>
            <a:off x="97132" y="3415385"/>
            <a:ext cx="114300" cy="114300"/>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90175" name="Text Box 63"/>
          <p:cNvSpPr txBox="1">
            <a:spLocks noChangeArrowheads="1"/>
          </p:cNvSpPr>
          <p:nvPr/>
        </p:nvSpPr>
        <p:spPr bwMode="auto">
          <a:xfrm>
            <a:off x="116632" y="5353794"/>
            <a:ext cx="3457575" cy="5143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7)  Other, please specify: _________________ _______________________________________</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0174" name="Rectangle 62"/>
          <p:cNvSpPr>
            <a:spLocks noChangeArrowheads="1"/>
          </p:cNvSpPr>
          <p:nvPr/>
        </p:nvSpPr>
        <p:spPr bwMode="auto">
          <a:xfrm>
            <a:off x="116632" y="4355976"/>
            <a:ext cx="114300" cy="114300"/>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90173" name="Text Box 61"/>
          <p:cNvSpPr txBox="1">
            <a:spLocks noChangeArrowheads="1"/>
          </p:cNvSpPr>
          <p:nvPr/>
        </p:nvSpPr>
        <p:spPr bwMode="auto">
          <a:xfrm>
            <a:off x="94803" y="3995936"/>
            <a:ext cx="3478213" cy="3143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2)  Dispensing/Dosing error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0172" name="Rectangle 60"/>
          <p:cNvSpPr>
            <a:spLocks noChangeArrowheads="1"/>
          </p:cNvSpPr>
          <p:nvPr/>
        </p:nvSpPr>
        <p:spPr bwMode="auto">
          <a:xfrm>
            <a:off x="116632" y="4097660"/>
            <a:ext cx="114300" cy="114300"/>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90171" name="Rectangle 59"/>
          <p:cNvSpPr>
            <a:spLocks noChangeArrowheads="1"/>
          </p:cNvSpPr>
          <p:nvPr/>
        </p:nvSpPr>
        <p:spPr bwMode="auto">
          <a:xfrm>
            <a:off x="116632" y="4601716"/>
            <a:ext cx="114300" cy="114300"/>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90170" name="Text Box 58"/>
          <p:cNvSpPr txBox="1">
            <a:spLocks noChangeArrowheads="1"/>
          </p:cNvSpPr>
          <p:nvPr/>
        </p:nvSpPr>
        <p:spPr bwMode="auto">
          <a:xfrm>
            <a:off x="105916" y="4777606"/>
            <a:ext cx="3467100" cy="2984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5)  Open label glutamine given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0169" name="Rectangle 57"/>
          <p:cNvSpPr>
            <a:spLocks noChangeArrowheads="1"/>
          </p:cNvSpPr>
          <p:nvPr/>
        </p:nvSpPr>
        <p:spPr bwMode="auto">
          <a:xfrm>
            <a:off x="116632" y="4860032"/>
            <a:ext cx="114300" cy="114300"/>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90188" name="Text Box 76"/>
          <p:cNvSpPr txBox="1">
            <a:spLocks noChangeArrowheads="1"/>
          </p:cNvSpPr>
          <p:nvPr/>
        </p:nvSpPr>
        <p:spPr bwMode="auto">
          <a:xfrm>
            <a:off x="4957739" y="2568551"/>
            <a:ext cx="361950" cy="2032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ea typeface="Times New Roman" pitchFamily="18" charset="0"/>
                <a:cs typeface="Arial" pitchFamily="34" charset="0"/>
              </a:rPr>
              <a:t>Yes </a:t>
            </a:r>
            <a:r>
              <a:rPr kumimoji="0" lang="en-US" sz="8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0167" name="Rectangle 55"/>
          <p:cNvSpPr>
            <a:spLocks noChangeArrowheads="1"/>
          </p:cNvSpPr>
          <p:nvPr/>
        </p:nvSpPr>
        <p:spPr bwMode="auto">
          <a:xfrm>
            <a:off x="3784577" y="4221194"/>
            <a:ext cx="114300" cy="120650"/>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90165" name="Text Box 53"/>
          <p:cNvSpPr txBox="1">
            <a:spLocks noChangeArrowheads="1"/>
          </p:cNvSpPr>
          <p:nvPr/>
        </p:nvSpPr>
        <p:spPr bwMode="auto">
          <a:xfrm>
            <a:off x="2106589" y="3040069"/>
            <a:ext cx="1285875" cy="2095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for this date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0187" name="Line 75"/>
          <p:cNvSpPr>
            <a:spLocks noChangeShapeType="1"/>
          </p:cNvSpPr>
          <p:nvPr/>
        </p:nvSpPr>
        <p:spPr bwMode="auto">
          <a:xfrm>
            <a:off x="-24" y="7429520"/>
            <a:ext cx="6858000" cy="0"/>
          </a:xfrm>
          <a:prstGeom prst="line">
            <a:avLst/>
          </a:prstGeom>
          <a:noFill/>
          <a:ln w="31750">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CA"/>
          </a:p>
        </p:txBody>
      </p:sp>
      <p:sp>
        <p:nvSpPr>
          <p:cNvPr id="90217" name="Rectangle 105"/>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14" name="Rectangle 79"/>
          <p:cNvSpPr>
            <a:spLocks noChangeArrowheads="1"/>
          </p:cNvSpPr>
          <p:nvPr/>
        </p:nvSpPr>
        <p:spPr bwMode="auto">
          <a:xfrm>
            <a:off x="4791086" y="2620314"/>
            <a:ext cx="138112" cy="13017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cxnSp>
        <p:nvCxnSpPr>
          <p:cNvPr id="116" name="Straight Connector 115"/>
          <p:cNvCxnSpPr/>
          <p:nvPr/>
        </p:nvCxnSpPr>
        <p:spPr>
          <a:xfrm>
            <a:off x="3214686" y="1857356"/>
            <a:ext cx="1928826"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a:off x="3214686" y="2428860"/>
            <a:ext cx="1928826"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51" name="Straight Connector 50"/>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Slide Number Placeholder 52"/>
          <p:cNvSpPr>
            <a:spLocks noGrp="1"/>
          </p:cNvSpPr>
          <p:nvPr>
            <p:ph type="sldNum" sz="quarter" idx="12"/>
          </p:nvPr>
        </p:nvSpPr>
        <p:spPr/>
        <p:txBody>
          <a:bodyPr/>
          <a:lstStyle/>
          <a:p>
            <a:fld id="{FDE86200-F1F7-4FF7-847E-D71C11135875}" type="slidenum">
              <a:rPr lang="en-CA" smtClean="0"/>
              <a:pPr/>
              <a:t>39</a:t>
            </a:fld>
            <a:endParaRPr lang="en-CA"/>
          </a:p>
        </p:txBody>
      </p:sp>
      <p:sp>
        <p:nvSpPr>
          <p:cNvPr id="52" name="Rectangle 56"/>
          <p:cNvSpPr>
            <a:spLocks noChangeArrowheads="1"/>
          </p:cNvSpPr>
          <p:nvPr/>
        </p:nvSpPr>
        <p:spPr bwMode="auto">
          <a:xfrm>
            <a:off x="116632" y="5436096"/>
            <a:ext cx="114300" cy="114300"/>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55" name="Text Box 58"/>
          <p:cNvSpPr txBox="1">
            <a:spLocks noChangeArrowheads="1"/>
          </p:cNvSpPr>
          <p:nvPr/>
        </p:nvSpPr>
        <p:spPr bwMode="auto">
          <a:xfrm>
            <a:off x="116632" y="5065638"/>
            <a:ext cx="3230738" cy="2984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6)  Unapproved EN formula</a:t>
            </a:r>
            <a:r>
              <a:rPr kumimoji="0" lang="en-US" sz="1200" b="0" i="0" u="none" strike="noStrike" cap="none" normalizeH="0" dirty="0" smtClean="0">
                <a:ln>
                  <a:noFill/>
                </a:ln>
                <a:solidFill>
                  <a:srgbClr val="000000"/>
                </a:solidFill>
                <a:effectLst/>
                <a:latin typeface="Arial" pitchFamily="34" charset="0"/>
                <a:ea typeface="Times New Roman" pitchFamily="18" charset="0"/>
                <a:cs typeface="Arial" pitchFamily="34" charset="0"/>
              </a:rPr>
              <a:t> given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4" name="Rectangle 56"/>
          <p:cNvSpPr>
            <a:spLocks noChangeArrowheads="1"/>
          </p:cNvSpPr>
          <p:nvPr/>
        </p:nvSpPr>
        <p:spPr bwMode="auto">
          <a:xfrm>
            <a:off x="116632" y="5148064"/>
            <a:ext cx="114300" cy="114300"/>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pic>
        <p:nvPicPr>
          <p:cNvPr id="56" name="Picture 2" descr="Y:\06-ACTIVE STUDIES\RE-ENERGIZE Definitive\STUDY PROCEDURES\Logos\RE_Logo small.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2656" y="212099"/>
            <a:ext cx="1584176" cy="6889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DE86200-F1F7-4FF7-847E-D71C11135875}" type="slidenum">
              <a:rPr lang="en-CA" smtClean="0"/>
              <a:pPr/>
              <a:t>4</a:t>
            </a:fld>
            <a:endParaRPr lang="en-CA"/>
          </a:p>
        </p:txBody>
      </p:sp>
      <p:sp>
        <p:nvSpPr>
          <p:cNvPr id="3" name="TextBox 2"/>
          <p:cNvSpPr txBox="1"/>
          <p:nvPr/>
        </p:nvSpPr>
        <p:spPr>
          <a:xfrm>
            <a:off x="195986" y="1067415"/>
            <a:ext cx="6545382" cy="1200329"/>
          </a:xfrm>
          <a:prstGeom prst="rect">
            <a:avLst/>
          </a:prstGeom>
          <a:noFill/>
        </p:spPr>
        <p:txBody>
          <a:bodyPr wrap="none" rtlCol="0">
            <a:spAutoFit/>
          </a:bodyPr>
          <a:lstStyle/>
          <a:p>
            <a:r>
              <a:rPr lang="en-US" sz="3600" dirty="0" smtClean="0">
                <a:solidFill>
                  <a:schemeClr val="tx1">
                    <a:lumMod val="95000"/>
                    <a:lumOff val="5000"/>
                  </a:schemeClr>
                </a:solidFill>
                <a:latin typeface="Arial" panose="020B0604020202020204" pitchFamily="34" charset="0"/>
                <a:cs typeface="Arial" panose="020B0604020202020204" pitchFamily="34" charset="0"/>
              </a:rPr>
              <a:t>Central Randomization System</a:t>
            </a:r>
          </a:p>
          <a:p>
            <a:pPr algn="ctr"/>
            <a:r>
              <a:rPr lang="en-US" sz="3600" dirty="0" smtClean="0">
                <a:solidFill>
                  <a:schemeClr val="tx1">
                    <a:lumMod val="95000"/>
                    <a:lumOff val="5000"/>
                  </a:schemeClr>
                </a:solidFill>
                <a:latin typeface="Arial" panose="020B0604020202020204" pitchFamily="34" charset="0"/>
                <a:cs typeface="Arial" panose="020B0604020202020204" pitchFamily="34" charset="0"/>
              </a:rPr>
              <a:t>(CRS) </a:t>
            </a:r>
            <a:endParaRPr lang="en-CA" sz="3600" dirty="0">
              <a:solidFill>
                <a:schemeClr val="tx1">
                  <a:lumMod val="95000"/>
                  <a:lumOff val="5000"/>
                </a:schemeClr>
              </a:solidFill>
              <a:latin typeface="Arial" panose="020B0604020202020204" pitchFamily="34" charset="0"/>
              <a:cs typeface="Arial" panose="020B0604020202020204" pitchFamily="34" charset="0"/>
            </a:endParaRPr>
          </a:p>
        </p:txBody>
      </p:sp>
      <p:sp>
        <p:nvSpPr>
          <p:cNvPr id="4" name="TextBox 3"/>
          <p:cNvSpPr txBox="1"/>
          <p:nvPr/>
        </p:nvSpPr>
        <p:spPr>
          <a:xfrm>
            <a:off x="1052736" y="2888521"/>
            <a:ext cx="4824536" cy="1323439"/>
          </a:xfrm>
          <a:prstGeom prst="rect">
            <a:avLst/>
          </a:prstGeom>
          <a:noFill/>
        </p:spPr>
        <p:txBody>
          <a:bodyPr wrap="square" rtlCol="0">
            <a:spAutoFit/>
          </a:bodyPr>
          <a:lstStyle/>
          <a:p>
            <a:pPr lvl="0"/>
            <a:r>
              <a:rPr lang="en-US" sz="2000" b="1" dirty="0">
                <a:solidFill>
                  <a:schemeClr val="accent6">
                    <a:lumMod val="50000"/>
                  </a:schemeClr>
                </a:solidFill>
                <a:latin typeface="Arial" pitchFamily="34" charset="0"/>
                <a:cs typeface="Arial" pitchFamily="34" charset="0"/>
              </a:rPr>
              <a:t>The following pages </a:t>
            </a:r>
            <a:r>
              <a:rPr lang="en-US" sz="2000" b="1" dirty="0" smtClean="0">
                <a:solidFill>
                  <a:schemeClr val="accent6">
                    <a:lumMod val="50000"/>
                  </a:schemeClr>
                </a:solidFill>
                <a:latin typeface="Arial" pitchFamily="34" charset="0"/>
                <a:cs typeface="Arial" pitchFamily="34" charset="0"/>
              </a:rPr>
              <a:t>(4 - 10 inclusive) </a:t>
            </a:r>
            <a:r>
              <a:rPr lang="en-US" sz="2000" b="1" dirty="0">
                <a:solidFill>
                  <a:schemeClr val="accent6">
                    <a:lumMod val="50000"/>
                  </a:schemeClr>
                </a:solidFill>
                <a:latin typeface="Arial" pitchFamily="34" charset="0"/>
                <a:cs typeface="Arial" pitchFamily="34" charset="0"/>
              </a:rPr>
              <a:t>refer to the data to be entered into the Central Randomization System (CRS</a:t>
            </a:r>
            <a:r>
              <a:rPr lang="en-US" sz="2000" b="1" dirty="0" smtClean="0">
                <a:solidFill>
                  <a:schemeClr val="accent6">
                    <a:lumMod val="50000"/>
                  </a:schemeClr>
                </a:solidFill>
                <a:latin typeface="Arial" pitchFamily="34" charset="0"/>
                <a:cs typeface="Arial" pitchFamily="34" charset="0"/>
              </a:rPr>
              <a:t>).</a:t>
            </a:r>
            <a:endParaRPr lang="en-US" sz="2000" b="1" dirty="0">
              <a:solidFill>
                <a:schemeClr val="accent6">
                  <a:lumMod val="50000"/>
                </a:schemeClr>
              </a:solidFill>
              <a:latin typeface="Arial" pitchFamily="34" charset="0"/>
              <a:cs typeface="Arial" pitchFamily="34" charset="0"/>
            </a:endParaRPr>
          </a:p>
          <a:p>
            <a:endParaRPr lang="en-CA" sz="2000" dirty="0">
              <a:solidFill>
                <a:schemeClr val="accent6">
                  <a:lumMod val="50000"/>
                </a:schemeClr>
              </a:solidFill>
            </a:endParaRPr>
          </a:p>
        </p:txBody>
      </p:sp>
      <p:sp>
        <p:nvSpPr>
          <p:cNvPr id="5" name="TextBox 4"/>
          <p:cNvSpPr txBox="1"/>
          <p:nvPr/>
        </p:nvSpPr>
        <p:spPr>
          <a:xfrm>
            <a:off x="620688" y="4355976"/>
            <a:ext cx="5760640" cy="1815882"/>
          </a:xfrm>
          <a:prstGeom prst="rect">
            <a:avLst/>
          </a:prstGeom>
          <a:noFill/>
        </p:spPr>
        <p:txBody>
          <a:bodyPr wrap="square" rtlCol="0">
            <a:spAutoFit/>
          </a:bodyPr>
          <a:lstStyle/>
          <a:p>
            <a:r>
              <a:rPr lang="en-US" b="1" dirty="0" smtClean="0">
                <a:solidFill>
                  <a:schemeClr val="tx1">
                    <a:lumMod val="95000"/>
                    <a:lumOff val="5000"/>
                  </a:schemeClr>
                </a:solidFill>
                <a:latin typeface="Arial" panose="020B0604020202020204" pitchFamily="34" charset="0"/>
                <a:cs typeface="Arial" panose="020B0604020202020204" pitchFamily="34" charset="0"/>
              </a:rPr>
              <a:t>Access the CRS at the following web address:</a:t>
            </a:r>
          </a:p>
          <a:p>
            <a:endParaRPr lang="en-US" dirty="0"/>
          </a:p>
          <a:p>
            <a:pPr algn="ctr"/>
            <a:r>
              <a:rPr lang="en-US" sz="2000" b="1" dirty="0" smtClean="0">
                <a:solidFill>
                  <a:srgbClr val="0000CC"/>
                </a:solidFill>
                <a:latin typeface="Arial" panose="020B0604020202020204" pitchFamily="34" charset="0"/>
                <a:cs typeface="Arial" panose="020B0604020202020204" pitchFamily="34" charset="0"/>
              </a:rPr>
              <a:t>https://ceru.hpcvl.queensu.ca/CRS/</a:t>
            </a:r>
          </a:p>
          <a:p>
            <a:endParaRPr lang="en-US" sz="2000" b="1" dirty="0">
              <a:solidFill>
                <a:srgbClr val="0000CC"/>
              </a:solidFill>
              <a:latin typeface="Arial" panose="020B0604020202020204" pitchFamily="34" charset="0"/>
              <a:cs typeface="Arial" panose="020B0604020202020204" pitchFamily="34" charset="0"/>
            </a:endParaRPr>
          </a:p>
          <a:p>
            <a:r>
              <a:rPr lang="en-US" b="1" dirty="0" smtClean="0">
                <a:solidFill>
                  <a:schemeClr val="tx1">
                    <a:lumMod val="95000"/>
                    <a:lumOff val="5000"/>
                  </a:schemeClr>
                </a:solidFill>
                <a:latin typeface="Arial" panose="020B0604020202020204" pitchFamily="34" charset="0"/>
                <a:cs typeface="Arial" panose="020B0604020202020204" pitchFamily="34" charset="0"/>
              </a:rPr>
              <a:t>Enter all patients who meet the Inclusion Criteria.</a:t>
            </a:r>
            <a:endParaRPr lang="en-US" b="1" dirty="0">
              <a:solidFill>
                <a:schemeClr val="tx1">
                  <a:lumMod val="95000"/>
                  <a:lumOff val="5000"/>
                </a:schemeClr>
              </a:solidFill>
              <a:latin typeface="Arial" panose="020B0604020202020204" pitchFamily="34" charset="0"/>
              <a:cs typeface="Arial" panose="020B0604020202020204" pitchFamily="34" charset="0"/>
            </a:endParaRPr>
          </a:p>
          <a:p>
            <a:endParaRPr lang="en-CA" b="1" dirty="0">
              <a:solidFill>
                <a:schemeClr val="tx1">
                  <a:lumMod val="95000"/>
                  <a:lumOff val="5000"/>
                </a:schemeClr>
              </a:solidFill>
              <a:latin typeface="Arial" panose="020B0604020202020204" pitchFamily="34" charset="0"/>
              <a:cs typeface="Arial" panose="020B0604020202020204" pitchFamily="34" charset="0"/>
            </a:endParaRPr>
          </a:p>
        </p:txBody>
      </p:sp>
      <p:pic>
        <p:nvPicPr>
          <p:cNvPr id="7" name="Picture 38"/>
          <p:cNvPicPr>
            <a:picLocks noChangeAspect="1" noChangeArrowheads="1"/>
          </p:cNvPicPr>
          <p:nvPr/>
        </p:nvPicPr>
        <p:blipFill>
          <a:blip r:embed="rId2">
            <a:extLst>
              <a:ext uri="{28A0092B-C50C-407E-A947-70E740481C1C}">
                <a14:useLocalDpi xmlns:a14="http://schemas.microsoft.com/office/drawing/2010/main" val="0"/>
              </a:ext>
            </a:extLst>
          </a:blip>
          <a:srcRect l="3188"/>
          <a:stretch>
            <a:fillRect/>
          </a:stretch>
        </p:blipFill>
        <p:spPr bwMode="auto">
          <a:xfrm>
            <a:off x="596619" y="5868144"/>
            <a:ext cx="5712701" cy="237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pic>
      <p:pic>
        <p:nvPicPr>
          <p:cNvPr id="3074" name="Picture 2" descr="Y:\06-ACTIVE STUDIES\RE-ENERGIZE Definitive\STUDY PROCEDURES\Logos\RE_Logo small.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5986" y="251519"/>
            <a:ext cx="1876165" cy="8158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75025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692242130"/>
              </p:ext>
            </p:extLst>
          </p:nvPr>
        </p:nvGraphicFramePr>
        <p:xfrm>
          <a:off x="214290" y="1142976"/>
          <a:ext cx="6500858" cy="7066250"/>
        </p:xfrm>
        <a:graphic>
          <a:graphicData uri="http://schemas.openxmlformats.org/drawingml/2006/table">
            <a:tbl>
              <a:tblPr/>
              <a:tblGrid>
                <a:gridCol w="1214446"/>
                <a:gridCol w="5286412"/>
              </a:tblGrid>
              <a:tr h="361900">
                <a:tc>
                  <a:txBody>
                    <a:bodyPr/>
                    <a:lstStyle/>
                    <a:p>
                      <a:pPr marR="0" indent="0" algn="l" rtl="0">
                        <a:spcBef>
                          <a:spcPts val="0"/>
                        </a:spcBef>
                        <a:spcAft>
                          <a:spcPts val="0"/>
                        </a:spcAft>
                      </a:pPr>
                      <a:r>
                        <a:rPr lang="en-CA" sz="1100" b="1" kern="1400" dirty="0">
                          <a:solidFill>
                            <a:srgbClr val="000000"/>
                          </a:solidFill>
                          <a:latin typeface="Arial" pitchFamily="34" charset="0"/>
                          <a:cs typeface="Arial" pitchFamily="34" charset="0"/>
                        </a:rPr>
                        <a:t>General Instructions</a:t>
                      </a:r>
                      <a:endParaRPr lang="en-CA" sz="1100" kern="1400" dirty="0">
                        <a:solidFill>
                          <a:srgbClr val="000000"/>
                        </a:solidFill>
                        <a:latin typeface="Arial" pitchFamily="34" charset="0"/>
                        <a:cs typeface="Arial" pitchFamily="34" charset="0"/>
                      </a:endParaRPr>
                    </a:p>
                    <a:p>
                      <a:pPr marR="0" indent="0" algn="l" rtl="0">
                        <a:spcBef>
                          <a:spcPts val="0"/>
                        </a:spcBef>
                        <a:spcAft>
                          <a:spcPts val="0"/>
                        </a:spcAft>
                      </a:pPr>
                      <a:r>
                        <a:rPr lang="en-CA" sz="1100" b="1" kern="1400" dirty="0">
                          <a:solidFill>
                            <a:srgbClr val="000000"/>
                          </a:solidFill>
                          <a:latin typeface="Arial" pitchFamily="34" charset="0"/>
                          <a:cs typeface="Arial" pitchFamily="34" charset="0"/>
                        </a:rPr>
                        <a:t> </a:t>
                      </a:r>
                      <a:endParaRPr lang="en-CA" sz="1100" kern="1400" dirty="0">
                        <a:solidFill>
                          <a:srgbClr val="000000"/>
                        </a:solidFill>
                        <a:latin typeface="Arial" pitchFamily="34" charset="0"/>
                        <a:cs typeface="Arial" pitchFamily="34" charset="0"/>
                      </a:endParaRPr>
                    </a:p>
                    <a:p>
                      <a:pPr marR="0" indent="0" algn="l" rtl="0">
                        <a:spcBef>
                          <a:spcPts val="0"/>
                        </a:spcBef>
                        <a:spcAft>
                          <a:spcPts val="0"/>
                        </a:spcAft>
                      </a:pPr>
                      <a:r>
                        <a:rPr lang="en-CA" sz="1100" b="1" kern="1400" dirty="0">
                          <a:solidFill>
                            <a:srgbClr val="000000"/>
                          </a:solidFill>
                          <a:latin typeface="Arial" pitchFamily="34" charset="0"/>
                          <a:cs typeface="Arial" pitchFamily="34" charset="0"/>
                        </a:rPr>
                        <a:t>Duration of </a:t>
                      </a:r>
                      <a:endParaRPr lang="en-CA" sz="1100" kern="1400" dirty="0">
                        <a:solidFill>
                          <a:srgbClr val="000000"/>
                        </a:solidFill>
                        <a:latin typeface="Arial" pitchFamily="34" charset="0"/>
                        <a:cs typeface="Arial" pitchFamily="34" charset="0"/>
                      </a:endParaRPr>
                    </a:p>
                    <a:p>
                      <a:pPr marR="0" indent="0" algn="l" rtl="0">
                        <a:spcBef>
                          <a:spcPts val="0"/>
                        </a:spcBef>
                        <a:spcAft>
                          <a:spcPts val="0"/>
                        </a:spcAft>
                      </a:pPr>
                      <a:r>
                        <a:rPr lang="en-CA" sz="1100" b="1" kern="1400" dirty="0">
                          <a:solidFill>
                            <a:srgbClr val="000000"/>
                          </a:solidFill>
                          <a:latin typeface="Arial" pitchFamily="34" charset="0"/>
                          <a:cs typeface="Arial" pitchFamily="34" charset="0"/>
                        </a:rPr>
                        <a:t>Data Collection</a:t>
                      </a:r>
                      <a:endParaRPr lang="en-CA" sz="1100" kern="1400" dirty="0">
                        <a:solidFill>
                          <a:srgbClr val="000000"/>
                        </a:solidFill>
                        <a:latin typeface="Arial" pitchFamily="34" charset="0"/>
                        <a:cs typeface="Arial" pitchFamily="34" charset="0"/>
                      </a:endParaRPr>
                    </a:p>
                  </a:txBody>
                  <a:tcPr marL="19301" marR="19301" marT="19301" marB="19301">
                    <a:lnL w="635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CA" sz="1100" kern="1400" dirty="0">
                          <a:solidFill>
                            <a:srgbClr val="000000"/>
                          </a:solidFill>
                          <a:latin typeface="Arial" pitchFamily="34" charset="0"/>
                          <a:cs typeface="Arial" pitchFamily="34" charset="0"/>
                        </a:rPr>
                        <a:t>These data are collected to determine clinical outcomes related to length of </a:t>
                      </a:r>
                      <a:r>
                        <a:rPr lang="en-CA" sz="1100" kern="1400" dirty="0" smtClean="0">
                          <a:solidFill>
                            <a:srgbClr val="000000"/>
                          </a:solidFill>
                          <a:latin typeface="Arial" pitchFamily="34" charset="0"/>
                          <a:cs typeface="Arial" pitchFamily="34" charset="0"/>
                        </a:rPr>
                        <a:t>stay</a:t>
                      </a:r>
                      <a:r>
                        <a:rPr lang="en-CA" sz="1100" kern="1400" baseline="0" dirty="0" smtClean="0">
                          <a:solidFill>
                            <a:srgbClr val="000000"/>
                          </a:solidFill>
                          <a:latin typeface="Arial" pitchFamily="34" charset="0"/>
                          <a:cs typeface="Arial" pitchFamily="34" charset="0"/>
                        </a:rPr>
                        <a:t> and </a:t>
                      </a:r>
                      <a:r>
                        <a:rPr lang="en-CA" sz="1100" kern="1400" dirty="0" smtClean="0">
                          <a:solidFill>
                            <a:srgbClr val="000000"/>
                          </a:solidFill>
                          <a:latin typeface="Arial" pitchFamily="34" charset="0"/>
                          <a:cs typeface="Arial" pitchFamily="34" charset="0"/>
                        </a:rPr>
                        <a:t>mortality. </a:t>
                      </a:r>
                      <a:endParaRPr lang="en-CA" sz="1100" kern="1400" dirty="0">
                        <a:solidFill>
                          <a:srgbClr val="000000"/>
                        </a:solidFill>
                        <a:latin typeface="Arial" pitchFamily="34" charset="0"/>
                        <a:cs typeface="Arial" pitchFamily="34" charset="0"/>
                      </a:endParaRPr>
                    </a:p>
                    <a:p>
                      <a:pPr marL="92075" marR="0" indent="0" algn="l" rtl="0">
                        <a:spcBef>
                          <a:spcPts val="0"/>
                        </a:spcBef>
                        <a:spcAft>
                          <a:spcPts val="0"/>
                        </a:spcAft>
                      </a:pPr>
                      <a:r>
                        <a:rPr lang="en-CA" sz="1100" kern="1400" dirty="0">
                          <a:solidFill>
                            <a:srgbClr val="000000"/>
                          </a:solidFill>
                          <a:latin typeface="Arial" pitchFamily="34" charset="0"/>
                          <a:cs typeface="Arial" pitchFamily="34" charset="0"/>
                        </a:rPr>
                        <a:t> </a:t>
                      </a:r>
                    </a:p>
                    <a:p>
                      <a:pPr marL="92075" marR="0" indent="0" algn="l" rtl="0">
                        <a:spcBef>
                          <a:spcPts val="0"/>
                        </a:spcBef>
                        <a:spcAft>
                          <a:spcPts val="0"/>
                        </a:spcAft>
                      </a:pPr>
                      <a:r>
                        <a:rPr lang="en-CA" sz="1100" kern="1400" dirty="0">
                          <a:solidFill>
                            <a:srgbClr val="000000"/>
                          </a:solidFill>
                          <a:latin typeface="Arial" pitchFamily="34" charset="0"/>
                          <a:cs typeface="Arial" pitchFamily="34" charset="0"/>
                        </a:rPr>
                        <a:t>These data are to be collected once.</a:t>
                      </a:r>
                    </a:p>
                  </a:txBody>
                  <a:tcPr marL="19301" marR="19301" marT="19301" marB="19301">
                    <a:lnL w="9525"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003669">
                <a:tc>
                  <a:txBody>
                    <a:bodyPr/>
                    <a:lstStyle/>
                    <a:p>
                      <a:pPr marR="0" indent="0" algn="l" rtl="0">
                        <a:spcBef>
                          <a:spcPts val="0"/>
                        </a:spcBef>
                        <a:spcAft>
                          <a:spcPts val="0"/>
                        </a:spcAft>
                      </a:pPr>
                      <a:r>
                        <a:rPr lang="en-US" sz="1100" b="1" kern="1400" dirty="0" smtClean="0">
                          <a:solidFill>
                            <a:srgbClr val="000000"/>
                          </a:solidFill>
                          <a:latin typeface="Arial" pitchFamily="34" charset="0"/>
                          <a:cs typeface="Arial" pitchFamily="34" charset="0"/>
                        </a:rPr>
                        <a:t>ACU </a:t>
                      </a:r>
                      <a:r>
                        <a:rPr lang="en-US" sz="1100" b="1" kern="1400" dirty="0">
                          <a:solidFill>
                            <a:srgbClr val="000000"/>
                          </a:solidFill>
                          <a:latin typeface="Arial" pitchFamily="34" charset="0"/>
                          <a:cs typeface="Arial" pitchFamily="34" charset="0"/>
                        </a:rPr>
                        <a:t>discharge </a:t>
                      </a:r>
                      <a:endParaRPr lang="en-US" sz="1100" kern="1400" dirty="0">
                        <a:solidFill>
                          <a:srgbClr val="000000"/>
                        </a:solidFill>
                        <a:latin typeface="Arial" pitchFamily="34" charset="0"/>
                        <a:cs typeface="Arial" pitchFamily="34" charset="0"/>
                      </a:endParaRPr>
                    </a:p>
                    <a:p>
                      <a:pPr marR="0" indent="0" algn="l" rtl="0">
                        <a:spcBef>
                          <a:spcPts val="0"/>
                        </a:spcBef>
                        <a:spcAft>
                          <a:spcPts val="0"/>
                        </a:spcAft>
                      </a:pPr>
                      <a:r>
                        <a:rPr lang="en-US" sz="1100" b="1" kern="1400" dirty="0">
                          <a:solidFill>
                            <a:srgbClr val="000000"/>
                          </a:solidFill>
                          <a:latin typeface="Arial" pitchFamily="34" charset="0"/>
                          <a:cs typeface="Arial" pitchFamily="34" charset="0"/>
                        </a:rPr>
                        <a:t> </a:t>
                      </a:r>
                      <a:endParaRPr lang="en-US" sz="1100" kern="1400" dirty="0">
                        <a:solidFill>
                          <a:srgbClr val="000000"/>
                        </a:solidFill>
                        <a:latin typeface="Arial" pitchFamily="34" charset="0"/>
                        <a:cs typeface="Arial" pitchFamily="34" charset="0"/>
                      </a:endParaRPr>
                    </a:p>
                    <a:p>
                      <a:pPr marR="0" indent="0" algn="l" rtl="0">
                        <a:spcBef>
                          <a:spcPts val="0"/>
                        </a:spcBef>
                        <a:spcAft>
                          <a:spcPts val="0"/>
                        </a:spcAft>
                      </a:pPr>
                      <a:r>
                        <a:rPr lang="en-US" sz="1100" b="1" kern="1400" dirty="0">
                          <a:solidFill>
                            <a:srgbClr val="000000"/>
                          </a:solidFill>
                          <a:latin typeface="Arial" pitchFamily="34" charset="0"/>
                          <a:cs typeface="Arial" pitchFamily="34" charset="0"/>
                        </a:rPr>
                        <a:t>(Did the patient die in </a:t>
                      </a:r>
                      <a:r>
                        <a:rPr lang="en-US" sz="1100" b="1" kern="1400" dirty="0" smtClean="0">
                          <a:solidFill>
                            <a:srgbClr val="000000"/>
                          </a:solidFill>
                          <a:latin typeface="Arial" pitchFamily="34" charset="0"/>
                          <a:cs typeface="Arial" pitchFamily="34" charset="0"/>
                        </a:rPr>
                        <a:t>ACU?)</a:t>
                      </a:r>
                      <a:endParaRPr lang="en-US" sz="1100" kern="1400" dirty="0">
                        <a:solidFill>
                          <a:srgbClr val="000000"/>
                        </a:solidFill>
                        <a:latin typeface="Arial" pitchFamily="34" charset="0"/>
                        <a:cs typeface="Arial" pitchFamily="34" charset="0"/>
                      </a:endParaRPr>
                    </a:p>
                  </a:txBody>
                  <a:tcPr marL="19301" marR="19301" marT="19301" marB="19301">
                    <a:lnL w="635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CA" sz="1100" kern="1400" dirty="0">
                          <a:solidFill>
                            <a:srgbClr val="000000"/>
                          </a:solidFill>
                          <a:latin typeface="Arial" pitchFamily="34" charset="0"/>
                          <a:cs typeface="Arial" pitchFamily="34" charset="0"/>
                        </a:rPr>
                        <a:t>If the patient died in </a:t>
                      </a:r>
                      <a:r>
                        <a:rPr lang="en-CA" sz="1100" kern="1400" dirty="0" smtClean="0">
                          <a:solidFill>
                            <a:srgbClr val="000000"/>
                          </a:solidFill>
                          <a:latin typeface="Arial" pitchFamily="34" charset="0"/>
                          <a:cs typeface="Arial" pitchFamily="34" charset="0"/>
                        </a:rPr>
                        <a:t>ACU, indicate by selecting 'Yes‘. </a:t>
                      </a:r>
                    </a:p>
                    <a:p>
                      <a:pPr marL="88900" marR="0" indent="0" algn="l" rtl="0">
                        <a:spcBef>
                          <a:spcPts val="0"/>
                        </a:spcBef>
                        <a:spcAft>
                          <a:spcPts val="0"/>
                        </a:spcAft>
                      </a:pPr>
                      <a:endParaRPr lang="en-CA" sz="1100" kern="1400" dirty="0" smtClean="0">
                        <a:solidFill>
                          <a:srgbClr val="000000"/>
                        </a:solidFill>
                        <a:latin typeface="Arial" pitchFamily="34" charset="0"/>
                        <a:cs typeface="Arial" pitchFamily="34" charset="0"/>
                      </a:endParaRPr>
                    </a:p>
                    <a:p>
                      <a:pPr marL="88900" marR="0" indent="0" algn="l" rtl="0">
                        <a:spcBef>
                          <a:spcPts val="0"/>
                        </a:spcBef>
                        <a:spcAft>
                          <a:spcPts val="0"/>
                        </a:spcAft>
                      </a:pPr>
                      <a:r>
                        <a:rPr lang="en-CA" sz="1100" kern="1400" dirty="0" smtClean="0">
                          <a:solidFill>
                            <a:srgbClr val="000000"/>
                          </a:solidFill>
                          <a:latin typeface="Arial" pitchFamily="34" charset="0"/>
                          <a:cs typeface="Arial" pitchFamily="34" charset="0"/>
                        </a:rPr>
                        <a:t>Record </a:t>
                      </a:r>
                      <a:r>
                        <a:rPr lang="en-CA" sz="1100" kern="1400" dirty="0">
                          <a:solidFill>
                            <a:srgbClr val="000000"/>
                          </a:solidFill>
                          <a:latin typeface="Arial" pitchFamily="34" charset="0"/>
                          <a:cs typeface="Arial" pitchFamily="34" charset="0"/>
                        </a:rPr>
                        <a:t>the date and time of death.  </a:t>
                      </a:r>
                    </a:p>
                    <a:p>
                      <a:pPr marL="88900" marR="0" indent="0" algn="l" rtl="0">
                        <a:spcBef>
                          <a:spcPts val="0"/>
                        </a:spcBef>
                        <a:spcAft>
                          <a:spcPts val="0"/>
                        </a:spcAft>
                      </a:pPr>
                      <a:r>
                        <a:rPr lang="en-CA" sz="1100" kern="1400" dirty="0">
                          <a:solidFill>
                            <a:srgbClr val="000000"/>
                          </a:solidFill>
                          <a:latin typeface="Arial" pitchFamily="34" charset="0"/>
                          <a:cs typeface="Arial" pitchFamily="34" charset="0"/>
                        </a:rPr>
                        <a:t> </a:t>
                      </a:r>
                    </a:p>
                    <a:p>
                      <a:pPr marL="88900" marR="0" indent="0" algn="l" rtl="0">
                        <a:spcBef>
                          <a:spcPts val="0"/>
                        </a:spcBef>
                        <a:spcAft>
                          <a:spcPts val="0"/>
                        </a:spcAft>
                      </a:pPr>
                      <a:r>
                        <a:rPr lang="en-CA" sz="1100" i="1" kern="1400" dirty="0">
                          <a:solidFill>
                            <a:srgbClr val="000000"/>
                          </a:solidFill>
                          <a:latin typeface="Arial" pitchFamily="34" charset="0"/>
                          <a:cs typeface="Arial" pitchFamily="34" charset="0"/>
                        </a:rPr>
                        <a:t>Note: </a:t>
                      </a:r>
                      <a:r>
                        <a:rPr lang="en-CA" sz="1100" i="1" kern="1400" dirty="0" smtClean="0">
                          <a:solidFill>
                            <a:srgbClr val="000000"/>
                          </a:solidFill>
                          <a:latin typeface="Arial" pitchFamily="34" charset="0"/>
                          <a:cs typeface="Arial" pitchFamily="34" charset="0"/>
                        </a:rPr>
                        <a:t>Record</a:t>
                      </a:r>
                      <a:r>
                        <a:rPr lang="en-CA" sz="1100" i="1" kern="1400" baseline="0" dirty="0" smtClean="0">
                          <a:solidFill>
                            <a:srgbClr val="000000"/>
                          </a:solidFill>
                          <a:latin typeface="Arial" pitchFamily="34" charset="0"/>
                          <a:cs typeface="Arial" pitchFamily="34" charset="0"/>
                        </a:rPr>
                        <a:t> t</a:t>
                      </a:r>
                      <a:r>
                        <a:rPr lang="en-CA" sz="1100" i="1" kern="1400" dirty="0" smtClean="0">
                          <a:solidFill>
                            <a:srgbClr val="000000"/>
                          </a:solidFill>
                          <a:latin typeface="Arial" pitchFamily="34" charset="0"/>
                          <a:cs typeface="Arial" pitchFamily="34" charset="0"/>
                        </a:rPr>
                        <a:t>he </a:t>
                      </a:r>
                      <a:r>
                        <a:rPr lang="en-CA" sz="1100" i="1" kern="1400" dirty="0">
                          <a:solidFill>
                            <a:srgbClr val="000000"/>
                          </a:solidFill>
                          <a:latin typeface="Arial" pitchFamily="34" charset="0"/>
                          <a:cs typeface="Arial" pitchFamily="34" charset="0"/>
                        </a:rPr>
                        <a:t>death date and time </a:t>
                      </a:r>
                      <a:r>
                        <a:rPr lang="en-CA" sz="1100" i="1" kern="1400" dirty="0" smtClean="0">
                          <a:solidFill>
                            <a:srgbClr val="000000"/>
                          </a:solidFill>
                          <a:latin typeface="Arial" pitchFamily="34" charset="0"/>
                          <a:cs typeface="Arial" pitchFamily="34" charset="0"/>
                        </a:rPr>
                        <a:t>documented </a:t>
                      </a:r>
                      <a:r>
                        <a:rPr lang="en-CA" sz="1100" i="1" kern="1400" dirty="0">
                          <a:solidFill>
                            <a:srgbClr val="000000"/>
                          </a:solidFill>
                          <a:latin typeface="Arial" pitchFamily="34" charset="0"/>
                          <a:cs typeface="Arial" pitchFamily="34" charset="0"/>
                        </a:rPr>
                        <a:t>on the death certificate. If this information is not available, record the date and time from the physician note.  If the latter is not provided, record the date and time documented in the nurse’s charting.</a:t>
                      </a:r>
                      <a:endParaRPr lang="en-CA" sz="1100" kern="1400" dirty="0">
                        <a:solidFill>
                          <a:srgbClr val="000000"/>
                        </a:solidFill>
                        <a:latin typeface="Arial" pitchFamily="34" charset="0"/>
                        <a:cs typeface="Arial" pitchFamily="34" charset="0"/>
                      </a:endParaRPr>
                    </a:p>
                    <a:p>
                      <a:pPr marL="88900" marR="0" indent="0" algn="l" rtl="0">
                        <a:spcBef>
                          <a:spcPts val="0"/>
                        </a:spcBef>
                        <a:spcAft>
                          <a:spcPts val="0"/>
                        </a:spcAft>
                      </a:pPr>
                      <a:r>
                        <a:rPr lang="en-CA" sz="1100" kern="1400" dirty="0">
                          <a:solidFill>
                            <a:srgbClr val="000000"/>
                          </a:solidFill>
                          <a:latin typeface="Arial" pitchFamily="34" charset="0"/>
                          <a:cs typeface="Arial" pitchFamily="34" charset="0"/>
                        </a:rPr>
                        <a:t> </a:t>
                      </a:r>
                    </a:p>
                    <a:p>
                      <a:pPr marL="88900" marR="0" indent="0" algn="l" rtl="0">
                        <a:spcBef>
                          <a:spcPts val="0"/>
                        </a:spcBef>
                        <a:spcAft>
                          <a:spcPts val="0"/>
                        </a:spcAft>
                      </a:pPr>
                      <a:r>
                        <a:rPr lang="en-CA" sz="1100" kern="1400" dirty="0">
                          <a:solidFill>
                            <a:srgbClr val="000000"/>
                          </a:solidFill>
                          <a:latin typeface="Arial" pitchFamily="34" charset="0"/>
                          <a:cs typeface="Arial" pitchFamily="34" charset="0"/>
                        </a:rPr>
                        <a:t>If the patient was discharged from </a:t>
                      </a:r>
                      <a:r>
                        <a:rPr lang="en-CA" sz="1100" kern="1400" dirty="0" smtClean="0">
                          <a:solidFill>
                            <a:srgbClr val="000000"/>
                          </a:solidFill>
                          <a:latin typeface="Arial" pitchFamily="34" charset="0"/>
                          <a:cs typeface="Arial" pitchFamily="34" charset="0"/>
                        </a:rPr>
                        <a:t>ACU, select 'No</a:t>
                      </a:r>
                      <a:r>
                        <a:rPr lang="en-CA" sz="1100" kern="1400" dirty="0">
                          <a:solidFill>
                            <a:srgbClr val="000000"/>
                          </a:solidFill>
                          <a:latin typeface="Arial" pitchFamily="34" charset="0"/>
                          <a:cs typeface="Arial" pitchFamily="34" charset="0"/>
                        </a:rPr>
                        <a:t>, patient </a:t>
                      </a:r>
                      <a:r>
                        <a:rPr lang="en-CA" sz="1100" kern="1400" dirty="0" smtClean="0">
                          <a:solidFill>
                            <a:srgbClr val="000000"/>
                          </a:solidFill>
                          <a:latin typeface="Arial" pitchFamily="34" charset="0"/>
                          <a:cs typeface="Arial" pitchFamily="34" charset="0"/>
                        </a:rPr>
                        <a:t>discharged' and </a:t>
                      </a:r>
                      <a:r>
                        <a:rPr lang="en-CA" sz="1100" kern="1400" dirty="0">
                          <a:solidFill>
                            <a:srgbClr val="000000"/>
                          </a:solidFill>
                          <a:latin typeface="Arial" pitchFamily="34" charset="0"/>
                          <a:cs typeface="Arial" pitchFamily="34" charset="0"/>
                        </a:rPr>
                        <a:t>enter the date and time the patient was actually discharged from the </a:t>
                      </a:r>
                      <a:r>
                        <a:rPr lang="en-CA" sz="1100" kern="1400" dirty="0" smtClean="0">
                          <a:solidFill>
                            <a:srgbClr val="000000"/>
                          </a:solidFill>
                          <a:latin typeface="Arial" pitchFamily="34" charset="0"/>
                          <a:cs typeface="Arial" pitchFamily="34" charset="0"/>
                        </a:rPr>
                        <a:t>ACU. </a:t>
                      </a:r>
                      <a:r>
                        <a:rPr lang="en-CA" sz="1100" kern="1400" dirty="0">
                          <a:solidFill>
                            <a:srgbClr val="000000"/>
                          </a:solidFill>
                          <a:latin typeface="Arial" pitchFamily="34" charset="0"/>
                          <a:cs typeface="Arial" pitchFamily="34" charset="0"/>
                        </a:rPr>
                        <a:t>Proceed to </a:t>
                      </a:r>
                      <a:r>
                        <a:rPr lang="en-CA" sz="1100" kern="1400" dirty="0" smtClean="0">
                          <a:solidFill>
                            <a:srgbClr val="000000"/>
                          </a:solidFill>
                          <a:latin typeface="Arial" pitchFamily="34" charset="0"/>
                          <a:cs typeface="Arial" pitchFamily="34" charset="0"/>
                        </a:rPr>
                        <a:t>Hospital discharge.</a:t>
                      </a:r>
                      <a:endParaRPr lang="en-CA" sz="1100" kern="1400" dirty="0">
                        <a:solidFill>
                          <a:srgbClr val="000000"/>
                        </a:solidFill>
                        <a:latin typeface="Arial" pitchFamily="34" charset="0"/>
                        <a:cs typeface="Arial" pitchFamily="34" charset="0"/>
                      </a:endParaRPr>
                    </a:p>
                    <a:p>
                      <a:pPr marL="88900" marR="0" indent="0" algn="l" rtl="0">
                        <a:spcBef>
                          <a:spcPts val="0"/>
                        </a:spcBef>
                        <a:spcAft>
                          <a:spcPts val="0"/>
                        </a:spcAft>
                      </a:pPr>
                      <a:r>
                        <a:rPr lang="en-CA" sz="1100" kern="1400" dirty="0">
                          <a:solidFill>
                            <a:srgbClr val="000000"/>
                          </a:solidFill>
                          <a:latin typeface="Arial" pitchFamily="34" charset="0"/>
                          <a:cs typeface="Arial" pitchFamily="34" charset="0"/>
                        </a:rPr>
                        <a:t> </a:t>
                      </a:r>
                    </a:p>
                    <a:p>
                      <a:pPr marL="88900" marR="0" indent="0" algn="l" rtl="0">
                        <a:spcBef>
                          <a:spcPts val="0"/>
                        </a:spcBef>
                        <a:spcAft>
                          <a:spcPts val="0"/>
                        </a:spcAft>
                      </a:pPr>
                      <a:r>
                        <a:rPr lang="en-CA" sz="1100" kern="1400" dirty="0">
                          <a:solidFill>
                            <a:srgbClr val="000000"/>
                          </a:solidFill>
                          <a:latin typeface="Arial" pitchFamily="34" charset="0"/>
                          <a:cs typeface="Arial" pitchFamily="34" charset="0"/>
                        </a:rPr>
                        <a:t>If the patient is still in the </a:t>
                      </a:r>
                      <a:r>
                        <a:rPr lang="en-CA" sz="1100" kern="1400" dirty="0" smtClean="0">
                          <a:solidFill>
                            <a:srgbClr val="000000"/>
                          </a:solidFill>
                          <a:latin typeface="Arial" pitchFamily="34" charset="0"/>
                          <a:cs typeface="Arial" pitchFamily="34" charset="0"/>
                        </a:rPr>
                        <a:t>ACU </a:t>
                      </a:r>
                      <a:r>
                        <a:rPr lang="en-CA" sz="1100" kern="1400" dirty="0">
                          <a:solidFill>
                            <a:srgbClr val="000000"/>
                          </a:solidFill>
                          <a:latin typeface="Arial" pitchFamily="34" charset="0"/>
                          <a:cs typeface="Arial" pitchFamily="34" charset="0"/>
                        </a:rPr>
                        <a:t>at </a:t>
                      </a:r>
                      <a:r>
                        <a:rPr lang="en-CA" sz="1100" kern="1400" dirty="0" smtClean="0">
                          <a:solidFill>
                            <a:srgbClr val="000000"/>
                          </a:solidFill>
                          <a:latin typeface="Arial" pitchFamily="34" charset="0"/>
                          <a:cs typeface="Arial" pitchFamily="34" charset="0"/>
                        </a:rPr>
                        <a:t>3 </a:t>
                      </a:r>
                      <a:r>
                        <a:rPr lang="en-CA" sz="1100" kern="1400" dirty="0">
                          <a:solidFill>
                            <a:srgbClr val="000000"/>
                          </a:solidFill>
                          <a:latin typeface="Arial" pitchFamily="34" charset="0"/>
                          <a:cs typeface="Arial" pitchFamily="34" charset="0"/>
                        </a:rPr>
                        <a:t>months from </a:t>
                      </a:r>
                      <a:r>
                        <a:rPr lang="en-CA" sz="1100" kern="1400" dirty="0" smtClean="0">
                          <a:solidFill>
                            <a:srgbClr val="000000"/>
                          </a:solidFill>
                          <a:latin typeface="Arial" pitchFamily="34" charset="0"/>
                          <a:cs typeface="Arial" pitchFamily="34" charset="0"/>
                        </a:rPr>
                        <a:t>ACU </a:t>
                      </a:r>
                      <a:r>
                        <a:rPr lang="en-CA" sz="1100" kern="1400" dirty="0">
                          <a:solidFill>
                            <a:srgbClr val="000000"/>
                          </a:solidFill>
                          <a:latin typeface="Arial" pitchFamily="34" charset="0"/>
                          <a:cs typeface="Arial" pitchFamily="34" charset="0"/>
                        </a:rPr>
                        <a:t>admission, </a:t>
                      </a:r>
                      <a:r>
                        <a:rPr lang="en-CA" sz="1100" kern="1400" dirty="0" smtClean="0">
                          <a:solidFill>
                            <a:srgbClr val="000000"/>
                          </a:solidFill>
                          <a:latin typeface="Arial" pitchFamily="34" charset="0"/>
                          <a:cs typeface="Arial" pitchFamily="34" charset="0"/>
                        </a:rPr>
                        <a:t>select 'No</a:t>
                      </a:r>
                      <a:r>
                        <a:rPr lang="en-CA" sz="1100" kern="1400" dirty="0">
                          <a:solidFill>
                            <a:srgbClr val="000000"/>
                          </a:solidFill>
                          <a:latin typeface="Arial" pitchFamily="34" charset="0"/>
                          <a:cs typeface="Arial" pitchFamily="34" charset="0"/>
                        </a:rPr>
                        <a:t>, patient still in </a:t>
                      </a:r>
                      <a:r>
                        <a:rPr lang="en-CA" sz="1100" kern="1400" dirty="0" smtClean="0">
                          <a:solidFill>
                            <a:srgbClr val="000000"/>
                          </a:solidFill>
                          <a:latin typeface="Arial" pitchFamily="34" charset="0"/>
                          <a:cs typeface="Arial" pitchFamily="34" charset="0"/>
                        </a:rPr>
                        <a:t>ACU </a:t>
                      </a:r>
                      <a:r>
                        <a:rPr lang="en-CA" sz="1100" kern="1400" dirty="0">
                          <a:solidFill>
                            <a:srgbClr val="000000"/>
                          </a:solidFill>
                          <a:latin typeface="Arial" pitchFamily="34" charset="0"/>
                          <a:cs typeface="Arial" pitchFamily="34" charset="0"/>
                        </a:rPr>
                        <a:t>at </a:t>
                      </a:r>
                      <a:r>
                        <a:rPr lang="en-CA" sz="1100" kern="1400" dirty="0" smtClean="0">
                          <a:solidFill>
                            <a:srgbClr val="000000"/>
                          </a:solidFill>
                          <a:latin typeface="Arial" pitchFamily="34" charset="0"/>
                          <a:cs typeface="Arial" pitchFamily="34" charset="0"/>
                        </a:rPr>
                        <a:t>3 months'. </a:t>
                      </a:r>
                      <a:r>
                        <a:rPr lang="en-CA" sz="1100" kern="1400" dirty="0">
                          <a:solidFill>
                            <a:srgbClr val="000000"/>
                          </a:solidFill>
                          <a:latin typeface="Arial" pitchFamily="34" charset="0"/>
                          <a:cs typeface="Arial" pitchFamily="34" charset="0"/>
                        </a:rPr>
                        <a:t>Proceed to </a:t>
                      </a:r>
                      <a:r>
                        <a:rPr lang="en-CA" sz="1100" kern="1400" dirty="0" smtClean="0">
                          <a:solidFill>
                            <a:srgbClr val="000000"/>
                          </a:solidFill>
                          <a:latin typeface="Arial" pitchFamily="34" charset="0"/>
                          <a:cs typeface="Arial" pitchFamily="34" charset="0"/>
                        </a:rPr>
                        <a:t>Month 6 Follow-up Assessments form</a:t>
                      </a:r>
                      <a:r>
                        <a:rPr lang="en-CA" sz="1100" kern="1400" dirty="0">
                          <a:solidFill>
                            <a:srgbClr val="000000"/>
                          </a:solidFill>
                          <a:latin typeface="Arial" pitchFamily="34" charset="0"/>
                          <a:cs typeface="Arial" pitchFamily="34" charset="0"/>
                        </a:rPr>
                        <a:t>. </a:t>
                      </a:r>
                    </a:p>
                  </a:txBody>
                  <a:tcPr marL="19301" marR="19301" marT="19301" marB="19301">
                    <a:lnL w="9525"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62402">
                <a:tc>
                  <a:txBody>
                    <a:bodyPr/>
                    <a:lstStyle/>
                    <a:p>
                      <a:pPr marR="0" indent="0" algn="l" rtl="0">
                        <a:spcBef>
                          <a:spcPts val="0"/>
                        </a:spcBef>
                        <a:spcAft>
                          <a:spcPts val="0"/>
                        </a:spcAft>
                      </a:pPr>
                      <a:r>
                        <a:rPr lang="en-US" sz="1100" b="1" kern="1400" dirty="0">
                          <a:solidFill>
                            <a:srgbClr val="000000"/>
                          </a:solidFill>
                          <a:latin typeface="Arial" pitchFamily="34" charset="0"/>
                          <a:cs typeface="Arial" pitchFamily="34" charset="0"/>
                        </a:rPr>
                        <a:t>Hospital discharge</a:t>
                      </a:r>
                      <a:endParaRPr lang="en-US" sz="1100" kern="1400" dirty="0">
                        <a:solidFill>
                          <a:srgbClr val="000000"/>
                        </a:solidFill>
                        <a:latin typeface="Arial" pitchFamily="34" charset="0"/>
                        <a:cs typeface="Arial" pitchFamily="34" charset="0"/>
                      </a:endParaRPr>
                    </a:p>
                    <a:p>
                      <a:pPr marR="0" indent="0" algn="l" rtl="0">
                        <a:spcBef>
                          <a:spcPts val="0"/>
                        </a:spcBef>
                        <a:spcAft>
                          <a:spcPts val="0"/>
                        </a:spcAft>
                      </a:pPr>
                      <a:r>
                        <a:rPr lang="en-US" sz="1100" b="1" kern="1400" dirty="0">
                          <a:solidFill>
                            <a:srgbClr val="000000"/>
                          </a:solidFill>
                          <a:latin typeface="Arial" pitchFamily="34" charset="0"/>
                          <a:cs typeface="Arial" pitchFamily="34" charset="0"/>
                        </a:rPr>
                        <a:t> </a:t>
                      </a:r>
                      <a:endParaRPr lang="en-US" sz="1100" kern="1400" dirty="0">
                        <a:solidFill>
                          <a:srgbClr val="000000"/>
                        </a:solidFill>
                        <a:latin typeface="Arial" pitchFamily="34" charset="0"/>
                        <a:cs typeface="Arial" pitchFamily="34" charset="0"/>
                      </a:endParaRPr>
                    </a:p>
                    <a:p>
                      <a:pPr marR="0" indent="0" algn="l" rtl="0">
                        <a:spcBef>
                          <a:spcPts val="0"/>
                        </a:spcBef>
                        <a:spcAft>
                          <a:spcPts val="0"/>
                        </a:spcAft>
                      </a:pPr>
                      <a:r>
                        <a:rPr lang="en-US" sz="1100" b="1" kern="1400" dirty="0">
                          <a:solidFill>
                            <a:srgbClr val="000000"/>
                          </a:solidFill>
                          <a:latin typeface="Arial" pitchFamily="34" charset="0"/>
                          <a:cs typeface="Arial" pitchFamily="34" charset="0"/>
                        </a:rPr>
                        <a:t>(Did the patient die in Hospital?) </a:t>
                      </a:r>
                      <a:endParaRPr lang="en-US" sz="1100" kern="1400" dirty="0">
                        <a:solidFill>
                          <a:srgbClr val="000000"/>
                        </a:solidFill>
                        <a:latin typeface="Arial" pitchFamily="34" charset="0"/>
                        <a:cs typeface="Arial" pitchFamily="34" charset="0"/>
                      </a:endParaRPr>
                    </a:p>
                  </a:txBody>
                  <a:tcPr marL="19301" marR="19301" marT="19301" marB="1930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CA" sz="1100" kern="1400" dirty="0">
                          <a:solidFill>
                            <a:srgbClr val="000000"/>
                          </a:solidFill>
                          <a:latin typeface="Arial" pitchFamily="34" charset="0"/>
                          <a:cs typeface="Arial" pitchFamily="34" charset="0"/>
                        </a:rPr>
                        <a:t>If the patient died prior to hospital discharge, </a:t>
                      </a:r>
                      <a:r>
                        <a:rPr lang="en-CA" sz="1100" kern="1400" dirty="0" smtClean="0">
                          <a:solidFill>
                            <a:srgbClr val="000000"/>
                          </a:solidFill>
                          <a:latin typeface="Arial" pitchFamily="34" charset="0"/>
                          <a:cs typeface="Arial" pitchFamily="34" charset="0"/>
                        </a:rPr>
                        <a:t>indicate by selecting 'Yes‘. </a:t>
                      </a:r>
                    </a:p>
                    <a:p>
                      <a:pPr marL="88900" marR="0" indent="0" algn="l" rtl="0">
                        <a:spcBef>
                          <a:spcPts val="0"/>
                        </a:spcBef>
                        <a:spcAft>
                          <a:spcPts val="0"/>
                        </a:spcAft>
                      </a:pPr>
                      <a:endParaRPr lang="en-CA" sz="1100" kern="1400" dirty="0" smtClean="0">
                        <a:solidFill>
                          <a:srgbClr val="000000"/>
                        </a:solidFill>
                        <a:latin typeface="Arial" pitchFamily="34" charset="0"/>
                        <a:cs typeface="Arial" pitchFamily="34" charset="0"/>
                      </a:endParaRPr>
                    </a:p>
                    <a:p>
                      <a:pPr marL="88900" marR="0" indent="0" algn="l" rtl="0">
                        <a:spcBef>
                          <a:spcPts val="0"/>
                        </a:spcBef>
                        <a:spcAft>
                          <a:spcPts val="0"/>
                        </a:spcAft>
                      </a:pPr>
                      <a:r>
                        <a:rPr lang="en-CA" sz="1100" kern="1400" dirty="0" smtClean="0">
                          <a:solidFill>
                            <a:srgbClr val="000000"/>
                          </a:solidFill>
                          <a:latin typeface="Arial" pitchFamily="34" charset="0"/>
                          <a:cs typeface="Arial" pitchFamily="34" charset="0"/>
                        </a:rPr>
                        <a:t>Record </a:t>
                      </a:r>
                      <a:r>
                        <a:rPr lang="en-CA" sz="1100" kern="1400" dirty="0">
                          <a:solidFill>
                            <a:srgbClr val="000000"/>
                          </a:solidFill>
                          <a:latin typeface="Arial" pitchFamily="34" charset="0"/>
                          <a:cs typeface="Arial" pitchFamily="34" charset="0"/>
                        </a:rPr>
                        <a:t>the date and time of death.  </a:t>
                      </a:r>
                    </a:p>
                    <a:p>
                      <a:pPr marL="88900" marR="0" indent="0" algn="l" rtl="0">
                        <a:spcBef>
                          <a:spcPts val="0"/>
                        </a:spcBef>
                        <a:spcAft>
                          <a:spcPts val="0"/>
                        </a:spcAft>
                      </a:pPr>
                      <a:r>
                        <a:rPr lang="en-CA" sz="1100" b="1" kern="1400" dirty="0">
                          <a:solidFill>
                            <a:srgbClr val="000000"/>
                          </a:solidFill>
                          <a:latin typeface="Arial" pitchFamily="34" charset="0"/>
                          <a:cs typeface="Arial" pitchFamily="34" charset="0"/>
                        </a:rPr>
                        <a:t> </a:t>
                      </a:r>
                      <a:endParaRPr lang="en-CA" sz="1100" kern="1400" dirty="0">
                        <a:solidFill>
                          <a:srgbClr val="000000"/>
                        </a:solidFill>
                        <a:latin typeface="Arial" pitchFamily="34" charset="0"/>
                        <a:cs typeface="Arial" pitchFamily="34" charset="0"/>
                      </a:endParaRPr>
                    </a:p>
                    <a:p>
                      <a:pPr marL="88900" marR="0" indent="0" algn="l" rtl="0">
                        <a:spcBef>
                          <a:spcPts val="0"/>
                        </a:spcBef>
                        <a:spcAft>
                          <a:spcPts val="0"/>
                        </a:spcAft>
                      </a:pPr>
                      <a:r>
                        <a:rPr lang="en-CA" sz="1100" kern="1400" dirty="0">
                          <a:solidFill>
                            <a:srgbClr val="000000"/>
                          </a:solidFill>
                          <a:latin typeface="Arial" pitchFamily="34" charset="0"/>
                          <a:cs typeface="Arial" pitchFamily="34" charset="0"/>
                        </a:rPr>
                        <a:t>If the patient was discharged from the hospital, </a:t>
                      </a:r>
                      <a:r>
                        <a:rPr lang="en-CA" sz="1100" kern="1400" dirty="0" smtClean="0">
                          <a:solidFill>
                            <a:srgbClr val="000000"/>
                          </a:solidFill>
                          <a:latin typeface="Arial" pitchFamily="34" charset="0"/>
                          <a:cs typeface="Arial" pitchFamily="34" charset="0"/>
                        </a:rPr>
                        <a:t>select 'No</a:t>
                      </a:r>
                      <a:r>
                        <a:rPr lang="en-CA" sz="1100" kern="1400" dirty="0">
                          <a:solidFill>
                            <a:srgbClr val="000000"/>
                          </a:solidFill>
                          <a:latin typeface="Arial" pitchFamily="34" charset="0"/>
                          <a:cs typeface="Arial" pitchFamily="34" charset="0"/>
                        </a:rPr>
                        <a:t>, patient </a:t>
                      </a:r>
                      <a:r>
                        <a:rPr lang="en-CA" sz="1100" kern="1400" dirty="0" smtClean="0">
                          <a:solidFill>
                            <a:srgbClr val="000000"/>
                          </a:solidFill>
                          <a:latin typeface="Arial" pitchFamily="34" charset="0"/>
                          <a:cs typeface="Arial" pitchFamily="34" charset="0"/>
                        </a:rPr>
                        <a:t>discharged' </a:t>
                      </a:r>
                      <a:r>
                        <a:rPr lang="en-CA" sz="1100" kern="1400" dirty="0">
                          <a:solidFill>
                            <a:srgbClr val="000000"/>
                          </a:solidFill>
                          <a:latin typeface="Arial" pitchFamily="34" charset="0"/>
                          <a:cs typeface="Arial" pitchFamily="34" charset="0"/>
                        </a:rPr>
                        <a:t>and enter the date and time the patient was actually discharged from the hospital. </a:t>
                      </a:r>
                      <a:endParaRPr lang="en-CA" sz="1100" kern="1400" dirty="0" smtClean="0">
                        <a:solidFill>
                          <a:srgbClr val="000000"/>
                        </a:solidFill>
                        <a:latin typeface="Arial" pitchFamily="34" charset="0"/>
                        <a:cs typeface="Arial" pitchFamily="34" charset="0"/>
                      </a:endParaRPr>
                    </a:p>
                    <a:p>
                      <a:pPr marL="88900" marR="0" indent="0" algn="l" rtl="0">
                        <a:spcBef>
                          <a:spcPts val="0"/>
                        </a:spcBef>
                        <a:spcAft>
                          <a:spcPts val="0"/>
                        </a:spcAft>
                      </a:pPr>
                      <a:r>
                        <a:rPr lang="en-CA" sz="1100" kern="1400" dirty="0" smtClean="0">
                          <a:solidFill>
                            <a:srgbClr val="000000"/>
                          </a:solidFill>
                          <a:latin typeface="Arial" pitchFamily="34" charset="0"/>
                          <a:cs typeface="Arial" pitchFamily="34" charset="0"/>
                        </a:rPr>
                        <a:t>Proceed </a:t>
                      </a:r>
                      <a:r>
                        <a:rPr lang="en-CA" sz="1100" kern="1400" dirty="0">
                          <a:solidFill>
                            <a:srgbClr val="000000"/>
                          </a:solidFill>
                          <a:latin typeface="Arial" pitchFamily="34" charset="0"/>
                          <a:cs typeface="Arial" pitchFamily="34" charset="0"/>
                        </a:rPr>
                        <a:t>to ‘Discharged </a:t>
                      </a:r>
                      <a:r>
                        <a:rPr lang="en-CA" sz="1100" kern="1400" dirty="0" smtClean="0">
                          <a:solidFill>
                            <a:srgbClr val="000000"/>
                          </a:solidFill>
                          <a:latin typeface="Arial" pitchFamily="34" charset="0"/>
                          <a:cs typeface="Arial" pitchFamily="34" charset="0"/>
                        </a:rPr>
                        <a:t>to’.</a:t>
                      </a:r>
                      <a:endParaRPr lang="en-CA" sz="1100" kern="1400" dirty="0">
                        <a:solidFill>
                          <a:srgbClr val="000000"/>
                        </a:solidFill>
                        <a:latin typeface="Arial" pitchFamily="34" charset="0"/>
                        <a:cs typeface="Arial" pitchFamily="34" charset="0"/>
                      </a:endParaRPr>
                    </a:p>
                    <a:p>
                      <a:pPr marL="88900" marR="0" indent="0" algn="l" rtl="0">
                        <a:spcBef>
                          <a:spcPts val="0"/>
                        </a:spcBef>
                        <a:spcAft>
                          <a:spcPts val="0"/>
                        </a:spcAft>
                      </a:pPr>
                      <a:r>
                        <a:rPr lang="en-CA" sz="1100" kern="1400" dirty="0">
                          <a:solidFill>
                            <a:srgbClr val="000000"/>
                          </a:solidFill>
                          <a:latin typeface="Arial" pitchFamily="34" charset="0"/>
                          <a:cs typeface="Arial" pitchFamily="34" charset="0"/>
                        </a:rPr>
                        <a:t> </a:t>
                      </a:r>
                    </a:p>
                    <a:p>
                      <a:pPr marL="88900" marR="0" indent="0" algn="l" rtl="0">
                        <a:spcBef>
                          <a:spcPts val="0"/>
                        </a:spcBef>
                        <a:spcAft>
                          <a:spcPts val="0"/>
                        </a:spcAft>
                      </a:pPr>
                      <a:r>
                        <a:rPr lang="en-CA" sz="1100" kern="1400" dirty="0">
                          <a:solidFill>
                            <a:srgbClr val="000000"/>
                          </a:solidFill>
                          <a:latin typeface="Arial" pitchFamily="34" charset="0"/>
                          <a:cs typeface="Arial" pitchFamily="34" charset="0"/>
                        </a:rPr>
                        <a:t>If the patient is still in the hospital at </a:t>
                      </a:r>
                      <a:r>
                        <a:rPr lang="en-CA" sz="1100" kern="1400" dirty="0" smtClean="0">
                          <a:solidFill>
                            <a:srgbClr val="000000"/>
                          </a:solidFill>
                          <a:latin typeface="Arial" pitchFamily="34" charset="0"/>
                          <a:cs typeface="Arial" pitchFamily="34" charset="0"/>
                        </a:rPr>
                        <a:t>3 </a:t>
                      </a:r>
                      <a:r>
                        <a:rPr lang="en-CA" sz="1100" kern="1400" dirty="0">
                          <a:solidFill>
                            <a:srgbClr val="000000"/>
                          </a:solidFill>
                          <a:latin typeface="Arial" pitchFamily="34" charset="0"/>
                          <a:cs typeface="Arial" pitchFamily="34" charset="0"/>
                        </a:rPr>
                        <a:t>months from </a:t>
                      </a:r>
                      <a:r>
                        <a:rPr lang="en-CA" sz="1100" kern="1400" dirty="0" smtClean="0">
                          <a:solidFill>
                            <a:srgbClr val="000000"/>
                          </a:solidFill>
                          <a:latin typeface="Arial" pitchFamily="34" charset="0"/>
                          <a:cs typeface="Arial" pitchFamily="34" charset="0"/>
                        </a:rPr>
                        <a:t>ACU </a:t>
                      </a:r>
                      <a:r>
                        <a:rPr lang="en-CA" sz="1100" kern="1400" dirty="0">
                          <a:solidFill>
                            <a:srgbClr val="000000"/>
                          </a:solidFill>
                          <a:latin typeface="Arial" pitchFamily="34" charset="0"/>
                          <a:cs typeface="Arial" pitchFamily="34" charset="0"/>
                        </a:rPr>
                        <a:t>admission, </a:t>
                      </a:r>
                      <a:r>
                        <a:rPr lang="en-CA" sz="1100" kern="1400" dirty="0" smtClean="0">
                          <a:solidFill>
                            <a:srgbClr val="000000"/>
                          </a:solidFill>
                          <a:latin typeface="Arial" pitchFamily="34" charset="0"/>
                          <a:cs typeface="Arial" pitchFamily="34" charset="0"/>
                        </a:rPr>
                        <a:t>select 'No</a:t>
                      </a:r>
                      <a:r>
                        <a:rPr lang="en-CA" sz="1100" kern="1400" dirty="0">
                          <a:solidFill>
                            <a:srgbClr val="000000"/>
                          </a:solidFill>
                          <a:latin typeface="Arial" pitchFamily="34" charset="0"/>
                          <a:cs typeface="Arial" pitchFamily="34" charset="0"/>
                        </a:rPr>
                        <a:t>, patient still in hospital at </a:t>
                      </a:r>
                      <a:r>
                        <a:rPr lang="en-CA" sz="1100" kern="1400" dirty="0" smtClean="0">
                          <a:solidFill>
                            <a:srgbClr val="000000"/>
                          </a:solidFill>
                          <a:latin typeface="Arial" pitchFamily="34" charset="0"/>
                          <a:cs typeface="Arial" pitchFamily="34" charset="0"/>
                        </a:rPr>
                        <a:t>3 months'. </a:t>
                      </a:r>
                      <a:r>
                        <a:rPr lang="en-CA" sz="1100" kern="1400" dirty="0">
                          <a:solidFill>
                            <a:srgbClr val="000000"/>
                          </a:solidFill>
                          <a:latin typeface="Arial" pitchFamily="34" charset="0"/>
                          <a:cs typeface="Arial" pitchFamily="34" charset="0"/>
                        </a:rPr>
                        <a:t>Proceed to </a:t>
                      </a:r>
                      <a:r>
                        <a:rPr lang="en-CA" sz="1100" kern="1400" dirty="0" smtClean="0">
                          <a:solidFill>
                            <a:srgbClr val="000000"/>
                          </a:solidFill>
                          <a:latin typeface="Arial" pitchFamily="34" charset="0"/>
                          <a:cs typeface="Arial" pitchFamily="34" charset="0"/>
                        </a:rPr>
                        <a:t>Month 6 Follow-Up Assessments form</a:t>
                      </a:r>
                      <a:r>
                        <a:rPr lang="en-CA" sz="1100" kern="1400" dirty="0">
                          <a:solidFill>
                            <a:srgbClr val="000000"/>
                          </a:solidFill>
                          <a:latin typeface="Arial" pitchFamily="34" charset="0"/>
                          <a:cs typeface="Arial" pitchFamily="34" charset="0"/>
                        </a:rPr>
                        <a:t>. </a:t>
                      </a:r>
                    </a:p>
                  </a:txBody>
                  <a:tcPr marL="19301" marR="19301" marT="19301" marB="1930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9447">
                <a:tc>
                  <a:txBody>
                    <a:bodyPr/>
                    <a:lstStyle/>
                    <a:p>
                      <a:pPr marR="0" indent="0" algn="l" rtl="0">
                        <a:spcBef>
                          <a:spcPts val="0"/>
                        </a:spcBef>
                        <a:spcAft>
                          <a:spcPts val="0"/>
                        </a:spcAft>
                      </a:pPr>
                      <a:r>
                        <a:rPr lang="en-US" sz="1100" b="1" kern="1400" dirty="0">
                          <a:solidFill>
                            <a:srgbClr val="000000"/>
                          </a:solidFill>
                          <a:latin typeface="Arial" pitchFamily="34" charset="0"/>
                          <a:cs typeface="Arial" pitchFamily="34" charset="0"/>
                        </a:rPr>
                        <a:t>Discharged to</a:t>
                      </a:r>
                      <a:endParaRPr lang="en-US" sz="1100" kern="1400" dirty="0">
                        <a:solidFill>
                          <a:srgbClr val="000000"/>
                        </a:solidFill>
                        <a:latin typeface="Arial" pitchFamily="34" charset="0"/>
                        <a:cs typeface="Arial" pitchFamily="34" charset="0"/>
                      </a:endParaRPr>
                    </a:p>
                  </a:txBody>
                  <a:tcPr marL="19301" marR="19301" marT="19301" marB="19301">
                    <a:lnL w="635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CA" sz="1100" kern="1400" dirty="0">
                          <a:solidFill>
                            <a:srgbClr val="000000"/>
                          </a:solidFill>
                          <a:latin typeface="Arial" pitchFamily="34" charset="0"/>
                          <a:cs typeface="Arial" pitchFamily="34" charset="0"/>
                        </a:rPr>
                        <a:t>If patient was discharged, </a:t>
                      </a:r>
                      <a:r>
                        <a:rPr lang="en-CA" sz="1100" kern="1400" dirty="0" smtClean="0">
                          <a:solidFill>
                            <a:srgbClr val="000000"/>
                          </a:solidFill>
                          <a:latin typeface="Arial" pitchFamily="34" charset="0"/>
                          <a:cs typeface="Arial" pitchFamily="34" charset="0"/>
                        </a:rPr>
                        <a:t>select</a:t>
                      </a:r>
                      <a:r>
                        <a:rPr lang="en-CA" sz="1100" kern="1400" baseline="0" dirty="0" smtClean="0">
                          <a:solidFill>
                            <a:srgbClr val="000000"/>
                          </a:solidFill>
                          <a:latin typeface="Arial" pitchFamily="34" charset="0"/>
                          <a:cs typeface="Arial" pitchFamily="34" charset="0"/>
                        </a:rPr>
                        <a:t> the </a:t>
                      </a:r>
                      <a:r>
                        <a:rPr lang="en-CA" sz="1100" kern="1400" dirty="0" smtClean="0">
                          <a:solidFill>
                            <a:srgbClr val="000000"/>
                          </a:solidFill>
                          <a:latin typeface="Arial" pitchFamily="34" charset="0"/>
                          <a:cs typeface="Arial" pitchFamily="34" charset="0"/>
                        </a:rPr>
                        <a:t>location the </a:t>
                      </a:r>
                      <a:r>
                        <a:rPr lang="en-CA" sz="1100" kern="1400" dirty="0">
                          <a:solidFill>
                            <a:srgbClr val="000000"/>
                          </a:solidFill>
                          <a:latin typeface="Arial" pitchFamily="34" charset="0"/>
                          <a:cs typeface="Arial" pitchFamily="34" charset="0"/>
                        </a:rPr>
                        <a:t>patient </a:t>
                      </a:r>
                      <a:r>
                        <a:rPr lang="en-CA" sz="1100" kern="1400" dirty="0" smtClean="0">
                          <a:solidFill>
                            <a:srgbClr val="000000"/>
                          </a:solidFill>
                          <a:latin typeface="Arial" pitchFamily="34" charset="0"/>
                          <a:cs typeface="Arial" pitchFamily="34" charset="0"/>
                        </a:rPr>
                        <a:t>was discharged to from</a:t>
                      </a:r>
                      <a:r>
                        <a:rPr lang="en-CA" sz="1100" kern="1400" baseline="0" dirty="0" smtClean="0">
                          <a:solidFill>
                            <a:srgbClr val="000000"/>
                          </a:solidFill>
                          <a:latin typeface="Arial" pitchFamily="34" charset="0"/>
                          <a:cs typeface="Arial" pitchFamily="34" charset="0"/>
                        </a:rPr>
                        <a:t> the list below: </a:t>
                      </a:r>
                    </a:p>
                    <a:p>
                      <a:pPr marL="546100" marR="0" lvl="1" indent="0" algn="l" rtl="0">
                        <a:spcBef>
                          <a:spcPts val="0"/>
                        </a:spcBef>
                        <a:spcAft>
                          <a:spcPts val="0"/>
                        </a:spcAft>
                      </a:pPr>
                      <a:r>
                        <a:rPr lang="en-US" sz="1100" kern="1400" cap="none" dirty="0" smtClean="0">
                          <a:solidFill>
                            <a:srgbClr val="000000"/>
                          </a:solidFill>
                          <a:latin typeface="Arial" pitchFamily="34" charset="0"/>
                          <a:cs typeface="Arial" pitchFamily="34" charset="0"/>
                        </a:rPr>
                        <a:t> </a:t>
                      </a:r>
                      <a:r>
                        <a:rPr lang="en-US" sz="1100" kern="1400" cap="none" dirty="0" smtClean="0">
                          <a:solidFill>
                            <a:srgbClr val="000000"/>
                          </a:solidFill>
                          <a:latin typeface="Wingdings" pitchFamily="2" charset="2"/>
                          <a:cs typeface="Arial" pitchFamily="34" charset="0"/>
                        </a:rPr>
                        <a:t>o </a:t>
                      </a:r>
                      <a:r>
                        <a:rPr lang="en-US" sz="1100" kern="1400" cap="none" dirty="0" smtClean="0">
                          <a:solidFill>
                            <a:srgbClr val="000000"/>
                          </a:solidFill>
                          <a:latin typeface="Arial" panose="020B0604020202020204" pitchFamily="34" charset="0"/>
                          <a:cs typeface="Arial" panose="020B0604020202020204" pitchFamily="34" charset="0"/>
                        </a:rPr>
                        <a:t>Ward in another hospital</a:t>
                      </a:r>
                    </a:p>
                    <a:p>
                      <a:pPr marL="546100" marR="0" lvl="1" indent="0" algn="l" rtl="0">
                        <a:spcBef>
                          <a:spcPts val="0"/>
                        </a:spcBef>
                        <a:spcAft>
                          <a:spcPts val="0"/>
                        </a:spcAft>
                      </a:pPr>
                      <a:r>
                        <a:rPr lang="en-US" sz="1100" kern="1400" cap="none" dirty="0" smtClean="0">
                          <a:solidFill>
                            <a:srgbClr val="000000"/>
                          </a:solidFill>
                          <a:latin typeface="Arial" panose="020B0604020202020204" pitchFamily="34" charset="0"/>
                          <a:cs typeface="Arial" panose="020B0604020202020204" pitchFamily="34" charset="0"/>
                        </a:rPr>
                        <a:t> </a:t>
                      </a:r>
                      <a:r>
                        <a:rPr lang="en-US" sz="1100" kern="1400" cap="none" dirty="0" smtClean="0">
                          <a:solidFill>
                            <a:srgbClr val="000000"/>
                          </a:solidFill>
                          <a:latin typeface="Wingdings" pitchFamily="2" charset="2"/>
                          <a:cs typeface="Arial" pitchFamily="34" charset="0"/>
                        </a:rPr>
                        <a:t>o </a:t>
                      </a:r>
                      <a:r>
                        <a:rPr lang="en-US" sz="1100" kern="1400" cap="none" dirty="0" smtClean="0">
                          <a:solidFill>
                            <a:srgbClr val="000000"/>
                          </a:solidFill>
                          <a:latin typeface="Arial" panose="020B0604020202020204" pitchFamily="34" charset="0"/>
                          <a:cs typeface="Arial" panose="020B0604020202020204" pitchFamily="34" charset="0"/>
                        </a:rPr>
                        <a:t>ACU in another hospital</a:t>
                      </a:r>
                    </a:p>
                    <a:p>
                      <a:pPr marL="546100" marR="0" lvl="1" indent="0" algn="l" defTabSz="914400" rtl="0" eaLnBrk="1" fontAlgn="auto" latinLnBrk="0" hangingPunct="1">
                        <a:lnSpc>
                          <a:spcPct val="100000"/>
                        </a:lnSpc>
                        <a:spcBef>
                          <a:spcPts val="0"/>
                        </a:spcBef>
                        <a:spcAft>
                          <a:spcPts val="0"/>
                        </a:spcAft>
                        <a:buClrTx/>
                        <a:buSzTx/>
                        <a:buFontTx/>
                        <a:buNone/>
                        <a:tabLst/>
                        <a:defRPr/>
                      </a:pPr>
                      <a:r>
                        <a:rPr lang="en-US" sz="1100" kern="1400" cap="none" dirty="0" smtClean="0">
                          <a:solidFill>
                            <a:srgbClr val="000000"/>
                          </a:solidFill>
                          <a:latin typeface="Arial" panose="020B0604020202020204" pitchFamily="34" charset="0"/>
                          <a:cs typeface="Arial" panose="020B0604020202020204" pitchFamily="34" charset="0"/>
                        </a:rPr>
                        <a:t> </a:t>
                      </a:r>
                      <a:r>
                        <a:rPr lang="en-US" sz="1100" kern="1400" cap="none" dirty="0" smtClean="0">
                          <a:solidFill>
                            <a:srgbClr val="000000"/>
                          </a:solidFill>
                          <a:latin typeface="Wingdings" pitchFamily="2" charset="2"/>
                          <a:cs typeface="Arial" pitchFamily="34" charset="0"/>
                        </a:rPr>
                        <a:t>o </a:t>
                      </a:r>
                      <a:r>
                        <a:rPr lang="en-US" sz="1100" kern="1400" cap="none" dirty="0" smtClean="0">
                          <a:solidFill>
                            <a:srgbClr val="000000"/>
                          </a:solidFill>
                          <a:latin typeface="Arial" panose="020B0604020202020204" pitchFamily="34" charset="0"/>
                          <a:cs typeface="Arial" panose="020B0604020202020204" pitchFamily="34" charset="0"/>
                        </a:rPr>
                        <a:t>Long term care facility</a:t>
                      </a:r>
                    </a:p>
                    <a:p>
                      <a:pPr marL="546100" marR="0" lvl="1" indent="0" algn="l" defTabSz="914400" rtl="0" eaLnBrk="1" fontAlgn="auto" latinLnBrk="0" hangingPunct="1">
                        <a:lnSpc>
                          <a:spcPct val="100000"/>
                        </a:lnSpc>
                        <a:spcBef>
                          <a:spcPts val="0"/>
                        </a:spcBef>
                        <a:spcAft>
                          <a:spcPts val="0"/>
                        </a:spcAft>
                        <a:buClrTx/>
                        <a:buSzTx/>
                        <a:buFontTx/>
                        <a:buNone/>
                        <a:tabLst/>
                        <a:defRPr/>
                      </a:pPr>
                      <a:r>
                        <a:rPr lang="en-US" sz="1100" kern="1400" cap="none" dirty="0" smtClean="0">
                          <a:solidFill>
                            <a:srgbClr val="000000"/>
                          </a:solidFill>
                          <a:latin typeface="Arial" panose="020B0604020202020204" pitchFamily="34" charset="0"/>
                          <a:cs typeface="Arial" panose="020B0604020202020204" pitchFamily="34" charset="0"/>
                        </a:rPr>
                        <a:t> </a:t>
                      </a:r>
                      <a:r>
                        <a:rPr lang="en-US" sz="1100" kern="1400" cap="none" dirty="0" smtClean="0">
                          <a:solidFill>
                            <a:srgbClr val="000000"/>
                          </a:solidFill>
                          <a:latin typeface="Wingdings" pitchFamily="2" charset="2"/>
                          <a:cs typeface="Arial" pitchFamily="34" charset="0"/>
                        </a:rPr>
                        <a:t>o </a:t>
                      </a:r>
                      <a:r>
                        <a:rPr lang="en-US" sz="1100" kern="1400" cap="none" dirty="0" smtClean="0">
                          <a:solidFill>
                            <a:srgbClr val="000000"/>
                          </a:solidFill>
                          <a:latin typeface="Arial" panose="020B0604020202020204" pitchFamily="34" charset="0"/>
                          <a:cs typeface="Arial" panose="020B0604020202020204" pitchFamily="34" charset="0"/>
                        </a:rPr>
                        <a:t>Rehabilitation unit</a:t>
                      </a:r>
                    </a:p>
                    <a:p>
                      <a:pPr marL="546100" marR="0" lvl="1" indent="0" algn="l" defTabSz="914400" rtl="0" eaLnBrk="1" fontAlgn="auto" latinLnBrk="0" hangingPunct="1">
                        <a:lnSpc>
                          <a:spcPct val="100000"/>
                        </a:lnSpc>
                        <a:spcBef>
                          <a:spcPts val="0"/>
                        </a:spcBef>
                        <a:spcAft>
                          <a:spcPts val="0"/>
                        </a:spcAft>
                        <a:buClrTx/>
                        <a:buSzTx/>
                        <a:buFontTx/>
                        <a:buNone/>
                        <a:tabLst/>
                        <a:defRPr/>
                      </a:pPr>
                      <a:r>
                        <a:rPr lang="en-US" sz="1100" kern="1400" cap="none" dirty="0" smtClean="0">
                          <a:solidFill>
                            <a:srgbClr val="000000"/>
                          </a:solidFill>
                          <a:latin typeface="Arial" panose="020B0604020202020204" pitchFamily="34" charset="0"/>
                          <a:cs typeface="Arial" panose="020B0604020202020204" pitchFamily="34" charset="0"/>
                        </a:rPr>
                        <a:t> </a:t>
                      </a:r>
                      <a:r>
                        <a:rPr lang="en-US" sz="1100" kern="1400" cap="none" dirty="0" smtClean="0">
                          <a:solidFill>
                            <a:srgbClr val="000000"/>
                          </a:solidFill>
                          <a:latin typeface="Wingdings" pitchFamily="2" charset="2"/>
                          <a:cs typeface="Arial" pitchFamily="34" charset="0"/>
                        </a:rPr>
                        <a:t>o </a:t>
                      </a:r>
                      <a:r>
                        <a:rPr lang="en-US" sz="1100" kern="1400" cap="none" dirty="0" smtClean="0">
                          <a:solidFill>
                            <a:srgbClr val="000000"/>
                          </a:solidFill>
                          <a:latin typeface="Arial" panose="020B0604020202020204" pitchFamily="34" charset="0"/>
                          <a:cs typeface="Arial" panose="020B0604020202020204" pitchFamily="34" charset="0"/>
                        </a:rPr>
                        <a:t>Home</a:t>
                      </a:r>
                    </a:p>
                    <a:p>
                      <a:pPr marL="546100" marR="0" lvl="1" indent="0" algn="l" defTabSz="914400" rtl="0" eaLnBrk="1" fontAlgn="auto" latinLnBrk="0" hangingPunct="1">
                        <a:lnSpc>
                          <a:spcPct val="100000"/>
                        </a:lnSpc>
                        <a:spcBef>
                          <a:spcPts val="0"/>
                        </a:spcBef>
                        <a:spcAft>
                          <a:spcPts val="0"/>
                        </a:spcAft>
                        <a:buClrTx/>
                        <a:buSzTx/>
                        <a:buFontTx/>
                        <a:buNone/>
                        <a:tabLst/>
                        <a:defRPr/>
                      </a:pPr>
                      <a:r>
                        <a:rPr lang="en-US" sz="1100" kern="1400" cap="none" dirty="0" smtClean="0">
                          <a:solidFill>
                            <a:srgbClr val="000000"/>
                          </a:solidFill>
                          <a:latin typeface="Arial" panose="020B0604020202020204" pitchFamily="34" charset="0"/>
                          <a:cs typeface="Arial" panose="020B0604020202020204" pitchFamily="34" charset="0"/>
                        </a:rPr>
                        <a:t> </a:t>
                      </a:r>
                      <a:r>
                        <a:rPr lang="en-US" sz="1100" kern="1400" cap="none" dirty="0" smtClean="0">
                          <a:solidFill>
                            <a:srgbClr val="000000"/>
                          </a:solidFill>
                          <a:latin typeface="Wingdings" pitchFamily="2" charset="2"/>
                          <a:cs typeface="Arial" pitchFamily="34" charset="0"/>
                        </a:rPr>
                        <a:t>o </a:t>
                      </a:r>
                      <a:r>
                        <a:rPr lang="en-US" sz="1100" kern="1400" cap="none" dirty="0" smtClean="0">
                          <a:solidFill>
                            <a:srgbClr val="000000"/>
                          </a:solidFill>
                          <a:latin typeface="Arial" panose="020B0604020202020204" pitchFamily="34" charset="0"/>
                          <a:cs typeface="Arial" panose="020B0604020202020204" pitchFamily="34" charset="0"/>
                        </a:rPr>
                        <a:t>Other, specify _____________________</a:t>
                      </a:r>
                      <a:endParaRPr lang="en-CA" sz="1100" kern="1400" baseline="0" dirty="0" smtClean="0">
                        <a:solidFill>
                          <a:srgbClr val="000000"/>
                        </a:solidFill>
                        <a:latin typeface="Arial" pitchFamily="34" charset="0"/>
                        <a:cs typeface="Arial" pitchFamily="34" charset="0"/>
                      </a:endParaRPr>
                    </a:p>
                    <a:p>
                      <a:pPr marL="88900" marR="0" indent="0" algn="l" rtl="0">
                        <a:spcBef>
                          <a:spcPts val="0"/>
                        </a:spcBef>
                        <a:spcAft>
                          <a:spcPts val="0"/>
                        </a:spcAft>
                      </a:pPr>
                      <a:endParaRPr lang="en-CA" sz="1100" kern="1400" dirty="0">
                        <a:solidFill>
                          <a:srgbClr val="000000"/>
                        </a:solidFill>
                        <a:latin typeface="Arial" pitchFamily="34" charset="0"/>
                        <a:cs typeface="Arial" pitchFamily="34" charset="0"/>
                      </a:endParaRPr>
                    </a:p>
                  </a:txBody>
                  <a:tcPr marL="19301" marR="19301" marT="19301" marB="19301">
                    <a:lnL w="9525"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99447">
                <a:tc>
                  <a:txBody>
                    <a:bodyPr/>
                    <a:lstStyle/>
                    <a:p>
                      <a:pPr marR="0" indent="0" algn="l" rtl="0">
                        <a:spcBef>
                          <a:spcPts val="0"/>
                        </a:spcBef>
                        <a:spcAft>
                          <a:spcPts val="0"/>
                        </a:spcAft>
                      </a:pPr>
                      <a:r>
                        <a:rPr lang="en-US" sz="1100" b="1" kern="1400" dirty="0">
                          <a:solidFill>
                            <a:srgbClr val="000000"/>
                          </a:solidFill>
                          <a:latin typeface="Arial" pitchFamily="34" charset="0"/>
                          <a:cs typeface="Arial" pitchFamily="34" charset="0"/>
                        </a:rPr>
                        <a:t>Cause of Death</a:t>
                      </a:r>
                      <a:endParaRPr lang="en-US" sz="1100" kern="1400" dirty="0">
                        <a:solidFill>
                          <a:srgbClr val="000000"/>
                        </a:solidFill>
                        <a:latin typeface="Arial" pitchFamily="34" charset="0"/>
                        <a:cs typeface="Arial" pitchFamily="34" charset="0"/>
                      </a:endParaRPr>
                    </a:p>
                  </a:txBody>
                  <a:tcPr marL="19301" marR="19301" marT="19301" marB="1930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CA" sz="1100" kern="1400" dirty="0">
                          <a:solidFill>
                            <a:srgbClr val="000000"/>
                          </a:solidFill>
                          <a:latin typeface="Arial" pitchFamily="34" charset="0"/>
                          <a:cs typeface="Arial" pitchFamily="34" charset="0"/>
                        </a:rPr>
                        <a:t>If patient died, document the cause of death from a post mortem report.  If this is not available, record cause of death from the death certificate.</a:t>
                      </a:r>
                    </a:p>
                  </a:txBody>
                  <a:tcPr marL="19301" marR="19301" marT="19301" marB="1930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8"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9"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0" name="Text Box 5"/>
          <p:cNvSpPr txBox="1">
            <a:spLocks noChangeArrowheads="1"/>
          </p:cNvSpPr>
          <p:nvPr/>
        </p:nvSpPr>
        <p:spPr bwMode="auto">
          <a:xfrm>
            <a:off x="285776" y="785786"/>
            <a:ext cx="6357934" cy="285752"/>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Hospitalization Overview Instructions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3" name="Straight Connector 12"/>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lide Number Placeholder 10"/>
          <p:cNvSpPr>
            <a:spLocks noGrp="1"/>
          </p:cNvSpPr>
          <p:nvPr>
            <p:ph type="sldNum" sz="quarter" idx="12"/>
          </p:nvPr>
        </p:nvSpPr>
        <p:spPr/>
        <p:txBody>
          <a:bodyPr/>
          <a:lstStyle/>
          <a:p>
            <a:fld id="{FDE86200-F1F7-4FF7-847E-D71C11135875}" type="slidenum">
              <a:rPr lang="en-CA" smtClean="0"/>
              <a:pPr/>
              <a:t>40</a:t>
            </a:fld>
            <a:endParaRPr lang="en-CA"/>
          </a:p>
        </p:txBody>
      </p:sp>
      <p:pic>
        <p:nvPicPr>
          <p:cNvPr id="14"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640" y="107504"/>
            <a:ext cx="1440160" cy="6262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196" name="Text Box 396"/>
          <p:cNvSpPr txBox="1">
            <a:spLocks noChangeArrowheads="1"/>
          </p:cNvSpPr>
          <p:nvPr/>
        </p:nvSpPr>
        <p:spPr bwMode="auto">
          <a:xfrm>
            <a:off x="44624" y="6753273"/>
            <a:ext cx="6741368" cy="12001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Cause of death: ________________________________________________________________________________</a:t>
            </a:r>
            <a:endParaRPr kumimoji="0" lang="en-CA"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CA"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_________________________________________________________________________________</a:t>
            </a:r>
            <a:endParaRPr kumimoji="0" lang="en-CA"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CA"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_________________________________________________________________________________</a:t>
            </a:r>
            <a:endParaRPr kumimoji="0" lang="en-CA"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7195" name="Text Box 395"/>
          <p:cNvSpPr txBox="1">
            <a:spLocks noChangeArrowheads="1"/>
          </p:cNvSpPr>
          <p:nvPr/>
        </p:nvSpPr>
        <p:spPr bwMode="auto">
          <a:xfrm>
            <a:off x="24" y="642910"/>
            <a:ext cx="6858000" cy="361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Black" pitchFamily="34" charset="0"/>
                <a:ea typeface="Times New Roman" pitchFamily="18" charset="0"/>
                <a:cs typeface="Arial" pitchFamily="34" charset="0"/>
              </a:rPr>
              <a:t>Hospitalization Overview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19"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420"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graphicFrame>
        <p:nvGraphicFramePr>
          <p:cNvPr id="421" name="Table 420"/>
          <p:cNvGraphicFramePr>
            <a:graphicFrameLocks noGrp="1"/>
          </p:cNvGraphicFramePr>
          <p:nvPr>
            <p:extLst>
              <p:ext uri="{D42A27DB-BD31-4B8C-83A1-F6EECF244321}">
                <p14:modId xmlns:p14="http://schemas.microsoft.com/office/powerpoint/2010/main" val="2818843829"/>
              </p:ext>
            </p:extLst>
          </p:nvPr>
        </p:nvGraphicFramePr>
        <p:xfrm>
          <a:off x="214290" y="1000100"/>
          <a:ext cx="6429420" cy="5429740"/>
        </p:xfrm>
        <a:graphic>
          <a:graphicData uri="http://schemas.openxmlformats.org/drawingml/2006/table">
            <a:tbl>
              <a:tblPr/>
              <a:tblGrid>
                <a:gridCol w="2071702"/>
                <a:gridCol w="2019748"/>
                <a:gridCol w="1388170"/>
                <a:gridCol w="949800"/>
              </a:tblGrid>
              <a:tr h="170070">
                <a:tc>
                  <a:txBody>
                    <a:bodyPr/>
                    <a:lstStyle/>
                    <a:p>
                      <a:pPr marL="108000" marR="0" indent="0" algn="l" rtl="0">
                        <a:lnSpc>
                          <a:spcPct val="100000"/>
                        </a:lnSpc>
                        <a:spcBef>
                          <a:spcPts val="0"/>
                        </a:spcBef>
                        <a:spcAft>
                          <a:spcPts val="0"/>
                        </a:spcAft>
                      </a:pPr>
                      <a:r>
                        <a:rPr lang="en-US" sz="1100" b="1" kern="1400" dirty="0" smtClean="0">
                          <a:solidFill>
                            <a:srgbClr val="000000"/>
                          </a:solidFill>
                          <a:latin typeface="Arial" pitchFamily="34" charset="0"/>
                          <a:cs typeface="Arial" pitchFamily="34" charset="0"/>
                        </a:rPr>
                        <a:t>ACU Stay</a:t>
                      </a:r>
                      <a:endParaRPr lang="en-US" sz="1100" b="1"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dirty="0" smtClean="0">
                        <a:solidFill>
                          <a:srgbClr val="000000"/>
                        </a:solidFill>
                        <a:latin typeface="Arial" pitchFamily="34" charset="0"/>
                        <a:cs typeface="Arial" pitchFamily="34" charset="0"/>
                      </a:endParaRPr>
                    </a:p>
                  </a:txBody>
                  <a:tcPr marL="18280" marR="18280" marT="18280" marB="1828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Date</a:t>
                      </a:r>
                      <a:endParaRPr lang="en-US" sz="1000" b="1" kern="1400" baseline="0" dirty="0" smtClean="0">
                        <a:solidFill>
                          <a:srgbClr val="000000"/>
                        </a:solidFill>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000" b="1" kern="1400" baseline="0" dirty="0" smtClean="0">
                          <a:solidFill>
                            <a:srgbClr val="000000"/>
                          </a:solidFill>
                          <a:latin typeface="Arial" pitchFamily="34" charset="0"/>
                          <a:cs typeface="Arial" pitchFamily="34" charset="0"/>
                        </a:rPr>
                        <a:t>(</a:t>
                      </a:r>
                      <a:r>
                        <a:rPr lang="en-US" sz="1000" b="1" kern="1400" baseline="0" dirty="0" err="1" smtClean="0">
                          <a:solidFill>
                            <a:srgbClr val="000000"/>
                          </a:solidFill>
                          <a:latin typeface="Arial" pitchFamily="34" charset="0"/>
                          <a:cs typeface="Arial" pitchFamily="34" charset="0"/>
                        </a:rPr>
                        <a:t>yyyy</a:t>
                      </a:r>
                      <a:r>
                        <a:rPr lang="en-US" sz="1000" b="1" kern="1400" baseline="0" dirty="0" smtClean="0">
                          <a:solidFill>
                            <a:srgbClr val="000000"/>
                          </a:solidFill>
                          <a:latin typeface="Arial" pitchFamily="34" charset="0"/>
                          <a:cs typeface="Arial" pitchFamily="34" charset="0"/>
                        </a:rPr>
                        <a:t>-mm-</a:t>
                      </a:r>
                      <a:r>
                        <a:rPr lang="en-US" sz="1000" b="1" kern="1400" baseline="0" dirty="0" err="1" smtClean="0">
                          <a:solidFill>
                            <a:srgbClr val="000000"/>
                          </a:solidFill>
                          <a:latin typeface="Arial" pitchFamily="34" charset="0"/>
                          <a:cs typeface="Arial" pitchFamily="34" charset="0"/>
                        </a:rPr>
                        <a:t>dd</a:t>
                      </a:r>
                      <a:r>
                        <a:rPr lang="en-US" sz="1000" b="1" kern="1400" baseline="0" dirty="0" smtClean="0">
                          <a:solidFill>
                            <a:srgbClr val="000000"/>
                          </a:solidFill>
                          <a:latin typeface="Arial" pitchFamily="34" charset="0"/>
                          <a:cs typeface="Arial" pitchFamily="34" charset="0"/>
                        </a:rPr>
                        <a:t>)</a:t>
                      </a:r>
                      <a:endParaRPr lang="en-US" sz="1000" b="1" kern="1400" dirty="0" smtClean="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Time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(24 hour clock)</a:t>
                      </a: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70070">
                <a:tc>
                  <a:txBody>
                    <a:bodyPr/>
                    <a:lstStyle/>
                    <a:p>
                      <a:pPr marL="108000" marR="0" indent="0" algn="l" rtl="0">
                        <a:lnSpc>
                          <a:spcPct val="100000"/>
                        </a:lnSpc>
                        <a:spcBef>
                          <a:spcPts val="0"/>
                        </a:spcBef>
                        <a:spcAft>
                          <a:spcPts val="0"/>
                        </a:spcAft>
                      </a:pPr>
                      <a:r>
                        <a:rPr lang="en-US" sz="1000" b="1" kern="1400" dirty="0" smtClean="0">
                          <a:solidFill>
                            <a:srgbClr val="000000"/>
                          </a:solidFill>
                          <a:latin typeface="Arial" pitchFamily="34" charset="0"/>
                          <a:cs typeface="Arial" pitchFamily="34" charset="0"/>
                        </a:rPr>
                        <a:t>Was consent withdrawn or denied during</a:t>
                      </a:r>
                      <a:r>
                        <a:rPr lang="en-US" sz="1000" b="1" kern="1400" baseline="0" dirty="0" smtClean="0">
                          <a:solidFill>
                            <a:srgbClr val="000000"/>
                          </a:solidFill>
                          <a:latin typeface="Arial" pitchFamily="34" charset="0"/>
                          <a:cs typeface="Arial" pitchFamily="34" charset="0"/>
                        </a:rPr>
                        <a:t> the ACU stay</a:t>
                      </a:r>
                      <a:r>
                        <a:rPr lang="en-US" sz="1000" b="1" kern="1400" dirty="0" smtClean="0">
                          <a:solidFill>
                            <a:srgbClr val="000000"/>
                          </a:solidFill>
                          <a:latin typeface="Arial" pitchFamily="34" charset="0"/>
                          <a:cs typeface="Arial" pitchFamily="34" charset="0"/>
                        </a:rPr>
                        <a:t>?</a:t>
                      </a:r>
                      <a:endParaRPr lang="en-US" sz="1000" b="1"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82563" marR="0" indent="-182563"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5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a:t>
                      </a:r>
                      <a:r>
                        <a:rPr lang="en-US" sz="800" kern="1400" dirty="0" smtClean="0">
                          <a:solidFill>
                            <a:srgbClr val="000000"/>
                          </a:solidFill>
                          <a:latin typeface="Arial" pitchFamily="34" charset="0"/>
                          <a:cs typeface="Arial" pitchFamily="34" charset="0"/>
                        </a:rPr>
                        <a:t>If yes, record the date and time</a:t>
                      </a:r>
                      <a:r>
                        <a:rPr lang="en-US" sz="800" kern="1400" baseline="0" dirty="0" smtClean="0">
                          <a:solidFill>
                            <a:srgbClr val="000000"/>
                          </a:solidFill>
                          <a:latin typeface="Arial" pitchFamily="34" charset="0"/>
                          <a:cs typeface="Arial" pitchFamily="34" charset="0"/>
                        </a:rPr>
                        <a:t> consent was withdrawn/denied</a:t>
                      </a:r>
                      <a:endParaRPr lang="en-CA" sz="1000" kern="1400" cap="small" dirty="0" smtClean="0">
                        <a:solidFill>
                          <a:srgbClr val="000000"/>
                        </a:solidFill>
                        <a:latin typeface="Arial" pitchFamily="34" charset="0"/>
                        <a:ea typeface="MS Mincho"/>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dirty="0" smtClean="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74394">
                <a:tc>
                  <a:txBody>
                    <a:bodyPr/>
                    <a:lstStyle/>
                    <a:p>
                      <a:pPr marL="0" marR="0" indent="108000" algn="l" defTabSz="914400" rtl="0" eaLnBrk="1" fontAlgn="auto" latinLnBrk="0" hangingPunct="1">
                        <a:lnSpc>
                          <a:spcPct val="100000"/>
                        </a:lnSpc>
                        <a:spcBef>
                          <a:spcPts val="0"/>
                        </a:spcBef>
                        <a:spcAft>
                          <a:spcPts val="0"/>
                        </a:spcAft>
                        <a:buClrTx/>
                        <a:buSzTx/>
                        <a:buFontTx/>
                        <a:buNone/>
                        <a:tabLst/>
                        <a:defRPr/>
                      </a:pPr>
                      <a:r>
                        <a:rPr lang="en-US" sz="1000" b="1" kern="1400" baseline="0" dirty="0" smtClean="0">
                          <a:solidFill>
                            <a:srgbClr val="000000"/>
                          </a:solidFill>
                          <a:latin typeface="Arial" pitchFamily="34" charset="0"/>
                          <a:cs typeface="Arial" pitchFamily="34" charset="0"/>
                        </a:rPr>
                        <a:t>Did the patient die in the ACU?</a:t>
                      </a: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5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a:t>
                      </a:r>
                      <a:r>
                        <a:rPr lang="en-US" sz="800" kern="1400" dirty="0" smtClean="0">
                          <a:solidFill>
                            <a:srgbClr val="000000"/>
                          </a:solidFill>
                          <a:latin typeface="Arial" pitchFamily="34" charset="0"/>
                          <a:cs typeface="Arial" pitchFamily="34" charset="0"/>
                        </a:rPr>
                        <a:t>If yes, record the death date/time</a:t>
                      </a:r>
                      <a:endParaRPr lang="en-CA" sz="800" kern="1400" cap="small" dirty="0" smtClean="0">
                        <a:solidFill>
                          <a:srgbClr val="000000"/>
                        </a:solidFill>
                        <a:latin typeface="Arial" pitchFamily="34" charset="0"/>
                        <a:ea typeface="MS Mincho"/>
                        <a:cs typeface="Arial" pitchFamily="34" charset="0"/>
                      </a:endParaRPr>
                    </a:p>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4394">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endParaRPr lang="en-US" sz="800" b="0" kern="1400" dirty="0" smtClean="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182563" marR="0" indent="-182563" algn="l" defTabSz="914400" rtl="0" eaLnBrk="1" fontAlgn="auto" latinLnBrk="0" hangingPunct="1">
                        <a:lnSpc>
                          <a:spcPct val="100000"/>
                        </a:lnSpc>
                        <a:spcBef>
                          <a:spcPts val="0"/>
                        </a:spcBef>
                        <a:spcAft>
                          <a:spcPts val="0"/>
                        </a:spcAft>
                        <a:buClrTx/>
                        <a:buSzTx/>
                        <a:buFontTx/>
                        <a:buNone/>
                        <a:tabLst/>
                        <a:defRPr/>
                      </a:pPr>
                      <a:r>
                        <a:rPr lang="en-CA" sz="1000" kern="1400" cap="small" dirty="0" smtClean="0">
                          <a:solidFill>
                            <a:srgbClr val="000000"/>
                          </a:solidFill>
                          <a:latin typeface="Arial" pitchFamily="34" charset="0"/>
                          <a:ea typeface="MS Mincho"/>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800" kern="1400" dirty="0" smtClean="0">
                          <a:solidFill>
                            <a:srgbClr val="000000"/>
                          </a:solidFill>
                          <a:latin typeface="Arial" pitchFamily="34" charset="0"/>
                          <a:cs typeface="Arial" pitchFamily="34" charset="0"/>
                        </a:rPr>
                        <a:t>If the patient discharged</a:t>
                      </a:r>
                      <a:r>
                        <a:rPr lang="en-US" sz="800" kern="1400" baseline="0" dirty="0" smtClean="0">
                          <a:solidFill>
                            <a:srgbClr val="000000"/>
                          </a:solidFill>
                          <a:latin typeface="Arial" pitchFamily="34" charset="0"/>
                          <a:cs typeface="Arial" pitchFamily="34" charset="0"/>
                        </a:rPr>
                        <a:t> from the ACU</a:t>
                      </a:r>
                      <a:r>
                        <a:rPr lang="en-US" sz="800" kern="1400" dirty="0" smtClean="0">
                          <a:solidFill>
                            <a:srgbClr val="000000"/>
                          </a:solidFill>
                          <a:latin typeface="Arial" pitchFamily="34" charset="0"/>
                          <a:cs typeface="Arial" pitchFamily="34" charset="0"/>
                        </a:rPr>
                        <a:t>, record the ACU d</a:t>
                      </a:r>
                      <a:r>
                        <a:rPr lang="en-US" sz="800" kern="1400" baseline="0" dirty="0" smtClean="0">
                          <a:solidFill>
                            <a:srgbClr val="000000"/>
                          </a:solidFill>
                          <a:latin typeface="Arial" pitchFamily="34" charset="0"/>
                          <a:cs typeface="Arial" pitchFamily="34" charset="0"/>
                        </a:rPr>
                        <a:t>ischarge</a:t>
                      </a:r>
                      <a:r>
                        <a:rPr lang="en-US" sz="800" kern="1400" dirty="0" smtClean="0">
                          <a:solidFill>
                            <a:srgbClr val="000000"/>
                          </a:solidFill>
                          <a:latin typeface="Arial" pitchFamily="34" charset="0"/>
                          <a:cs typeface="Arial" pitchFamily="34" charset="0"/>
                        </a:rPr>
                        <a:t> date/time</a:t>
                      </a:r>
                      <a:endParaRPr lang="en-US" sz="10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4394">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endParaRPr lang="en-US" sz="800" b="0" kern="1400" baseline="0" dirty="0" smtClean="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82563" marR="0" indent="-182563" algn="l" defTabSz="914400" rtl="0" eaLnBrk="1" fontAlgn="auto" latinLnBrk="0" hangingPunct="1">
                        <a:lnSpc>
                          <a:spcPct val="100000"/>
                        </a:lnSpc>
                        <a:spcBef>
                          <a:spcPts val="0"/>
                        </a:spcBef>
                        <a:spcAft>
                          <a:spcPts val="0"/>
                        </a:spcAft>
                        <a:buClrTx/>
                        <a:buSzTx/>
                        <a:buFontTx/>
                        <a:buNone/>
                        <a:tabLst/>
                        <a:defRPr/>
                      </a:pPr>
                      <a:r>
                        <a:rPr lang="en-CA" sz="1000" kern="1400" cap="small" dirty="0" smtClean="0">
                          <a:solidFill>
                            <a:srgbClr val="000000"/>
                          </a:solidFill>
                          <a:latin typeface="Arial" pitchFamily="34" charset="0"/>
                          <a:ea typeface="MS Mincho"/>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800" kern="1400" dirty="0" smtClean="0">
                          <a:solidFill>
                            <a:srgbClr val="000000"/>
                          </a:solidFill>
                          <a:latin typeface="Arial" pitchFamily="34" charset="0"/>
                          <a:cs typeface="Arial" pitchFamily="34" charset="0"/>
                        </a:rPr>
                        <a:t>The patient</a:t>
                      </a:r>
                      <a:r>
                        <a:rPr lang="en-US" sz="800" kern="1400" baseline="0" dirty="0" smtClean="0">
                          <a:solidFill>
                            <a:srgbClr val="000000"/>
                          </a:solidFill>
                          <a:latin typeface="Arial" pitchFamily="34" charset="0"/>
                          <a:cs typeface="Arial" pitchFamily="34" charset="0"/>
                        </a:rPr>
                        <a:t> was still in the ACU at 3 months</a:t>
                      </a:r>
                      <a:endParaRPr lang="en-US" sz="10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r>
              <a:tr h="159768">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endParaRPr lang="en-US" sz="800" b="0" kern="1400" baseline="0" dirty="0" smtClean="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CA" sz="800" kern="1400" cap="small" dirty="0" smtClean="0">
                        <a:solidFill>
                          <a:srgbClr val="000000"/>
                        </a:solidFill>
                        <a:latin typeface="Arial" pitchFamily="34" charset="0"/>
                        <a:ea typeface="MS Mincho"/>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1" kern="1400" dirty="0" smtClean="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1" kern="1400" dirty="0" smtClean="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62198">
                <a:tc gridSpan="2">
                  <a:txBody>
                    <a:bodyPr/>
                    <a:lstStyle/>
                    <a:p>
                      <a:pPr marL="0" marR="0" indent="108000" algn="l" defTabSz="914400" rtl="0" eaLnBrk="1" fontAlgn="auto" latinLnBrk="0" hangingPunct="1">
                        <a:lnSpc>
                          <a:spcPct val="100000"/>
                        </a:lnSpc>
                        <a:spcBef>
                          <a:spcPts val="0"/>
                        </a:spcBef>
                        <a:spcAft>
                          <a:spcPts val="0"/>
                        </a:spcAft>
                        <a:buClrTx/>
                        <a:buSzTx/>
                        <a:buFontTx/>
                        <a:buNone/>
                        <a:tabLst/>
                        <a:defRPr/>
                      </a:pPr>
                      <a:r>
                        <a:rPr lang="en-US" sz="1100" b="1" kern="1400" dirty="0" smtClean="0">
                          <a:solidFill>
                            <a:srgbClr val="000000"/>
                          </a:solidFill>
                          <a:latin typeface="Arial" pitchFamily="34" charset="0"/>
                          <a:cs typeface="Arial" pitchFamily="34" charset="0"/>
                        </a:rPr>
                        <a:t>Hospital</a:t>
                      </a:r>
                      <a:r>
                        <a:rPr lang="en-US" sz="1100" b="1" kern="1400" baseline="0" dirty="0" smtClean="0">
                          <a:solidFill>
                            <a:srgbClr val="000000"/>
                          </a:solidFill>
                          <a:latin typeface="Arial" pitchFamily="34" charset="0"/>
                          <a:cs typeface="Arial" pitchFamily="34" charset="0"/>
                        </a:rPr>
                        <a:t> discharge</a:t>
                      </a:r>
                      <a:endParaRPr lang="en-US" sz="1100" b="1" kern="1400" dirty="0" smtClean="0">
                        <a:solidFill>
                          <a:srgbClr val="000000"/>
                        </a:solidFill>
                        <a:latin typeface="Arial" pitchFamily="34" charset="0"/>
                        <a:cs typeface="Arial" pitchFamily="34" charset="0"/>
                      </a:endParaRPr>
                    </a:p>
                    <a:p>
                      <a:pPr marL="0" marR="0" indent="182563" algn="l" defTabSz="914400" rtl="0" eaLnBrk="1" fontAlgn="auto" latinLnBrk="0" hangingPunct="1">
                        <a:lnSpc>
                          <a:spcPct val="100000"/>
                        </a:lnSpc>
                        <a:spcBef>
                          <a:spcPts val="0"/>
                        </a:spcBef>
                        <a:spcAft>
                          <a:spcPts val="0"/>
                        </a:spcAft>
                        <a:buClrTx/>
                        <a:buSzTx/>
                        <a:buFontTx/>
                        <a:buNone/>
                        <a:tabLst/>
                        <a:defRPr/>
                      </a:pPr>
                      <a:endParaRPr lang="en-US" sz="800" b="0" kern="1400" baseline="0" dirty="0" smtClean="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CA" sz="800" kern="1400" cap="small" dirty="0" smtClean="0">
                        <a:solidFill>
                          <a:srgbClr val="000000"/>
                        </a:solidFill>
                        <a:latin typeface="Arial" pitchFamily="34" charset="0"/>
                        <a:ea typeface="MS Mincho"/>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Date</a:t>
                      </a:r>
                      <a:endParaRPr lang="en-US" sz="1000" b="1" kern="1400" baseline="0" dirty="0" smtClean="0">
                        <a:solidFill>
                          <a:srgbClr val="000000"/>
                        </a:solidFill>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000" b="1" kern="1400" baseline="0" dirty="0" smtClean="0">
                          <a:solidFill>
                            <a:srgbClr val="000000"/>
                          </a:solidFill>
                          <a:latin typeface="Arial" pitchFamily="34" charset="0"/>
                          <a:cs typeface="Arial" pitchFamily="34" charset="0"/>
                        </a:rPr>
                        <a:t>(</a:t>
                      </a:r>
                      <a:r>
                        <a:rPr lang="en-US" sz="1000" b="1" kern="1400" baseline="0" dirty="0" err="1" smtClean="0">
                          <a:solidFill>
                            <a:srgbClr val="000000"/>
                          </a:solidFill>
                          <a:latin typeface="Arial" pitchFamily="34" charset="0"/>
                          <a:cs typeface="Arial" pitchFamily="34" charset="0"/>
                        </a:rPr>
                        <a:t>yyyy</a:t>
                      </a:r>
                      <a:r>
                        <a:rPr lang="en-US" sz="1000" b="1" kern="1400" baseline="0" dirty="0" smtClean="0">
                          <a:solidFill>
                            <a:srgbClr val="000000"/>
                          </a:solidFill>
                          <a:latin typeface="Arial" pitchFamily="34" charset="0"/>
                          <a:cs typeface="Arial" pitchFamily="34" charset="0"/>
                        </a:rPr>
                        <a:t>-mm-</a:t>
                      </a:r>
                      <a:r>
                        <a:rPr lang="en-US" sz="1000" b="1" kern="1400" baseline="0" dirty="0" err="1" smtClean="0">
                          <a:solidFill>
                            <a:srgbClr val="000000"/>
                          </a:solidFill>
                          <a:latin typeface="Arial" pitchFamily="34" charset="0"/>
                          <a:cs typeface="Arial" pitchFamily="34" charset="0"/>
                        </a:rPr>
                        <a:t>dd</a:t>
                      </a:r>
                      <a:r>
                        <a:rPr lang="en-US" sz="1000" b="1" kern="1400" baseline="0" dirty="0" smtClean="0">
                          <a:solidFill>
                            <a:srgbClr val="000000"/>
                          </a:solidFill>
                          <a:latin typeface="Arial" pitchFamily="34" charset="0"/>
                          <a:cs typeface="Arial" pitchFamily="34" charset="0"/>
                        </a:rPr>
                        <a:t>)</a:t>
                      </a:r>
                      <a:endParaRPr lang="en-US" sz="1000" b="1" kern="1400" dirty="0" smtClean="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Time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(24 hour clock)</a:t>
                      </a: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2198">
                <a:tc>
                  <a:txBody>
                    <a:bodyPr/>
                    <a:lstStyle/>
                    <a:p>
                      <a:pPr marL="108000" marR="0" indent="0" algn="l" rtl="0">
                        <a:lnSpc>
                          <a:spcPct val="100000"/>
                        </a:lnSpc>
                        <a:spcBef>
                          <a:spcPts val="0"/>
                        </a:spcBef>
                        <a:spcAft>
                          <a:spcPts val="0"/>
                        </a:spcAft>
                      </a:pPr>
                      <a:r>
                        <a:rPr lang="en-US" sz="1000" b="1" kern="1400" dirty="0" smtClean="0">
                          <a:solidFill>
                            <a:srgbClr val="000000"/>
                          </a:solidFill>
                          <a:latin typeface="Arial" pitchFamily="34" charset="0"/>
                          <a:cs typeface="Arial" pitchFamily="34" charset="0"/>
                        </a:rPr>
                        <a:t>Was consent withdrawn or denied during</a:t>
                      </a:r>
                      <a:r>
                        <a:rPr lang="en-US" sz="1000" b="1" kern="1400" baseline="0" dirty="0" smtClean="0">
                          <a:solidFill>
                            <a:srgbClr val="000000"/>
                          </a:solidFill>
                          <a:latin typeface="Arial" pitchFamily="34" charset="0"/>
                          <a:cs typeface="Arial" pitchFamily="34" charset="0"/>
                        </a:rPr>
                        <a:t> the ACU stay</a:t>
                      </a:r>
                      <a:r>
                        <a:rPr lang="en-US" sz="1000" b="1" kern="1400" dirty="0" smtClean="0">
                          <a:solidFill>
                            <a:srgbClr val="000000"/>
                          </a:solidFill>
                          <a:latin typeface="Arial" pitchFamily="34" charset="0"/>
                          <a:cs typeface="Arial" pitchFamily="34" charset="0"/>
                        </a:rPr>
                        <a:t>?</a:t>
                      </a:r>
                      <a:endParaRPr lang="en-US" sz="1000" b="1"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82563" marR="0" indent="-182563"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5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a:t>
                      </a:r>
                      <a:r>
                        <a:rPr lang="en-US" sz="800" kern="1400" dirty="0" smtClean="0">
                          <a:solidFill>
                            <a:srgbClr val="000000"/>
                          </a:solidFill>
                          <a:latin typeface="Arial" pitchFamily="34" charset="0"/>
                          <a:cs typeface="Arial" pitchFamily="34" charset="0"/>
                        </a:rPr>
                        <a:t>If yes, record the date and time</a:t>
                      </a:r>
                      <a:r>
                        <a:rPr lang="en-US" sz="800" kern="1400" baseline="0" dirty="0" smtClean="0">
                          <a:solidFill>
                            <a:srgbClr val="000000"/>
                          </a:solidFill>
                          <a:latin typeface="Arial" pitchFamily="34" charset="0"/>
                          <a:cs typeface="Arial" pitchFamily="34" charset="0"/>
                        </a:rPr>
                        <a:t> consent was withdrawn/denied</a:t>
                      </a:r>
                      <a:endParaRPr lang="en-CA" sz="1000" kern="1400" cap="small" dirty="0" smtClean="0">
                        <a:solidFill>
                          <a:srgbClr val="000000"/>
                        </a:solidFill>
                        <a:latin typeface="Arial" pitchFamily="34" charset="0"/>
                        <a:ea typeface="MS Mincho"/>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dirty="0" smtClean="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2198">
                <a:tc>
                  <a:txBody>
                    <a:bodyPr/>
                    <a:lstStyle/>
                    <a:p>
                      <a:pPr marL="108000" marR="0" indent="0" algn="l" defTabSz="914400" rtl="0" eaLnBrk="1" fontAlgn="auto" latinLnBrk="0" hangingPunct="1">
                        <a:lnSpc>
                          <a:spcPct val="100000"/>
                        </a:lnSpc>
                        <a:spcBef>
                          <a:spcPts val="0"/>
                        </a:spcBef>
                        <a:spcAft>
                          <a:spcPts val="0"/>
                        </a:spcAft>
                        <a:buClrTx/>
                        <a:buSzTx/>
                        <a:buFontTx/>
                        <a:buNone/>
                        <a:tabLst/>
                        <a:defRPr/>
                      </a:pPr>
                      <a:r>
                        <a:rPr lang="en-US" sz="1000" b="1" kern="1400" baseline="0" dirty="0" smtClean="0">
                          <a:solidFill>
                            <a:srgbClr val="000000"/>
                          </a:solidFill>
                          <a:latin typeface="Arial" pitchFamily="34" charset="0"/>
                          <a:cs typeface="Arial" pitchFamily="34" charset="0"/>
                        </a:rPr>
                        <a:t>Did the patient die in the hospital?</a:t>
                      </a:r>
                    </a:p>
                    <a:p>
                      <a:pPr marL="0" marR="0" indent="182563" algn="l" defTabSz="914400" rtl="0" eaLnBrk="1" fontAlgn="auto" latinLnBrk="0" hangingPunct="1">
                        <a:lnSpc>
                          <a:spcPct val="100000"/>
                        </a:lnSpc>
                        <a:spcBef>
                          <a:spcPts val="0"/>
                        </a:spcBef>
                        <a:spcAft>
                          <a:spcPts val="0"/>
                        </a:spcAft>
                        <a:buClrTx/>
                        <a:buSzTx/>
                        <a:buFontTx/>
                        <a:buNone/>
                        <a:tabLst/>
                        <a:defRPr/>
                      </a:pPr>
                      <a:endParaRPr lang="en-US" sz="800" b="0" kern="1400" baseline="0" dirty="0" smtClean="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5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a:t>
                      </a:r>
                      <a:r>
                        <a:rPr lang="en-US" sz="800" kern="1400" dirty="0" smtClean="0">
                          <a:solidFill>
                            <a:srgbClr val="000000"/>
                          </a:solidFill>
                          <a:latin typeface="Arial" pitchFamily="34" charset="0"/>
                          <a:cs typeface="Arial" pitchFamily="34" charset="0"/>
                        </a:rPr>
                        <a:t>If yes, record the death date/time</a:t>
                      </a:r>
                      <a:endParaRPr lang="en-CA" sz="800" kern="1400" cap="small" dirty="0" smtClean="0">
                        <a:solidFill>
                          <a:srgbClr val="000000"/>
                        </a:solidFill>
                        <a:latin typeface="Arial" pitchFamily="34" charset="0"/>
                        <a:ea typeface="MS Mincho"/>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smtClean="0">
                        <a:solidFill>
                          <a:srgbClr val="000000"/>
                        </a:solidFill>
                        <a:latin typeface="Arial" pitchFamily="34" charset="0"/>
                        <a:cs typeface="Arial" pitchFamily="34" charset="0"/>
                      </a:endParaRPr>
                    </a:p>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7552">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endParaRPr lang="en-US" sz="800" b="0" kern="1400" dirty="0" smtClean="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182563" marR="0" indent="-182563" algn="l" defTabSz="914400" rtl="0" eaLnBrk="1" fontAlgn="auto" latinLnBrk="0" hangingPunct="1">
                        <a:lnSpc>
                          <a:spcPct val="100000"/>
                        </a:lnSpc>
                        <a:spcBef>
                          <a:spcPts val="0"/>
                        </a:spcBef>
                        <a:spcAft>
                          <a:spcPts val="0"/>
                        </a:spcAft>
                        <a:buClrTx/>
                        <a:buSzTx/>
                        <a:buFontTx/>
                        <a:buNone/>
                        <a:tabLst/>
                        <a:defRPr/>
                      </a:pPr>
                      <a:r>
                        <a:rPr lang="en-CA" sz="1000" kern="1400" cap="small" dirty="0" smtClean="0">
                          <a:solidFill>
                            <a:srgbClr val="000000"/>
                          </a:solidFill>
                          <a:latin typeface="Arial" pitchFamily="34" charset="0"/>
                          <a:ea typeface="MS Mincho"/>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800" kern="1400" dirty="0" smtClean="0">
                          <a:solidFill>
                            <a:srgbClr val="000000"/>
                          </a:solidFill>
                          <a:latin typeface="Arial" pitchFamily="34" charset="0"/>
                          <a:cs typeface="Arial" pitchFamily="34" charset="0"/>
                        </a:rPr>
                        <a:t>If the patient discharged</a:t>
                      </a:r>
                      <a:r>
                        <a:rPr lang="en-US" sz="800" kern="1400" baseline="0" dirty="0" smtClean="0">
                          <a:solidFill>
                            <a:srgbClr val="000000"/>
                          </a:solidFill>
                          <a:latin typeface="Arial" pitchFamily="34" charset="0"/>
                          <a:cs typeface="Arial" pitchFamily="34" charset="0"/>
                        </a:rPr>
                        <a:t> from the hospital</a:t>
                      </a:r>
                      <a:r>
                        <a:rPr lang="en-US" sz="800" kern="1400" dirty="0" smtClean="0">
                          <a:solidFill>
                            <a:srgbClr val="000000"/>
                          </a:solidFill>
                          <a:latin typeface="Arial" pitchFamily="34" charset="0"/>
                          <a:cs typeface="Arial" pitchFamily="34" charset="0"/>
                        </a:rPr>
                        <a:t>, record the hospital</a:t>
                      </a:r>
                      <a:r>
                        <a:rPr lang="en-US" sz="800" kern="1400" baseline="0" dirty="0" smtClean="0">
                          <a:solidFill>
                            <a:srgbClr val="000000"/>
                          </a:solidFill>
                          <a:latin typeface="Arial" pitchFamily="34" charset="0"/>
                          <a:cs typeface="Arial" pitchFamily="34" charset="0"/>
                        </a:rPr>
                        <a:t> </a:t>
                      </a:r>
                      <a:r>
                        <a:rPr lang="en-US" sz="800" kern="1400" dirty="0" smtClean="0">
                          <a:solidFill>
                            <a:srgbClr val="000000"/>
                          </a:solidFill>
                          <a:latin typeface="Arial" pitchFamily="34" charset="0"/>
                          <a:cs typeface="Arial" pitchFamily="34" charset="0"/>
                        </a:rPr>
                        <a:t>d</a:t>
                      </a:r>
                      <a:r>
                        <a:rPr lang="en-US" sz="800" kern="1400" baseline="0" dirty="0" smtClean="0">
                          <a:solidFill>
                            <a:srgbClr val="000000"/>
                          </a:solidFill>
                          <a:latin typeface="Arial" pitchFamily="34" charset="0"/>
                          <a:cs typeface="Arial" pitchFamily="34" charset="0"/>
                        </a:rPr>
                        <a:t>ischarge</a:t>
                      </a:r>
                      <a:r>
                        <a:rPr lang="en-US" sz="800" kern="1400" dirty="0" smtClean="0">
                          <a:solidFill>
                            <a:srgbClr val="000000"/>
                          </a:solidFill>
                          <a:latin typeface="Arial" pitchFamily="34" charset="0"/>
                          <a:cs typeface="Arial" pitchFamily="34" charset="0"/>
                        </a:rPr>
                        <a:t> date/time</a:t>
                      </a:r>
                      <a:endParaRPr lang="en-US" sz="10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4394">
                <a:tc>
                  <a:txBody>
                    <a:bodyPr/>
                    <a:lstStyle/>
                    <a:p>
                      <a:pPr marL="0" marR="0" indent="182563" algn="l" defTabSz="914400" rtl="0" eaLnBrk="1" fontAlgn="auto" latinLnBrk="0" hangingPunct="1">
                        <a:lnSpc>
                          <a:spcPct val="100000"/>
                        </a:lnSpc>
                        <a:spcBef>
                          <a:spcPts val="0"/>
                        </a:spcBef>
                        <a:spcAft>
                          <a:spcPts val="0"/>
                        </a:spcAft>
                        <a:buClrTx/>
                        <a:buSzTx/>
                        <a:buFontTx/>
                        <a:buNone/>
                        <a:tabLst/>
                        <a:defRPr/>
                      </a:pPr>
                      <a:endParaRPr lang="en-US" sz="800" b="0" kern="1400" baseline="0" dirty="0" smtClean="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82563" marR="0" indent="-182563" algn="l" defTabSz="914400" rtl="0" eaLnBrk="1" fontAlgn="auto" latinLnBrk="0" hangingPunct="1">
                        <a:lnSpc>
                          <a:spcPct val="100000"/>
                        </a:lnSpc>
                        <a:spcBef>
                          <a:spcPts val="0"/>
                        </a:spcBef>
                        <a:spcAft>
                          <a:spcPts val="0"/>
                        </a:spcAft>
                        <a:buClrTx/>
                        <a:buSzTx/>
                        <a:buFontTx/>
                        <a:buNone/>
                        <a:tabLst/>
                        <a:defRPr/>
                      </a:pPr>
                      <a:r>
                        <a:rPr lang="en-CA" sz="1000" kern="1400" cap="small" dirty="0" smtClean="0">
                          <a:solidFill>
                            <a:srgbClr val="000000"/>
                          </a:solidFill>
                          <a:latin typeface="Arial" pitchFamily="34" charset="0"/>
                          <a:ea typeface="MS Mincho"/>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800" kern="1400" dirty="0" smtClean="0">
                          <a:solidFill>
                            <a:srgbClr val="000000"/>
                          </a:solidFill>
                          <a:latin typeface="Arial" pitchFamily="34" charset="0"/>
                          <a:cs typeface="Arial" pitchFamily="34" charset="0"/>
                        </a:rPr>
                        <a:t>The patient</a:t>
                      </a:r>
                      <a:r>
                        <a:rPr lang="en-US" sz="800" kern="1400" baseline="0" dirty="0" smtClean="0">
                          <a:solidFill>
                            <a:srgbClr val="000000"/>
                          </a:solidFill>
                          <a:latin typeface="Arial" pitchFamily="34" charset="0"/>
                          <a:cs typeface="Arial" pitchFamily="34" charset="0"/>
                        </a:rPr>
                        <a:t> was still in the hospital at 3 months</a:t>
                      </a:r>
                      <a:endParaRPr lang="en-US" sz="10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marR="0" indent="0" algn="l"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r>
              <a:tr h="96792">
                <a:tc rowSpan="6">
                  <a:txBody>
                    <a:bodyPr/>
                    <a:lstStyle/>
                    <a:p>
                      <a:pPr marL="182563" marR="0" indent="0" algn="l"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If</a:t>
                      </a:r>
                      <a:r>
                        <a:rPr lang="en-US" sz="1000" b="1" kern="1400" baseline="0" dirty="0" smtClean="0">
                          <a:solidFill>
                            <a:srgbClr val="000000"/>
                          </a:solidFill>
                          <a:latin typeface="Arial" pitchFamily="34" charset="0"/>
                          <a:cs typeface="Arial" pitchFamily="34" charset="0"/>
                        </a:rPr>
                        <a:t> the patient was discharged from the hospital, where was the patient discharged to?</a:t>
                      </a:r>
                      <a:endParaRPr lang="en-US" sz="1000" b="1" kern="1400" dirty="0" smtClean="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kern="1400" dirty="0" smtClean="0">
                          <a:solidFill>
                            <a:srgbClr val="000000"/>
                          </a:solidFill>
                          <a:latin typeface="Arial" pitchFamily="34" charset="0"/>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800" kern="1400" dirty="0" smtClean="0">
                          <a:solidFill>
                            <a:srgbClr val="000000"/>
                          </a:solidFill>
                          <a:latin typeface="Arial" pitchFamily="34" charset="0"/>
                          <a:cs typeface="Arial" pitchFamily="34" charset="0"/>
                        </a:rPr>
                        <a:t>Ward</a:t>
                      </a:r>
                      <a:r>
                        <a:rPr lang="en-US" sz="800" kern="1400" baseline="0" dirty="0" smtClean="0">
                          <a:solidFill>
                            <a:srgbClr val="000000"/>
                          </a:solidFill>
                          <a:latin typeface="Arial" pitchFamily="34" charset="0"/>
                          <a:cs typeface="Arial" pitchFamily="34" charset="0"/>
                        </a:rPr>
                        <a:t> in another hospital</a:t>
                      </a:r>
                      <a:endParaRPr lang="en-US" sz="11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0" indent="0" algn="l" rtl="0">
                        <a:spcBef>
                          <a:spcPts val="0"/>
                        </a:spcBef>
                        <a:spcAft>
                          <a:spcPts val="0"/>
                        </a:spcAft>
                      </a:pPr>
                      <a:endParaRPr lang="en-US" sz="12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marR="0" indent="0" algn="l" rtl="0">
                        <a:spcBef>
                          <a:spcPts val="0"/>
                        </a:spcBef>
                        <a:spcAft>
                          <a:spcPts val="0"/>
                        </a:spcAft>
                      </a:pPr>
                      <a:endParaRPr lang="en-US" sz="12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r>
              <a:tr h="96792">
                <a:tc vMerge="1">
                  <a:txBody>
                    <a:bodyPr/>
                    <a:lstStyle/>
                    <a:p>
                      <a:pPr marL="182563" marR="0" indent="0" algn="l" defTabSz="914400" rtl="0" eaLnBrk="1" fontAlgn="auto" latinLnBrk="0" hangingPunct="1">
                        <a:lnSpc>
                          <a:spcPct val="100000"/>
                        </a:lnSpc>
                        <a:spcBef>
                          <a:spcPts val="0"/>
                        </a:spcBef>
                        <a:spcAft>
                          <a:spcPts val="0"/>
                        </a:spcAft>
                        <a:buClrTx/>
                        <a:buSzTx/>
                        <a:buFontTx/>
                        <a:buNone/>
                        <a:tabLst/>
                        <a:defRPr/>
                      </a:pPr>
                      <a:endParaRPr lang="en-US" sz="800" kern="1400" dirty="0" smtClean="0">
                        <a:solidFill>
                          <a:srgbClr val="000000"/>
                        </a:solidFill>
                        <a:latin typeface="Arial" pitchFamily="34" charset="0"/>
                        <a:cs typeface="Arial" pitchFamily="34" charset="0"/>
                      </a:endParaRP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kern="1400" dirty="0" smtClean="0">
                          <a:solidFill>
                            <a:srgbClr val="000000"/>
                          </a:solidFill>
                          <a:latin typeface="Arial" pitchFamily="34" charset="0"/>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800" kern="1400" dirty="0" smtClean="0">
                          <a:solidFill>
                            <a:srgbClr val="000000"/>
                          </a:solidFill>
                          <a:latin typeface="Arial" pitchFamily="34" charset="0"/>
                          <a:cs typeface="Arial" pitchFamily="34" charset="0"/>
                        </a:rPr>
                        <a:t>ACU in another hospital</a:t>
                      </a:r>
                      <a:endParaRPr lang="en-US" sz="14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0" indent="0" algn="l" rtl="0">
                        <a:spcBef>
                          <a:spcPts val="0"/>
                        </a:spcBef>
                        <a:spcAft>
                          <a:spcPts val="0"/>
                        </a:spcAft>
                      </a:pPr>
                      <a:endParaRPr lang="en-US" sz="12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marR="0" indent="0" algn="l" rtl="0">
                        <a:spcBef>
                          <a:spcPts val="0"/>
                        </a:spcBef>
                        <a:spcAft>
                          <a:spcPts val="0"/>
                        </a:spcAft>
                      </a:pPr>
                      <a:endParaRPr lang="en-US" sz="12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r>
              <a:tr h="96792">
                <a:tc vMerge="1">
                  <a:txBody>
                    <a:bodyPr/>
                    <a:lstStyle/>
                    <a:p>
                      <a:pPr marL="182563" marR="0" indent="0" algn="l" defTabSz="914400" rtl="0" eaLnBrk="1" fontAlgn="auto" latinLnBrk="0" hangingPunct="1">
                        <a:lnSpc>
                          <a:spcPct val="100000"/>
                        </a:lnSpc>
                        <a:spcBef>
                          <a:spcPts val="0"/>
                        </a:spcBef>
                        <a:spcAft>
                          <a:spcPts val="0"/>
                        </a:spcAft>
                        <a:buClrTx/>
                        <a:buSzTx/>
                        <a:buFontTx/>
                        <a:buNone/>
                        <a:tabLst/>
                        <a:defRPr/>
                      </a:pPr>
                      <a:endParaRPr lang="en-US" sz="800" kern="1400" dirty="0" smtClean="0">
                        <a:solidFill>
                          <a:srgbClr val="000000"/>
                        </a:solidFill>
                        <a:latin typeface="Arial" pitchFamily="34" charset="0"/>
                        <a:cs typeface="Arial" pitchFamily="34" charset="0"/>
                      </a:endParaRP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kern="1400" dirty="0" smtClean="0">
                          <a:solidFill>
                            <a:srgbClr val="000000"/>
                          </a:solidFill>
                          <a:latin typeface="Arial" pitchFamily="34" charset="0"/>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800" kern="1400" dirty="0" smtClean="0">
                          <a:solidFill>
                            <a:srgbClr val="000000"/>
                          </a:solidFill>
                          <a:latin typeface="Arial" pitchFamily="34" charset="0"/>
                          <a:cs typeface="Arial" pitchFamily="34" charset="0"/>
                        </a:rPr>
                        <a:t>Long</a:t>
                      </a:r>
                      <a:r>
                        <a:rPr lang="en-US" sz="800" kern="1400" baseline="0" dirty="0" smtClean="0">
                          <a:solidFill>
                            <a:srgbClr val="000000"/>
                          </a:solidFill>
                          <a:latin typeface="Arial" pitchFamily="34" charset="0"/>
                          <a:cs typeface="Arial" pitchFamily="34" charset="0"/>
                        </a:rPr>
                        <a:t> term care facility</a:t>
                      </a:r>
                      <a:endParaRPr lang="en-US" sz="14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0" indent="0" algn="l" rtl="0">
                        <a:spcBef>
                          <a:spcPts val="0"/>
                        </a:spcBef>
                        <a:spcAft>
                          <a:spcPts val="0"/>
                        </a:spcAft>
                      </a:pPr>
                      <a:endParaRPr lang="en-US" sz="12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marR="0" indent="0" algn="l" rtl="0">
                        <a:spcBef>
                          <a:spcPts val="0"/>
                        </a:spcBef>
                        <a:spcAft>
                          <a:spcPts val="0"/>
                        </a:spcAft>
                      </a:pPr>
                      <a:endParaRPr lang="en-US" sz="12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r>
              <a:tr h="96792">
                <a:tc vMerge="1">
                  <a:txBody>
                    <a:bodyPr/>
                    <a:lstStyle/>
                    <a:p>
                      <a:pPr marL="182563" marR="0" indent="0" algn="l" defTabSz="914400" rtl="0" eaLnBrk="1" fontAlgn="auto" latinLnBrk="0" hangingPunct="1">
                        <a:lnSpc>
                          <a:spcPct val="100000"/>
                        </a:lnSpc>
                        <a:spcBef>
                          <a:spcPts val="0"/>
                        </a:spcBef>
                        <a:spcAft>
                          <a:spcPts val="0"/>
                        </a:spcAft>
                        <a:buClrTx/>
                        <a:buSzTx/>
                        <a:buFontTx/>
                        <a:buNone/>
                        <a:tabLst/>
                        <a:defRPr/>
                      </a:pPr>
                      <a:endParaRPr lang="en-US" sz="800" kern="1400" dirty="0" smtClean="0">
                        <a:solidFill>
                          <a:srgbClr val="000000"/>
                        </a:solidFill>
                        <a:latin typeface="Arial" pitchFamily="34" charset="0"/>
                        <a:cs typeface="Arial" pitchFamily="34" charset="0"/>
                      </a:endParaRP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kern="1400" dirty="0" smtClean="0">
                          <a:solidFill>
                            <a:srgbClr val="000000"/>
                          </a:solidFill>
                          <a:latin typeface="Arial" pitchFamily="34" charset="0"/>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800" kern="1400" dirty="0" smtClean="0">
                          <a:solidFill>
                            <a:srgbClr val="000000"/>
                          </a:solidFill>
                          <a:latin typeface="Arial" pitchFamily="34" charset="0"/>
                          <a:cs typeface="Arial" pitchFamily="34" charset="0"/>
                        </a:rPr>
                        <a:t>Rehabilitation unit</a:t>
                      </a:r>
                      <a:endParaRPr lang="en-US" sz="14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0" indent="0" algn="l" rtl="0">
                        <a:spcBef>
                          <a:spcPts val="0"/>
                        </a:spcBef>
                        <a:spcAft>
                          <a:spcPts val="0"/>
                        </a:spcAft>
                      </a:pPr>
                      <a:endParaRPr lang="en-US" sz="12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marR="0" indent="0" algn="l" rtl="0">
                        <a:spcBef>
                          <a:spcPts val="0"/>
                        </a:spcBef>
                        <a:spcAft>
                          <a:spcPts val="0"/>
                        </a:spcAft>
                      </a:pPr>
                      <a:endParaRPr lang="en-US" sz="12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r>
              <a:tr h="96792">
                <a:tc vMerge="1">
                  <a:txBody>
                    <a:bodyPr/>
                    <a:lstStyle/>
                    <a:p>
                      <a:pPr marL="182563" marR="0" indent="0" algn="l" defTabSz="914400" rtl="0" eaLnBrk="1" fontAlgn="auto" latinLnBrk="0" hangingPunct="1">
                        <a:lnSpc>
                          <a:spcPct val="100000"/>
                        </a:lnSpc>
                        <a:spcBef>
                          <a:spcPts val="0"/>
                        </a:spcBef>
                        <a:spcAft>
                          <a:spcPts val="0"/>
                        </a:spcAft>
                        <a:buClrTx/>
                        <a:buSzTx/>
                        <a:buFontTx/>
                        <a:buNone/>
                        <a:tabLst/>
                        <a:defRPr/>
                      </a:pPr>
                      <a:endParaRPr lang="en-US" sz="800" kern="1400" dirty="0" smtClean="0">
                        <a:solidFill>
                          <a:srgbClr val="000000"/>
                        </a:solidFill>
                        <a:latin typeface="Arial" pitchFamily="34" charset="0"/>
                        <a:cs typeface="Arial" pitchFamily="34" charset="0"/>
                      </a:endParaRP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kern="1400" dirty="0" smtClean="0">
                          <a:solidFill>
                            <a:srgbClr val="000000"/>
                          </a:solidFill>
                          <a:latin typeface="Arial" pitchFamily="34" charset="0"/>
                          <a:cs typeface="Arial" pitchFamily="34" charset="0"/>
                        </a:rPr>
                        <a:t> </a:t>
                      </a:r>
                      <a:r>
                        <a:rPr lang="en-US" sz="1100" kern="1400" dirty="0" smtClean="0">
                          <a:solidFill>
                            <a:srgbClr val="000000"/>
                          </a:solidFill>
                          <a:latin typeface="Wingdings" pitchFamily="2" charset="2"/>
                          <a:cs typeface="Arial" pitchFamily="34" charset="0"/>
                        </a:rPr>
                        <a:t>o</a:t>
                      </a:r>
                      <a:r>
                        <a:rPr lang="en-US" sz="1100" kern="1400" dirty="0" smtClean="0">
                          <a:solidFill>
                            <a:srgbClr val="000000"/>
                          </a:solidFill>
                          <a:latin typeface="Arial" pitchFamily="34" charset="0"/>
                          <a:cs typeface="Arial" pitchFamily="34" charset="0"/>
                        </a:rPr>
                        <a:t> </a:t>
                      </a:r>
                      <a:r>
                        <a:rPr lang="en-US" sz="800" kern="1400" dirty="0" smtClean="0">
                          <a:solidFill>
                            <a:srgbClr val="000000"/>
                          </a:solidFill>
                          <a:latin typeface="Arial" pitchFamily="34" charset="0"/>
                          <a:cs typeface="Arial" pitchFamily="34" charset="0"/>
                        </a:rPr>
                        <a:t>Home</a:t>
                      </a:r>
                      <a:endParaRPr lang="en-US" sz="14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0" indent="0" algn="l" rtl="0">
                        <a:spcBef>
                          <a:spcPts val="0"/>
                        </a:spcBef>
                        <a:spcAft>
                          <a:spcPts val="0"/>
                        </a:spcAft>
                      </a:pPr>
                      <a:endParaRPr lang="en-US" sz="12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marR="0" indent="0" algn="l" rtl="0">
                        <a:spcBef>
                          <a:spcPts val="0"/>
                        </a:spcBef>
                        <a:spcAft>
                          <a:spcPts val="0"/>
                        </a:spcAft>
                      </a:pPr>
                      <a:endParaRPr lang="en-US" sz="12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r>
              <a:tr h="96792">
                <a:tc vMerge="1">
                  <a:txBody>
                    <a:bodyPr/>
                    <a:lstStyle/>
                    <a:p>
                      <a:pPr marL="182563" marR="0" indent="0" algn="l" defTabSz="914400" rtl="0" eaLnBrk="1" fontAlgn="auto" latinLnBrk="0" hangingPunct="1">
                        <a:lnSpc>
                          <a:spcPct val="100000"/>
                        </a:lnSpc>
                        <a:spcBef>
                          <a:spcPts val="0"/>
                        </a:spcBef>
                        <a:spcAft>
                          <a:spcPts val="0"/>
                        </a:spcAft>
                        <a:buClrTx/>
                        <a:buSzTx/>
                        <a:buFontTx/>
                        <a:buNone/>
                        <a:tabLst/>
                        <a:defRPr/>
                      </a:pPr>
                      <a:endParaRPr lang="en-US" sz="800" kern="1400" dirty="0" smtClean="0">
                        <a:solidFill>
                          <a:srgbClr val="000000"/>
                        </a:solidFill>
                        <a:latin typeface="Arial" pitchFamily="34" charset="0"/>
                        <a:cs typeface="Arial" pitchFamily="34" charset="0"/>
                      </a:endParaRP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kern="1400" dirty="0" smtClean="0">
                          <a:solidFill>
                            <a:srgbClr val="000000"/>
                          </a:solidFill>
                          <a:latin typeface="Arial" pitchFamily="34" charset="0"/>
                          <a:cs typeface="Arial" pitchFamily="34" charset="0"/>
                        </a:rPr>
                        <a:t> </a:t>
                      </a:r>
                      <a:r>
                        <a:rPr lang="en-US" sz="1100" kern="1400" dirty="0" smtClean="0">
                          <a:solidFill>
                            <a:srgbClr val="000000"/>
                          </a:solidFill>
                          <a:latin typeface="Wingdings" pitchFamily="2" charset="2"/>
                          <a:cs typeface="Arial" pitchFamily="34" charset="0"/>
                        </a:rPr>
                        <a:t>o</a:t>
                      </a:r>
                      <a:r>
                        <a:rPr lang="en-US" sz="800" kern="1400" dirty="0" smtClean="0">
                          <a:solidFill>
                            <a:srgbClr val="000000"/>
                          </a:solidFill>
                          <a:latin typeface="Arial" pitchFamily="34" charset="0"/>
                          <a:cs typeface="Arial" pitchFamily="34" charset="0"/>
                        </a:rPr>
                        <a:t> Other (Please</a:t>
                      </a:r>
                      <a:r>
                        <a:rPr lang="en-US" sz="800" kern="1400" baseline="0" dirty="0" smtClean="0">
                          <a:solidFill>
                            <a:srgbClr val="000000"/>
                          </a:solidFill>
                          <a:latin typeface="Arial" pitchFamily="34" charset="0"/>
                          <a:cs typeface="Arial" pitchFamily="34" charset="0"/>
                        </a:rPr>
                        <a:t> S</a:t>
                      </a:r>
                      <a:r>
                        <a:rPr lang="en-US" sz="800" kern="1400" dirty="0" smtClean="0">
                          <a:solidFill>
                            <a:srgbClr val="000000"/>
                          </a:solidFill>
                          <a:latin typeface="Arial" pitchFamily="34" charset="0"/>
                          <a:cs typeface="Arial" pitchFamily="34" charset="0"/>
                        </a:rPr>
                        <a:t>pecify):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kern="1400" dirty="0" smtClean="0">
                        <a:solidFill>
                          <a:srgbClr val="000000"/>
                        </a:solidFill>
                        <a:latin typeface="Arial" pitchFamily="34" charset="0"/>
                        <a:cs typeface="Arial" pitchFamily="34" charset="0"/>
                      </a:endParaRPr>
                    </a:p>
                    <a:p>
                      <a:pPr marR="0" indent="0" algn="l" rtl="0">
                        <a:spcBef>
                          <a:spcPts val="0"/>
                        </a:spcBef>
                        <a:spcAft>
                          <a:spcPts val="0"/>
                        </a:spcAft>
                      </a:pPr>
                      <a:endParaRPr lang="en-US" sz="1400" kern="1400" dirty="0" smtClean="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0" indent="0" algn="l" rtl="0">
                        <a:spcBef>
                          <a:spcPts val="0"/>
                        </a:spcBef>
                        <a:spcAft>
                          <a:spcPts val="0"/>
                        </a:spcAft>
                      </a:pPr>
                      <a:endParaRPr lang="en-US" sz="11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marR="0" indent="0" algn="l" rtl="0">
                        <a:spcBef>
                          <a:spcPts val="0"/>
                        </a:spcBef>
                        <a:spcAft>
                          <a:spcPts val="0"/>
                        </a:spcAft>
                      </a:pPr>
                      <a:endParaRPr lang="en-US" sz="1200" kern="1400" dirty="0">
                        <a:solidFill>
                          <a:srgbClr val="000000"/>
                        </a:solidFill>
                        <a:latin typeface="Arial" pitchFamily="34" charset="0"/>
                        <a:cs typeface="Arial" pitchFamily="34" charset="0"/>
                      </a:endParaRPr>
                    </a:p>
                  </a:txBody>
                  <a:tcPr marL="18280" marR="18280" marT="18280" marB="18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r>
            </a:tbl>
          </a:graphicData>
        </a:graphic>
      </p:graphicFrame>
      <p:sp>
        <p:nvSpPr>
          <p:cNvPr id="11"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2" name="Straight Connector 11"/>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Slide Number Placeholder 12"/>
          <p:cNvSpPr>
            <a:spLocks noGrp="1"/>
          </p:cNvSpPr>
          <p:nvPr>
            <p:ph type="sldNum" sz="quarter" idx="12"/>
          </p:nvPr>
        </p:nvSpPr>
        <p:spPr>
          <a:xfrm>
            <a:off x="5114948" y="8782639"/>
            <a:ext cx="1600200" cy="486833"/>
          </a:xfrm>
        </p:spPr>
        <p:txBody>
          <a:bodyPr/>
          <a:lstStyle/>
          <a:p>
            <a:fld id="{FDE86200-F1F7-4FF7-847E-D71C11135875}" type="slidenum">
              <a:rPr lang="en-CA" smtClean="0"/>
              <a:pPr/>
              <a:t>41</a:t>
            </a:fld>
            <a:endParaRPr lang="en-CA"/>
          </a:p>
        </p:txBody>
      </p:sp>
      <p:pic>
        <p:nvPicPr>
          <p:cNvPr id="14"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640" y="107504"/>
            <a:ext cx="1406812" cy="61178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6"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7" name="Text Box 5"/>
          <p:cNvSpPr txBox="1">
            <a:spLocks noChangeArrowheads="1"/>
          </p:cNvSpPr>
          <p:nvPr/>
        </p:nvSpPr>
        <p:spPr bwMode="auto">
          <a:xfrm>
            <a:off x="188640" y="757856"/>
            <a:ext cx="6357934" cy="285752"/>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dirty="0" smtClean="0">
                <a:ln>
                  <a:noFill/>
                </a:ln>
                <a:effectLst/>
                <a:latin typeface="Arial Black" panose="020B0A04020102020204" pitchFamily="34" charset="0"/>
                <a:ea typeface="Times New Roman" pitchFamily="18" charset="0"/>
                <a:cs typeface="Arial" pitchFamily="34" charset="0"/>
              </a:rPr>
              <a:t>Month 6 Survival </a:t>
            </a:r>
            <a:r>
              <a:rPr kumimoji="0" lang="en-US" sz="1600" b="0" i="0" u="none" strike="noStrike" cap="none" normalizeH="0" dirty="0" smtClean="0">
                <a:ln>
                  <a:noFill/>
                </a:ln>
                <a:solidFill>
                  <a:srgbClr val="000000"/>
                </a:solidFill>
                <a:effectLst/>
                <a:latin typeface="Arial Black" panose="020B0A04020102020204" pitchFamily="34" charset="0"/>
                <a:ea typeface="Times New Roman" pitchFamily="18" charset="0"/>
                <a:cs typeface="Arial" pitchFamily="34" charset="0"/>
              </a:rPr>
              <a:t>Assessment Instructions</a:t>
            </a:r>
            <a:endParaRPr kumimoji="0" lang="en-US" sz="1600" b="0" i="0" u="none" strike="noStrike" cap="none" normalizeH="0" baseline="0" dirty="0" smtClean="0">
              <a:ln>
                <a:noFill/>
              </a:ln>
              <a:solidFill>
                <a:schemeClr val="tx1"/>
              </a:solidFill>
              <a:effectLst/>
              <a:latin typeface="Arial Black" panose="020B0A04020102020204" pitchFamily="34" charset="0"/>
              <a:cs typeface="Arial" pitchFamily="34" charset="0"/>
            </a:endParaRPr>
          </a:p>
        </p:txBody>
      </p:sp>
      <p:sp>
        <p:nvSpPr>
          <p:cNvPr id="18"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9" name="Straight Connector 18"/>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3" name="Table 2"/>
          <p:cNvGraphicFramePr>
            <a:graphicFrameLocks noGrp="1"/>
          </p:cNvGraphicFramePr>
          <p:nvPr>
            <p:extLst>
              <p:ext uri="{D42A27DB-BD31-4B8C-83A1-F6EECF244321}">
                <p14:modId xmlns:p14="http://schemas.microsoft.com/office/powerpoint/2010/main" val="3867756003"/>
              </p:ext>
            </p:extLst>
          </p:nvPr>
        </p:nvGraphicFramePr>
        <p:xfrm>
          <a:off x="214306" y="1122040"/>
          <a:ext cx="6311038" cy="5394960"/>
        </p:xfrm>
        <a:graphic>
          <a:graphicData uri="http://schemas.openxmlformats.org/drawingml/2006/table">
            <a:tbl>
              <a:tblPr firstRow="1" bandRow="1">
                <a:effectLst/>
                <a:tableStyleId>{5C22544A-7EE6-4342-B048-85BDC9FD1C3A}</a:tableStyleId>
              </a:tblPr>
              <a:tblGrid>
                <a:gridCol w="1357306"/>
                <a:gridCol w="4953732"/>
              </a:tblGrid>
              <a:tr h="370840">
                <a:tc>
                  <a:txBody>
                    <a:bodyPr/>
                    <a:lstStyle/>
                    <a:p>
                      <a:pPr marR="0" indent="0" algn="l" rtl="0">
                        <a:spcBef>
                          <a:spcPts val="0"/>
                        </a:spcBef>
                        <a:spcAft>
                          <a:spcPts val="0"/>
                        </a:spcAft>
                      </a:pPr>
                      <a:r>
                        <a:rPr lang="en-CA" sz="1100" b="1" kern="1400" dirty="0" smtClean="0">
                          <a:solidFill>
                            <a:srgbClr val="000000"/>
                          </a:solidFill>
                          <a:latin typeface="Arial" pitchFamily="34" charset="0"/>
                          <a:cs typeface="Arial" pitchFamily="34" charset="0"/>
                        </a:rPr>
                        <a:t>General Information</a:t>
                      </a:r>
                      <a:endParaRPr lang="en-CA" sz="1100" kern="1400" dirty="0" smtClean="0">
                        <a:solidFill>
                          <a:srgbClr val="000000"/>
                        </a:solidFill>
                        <a:latin typeface="Arial" pitchFamily="34" charset="0"/>
                        <a:cs typeface="Arial" pitchFamily="34" charset="0"/>
                      </a:endParaRPr>
                    </a:p>
                    <a:p>
                      <a:pPr marR="0" indent="0" algn="l" rtl="0">
                        <a:spcBef>
                          <a:spcPts val="0"/>
                        </a:spcBef>
                        <a:spcAft>
                          <a:spcPts val="0"/>
                        </a:spcAft>
                      </a:pPr>
                      <a:r>
                        <a:rPr lang="en-CA" sz="1100" b="1" kern="1400" dirty="0" smtClean="0">
                          <a:solidFill>
                            <a:srgbClr val="000000"/>
                          </a:solidFill>
                          <a:latin typeface="Arial" pitchFamily="34" charset="0"/>
                          <a:cs typeface="Arial" pitchFamily="34" charset="0"/>
                        </a:rPr>
                        <a:t> </a:t>
                      </a:r>
                    </a:p>
                    <a:p>
                      <a:pPr marR="0" indent="0" algn="l" rtl="0">
                        <a:spcBef>
                          <a:spcPts val="0"/>
                        </a:spcBef>
                        <a:spcAft>
                          <a:spcPts val="0"/>
                        </a:spcAft>
                      </a:pPr>
                      <a:endParaRPr lang="en-US" sz="1100" b="1" kern="1400" dirty="0" smtClean="0">
                        <a:solidFill>
                          <a:srgbClr val="000000"/>
                        </a:solidFill>
                        <a:latin typeface="Arial" pitchFamily="34" charset="0"/>
                        <a:cs typeface="Arial" pitchFamily="34" charset="0"/>
                      </a:endParaRPr>
                    </a:p>
                    <a:p>
                      <a:pPr marR="0" indent="0" algn="l" rtl="0">
                        <a:spcBef>
                          <a:spcPts val="0"/>
                        </a:spcBef>
                        <a:spcAft>
                          <a:spcPts val="0"/>
                        </a:spcAft>
                      </a:pPr>
                      <a:endParaRPr lang="en-CA" sz="1100" kern="1400" dirty="0" smtClean="0">
                        <a:solidFill>
                          <a:srgbClr val="000000"/>
                        </a:solidFill>
                        <a:latin typeface="Arial" pitchFamily="34" charset="0"/>
                        <a:cs typeface="Arial" pitchFamily="34" charset="0"/>
                      </a:endParaRPr>
                    </a:p>
                    <a:p>
                      <a:pPr marR="0" indent="0" algn="l" rtl="0">
                        <a:spcBef>
                          <a:spcPts val="0"/>
                        </a:spcBef>
                        <a:spcAft>
                          <a:spcPts val="0"/>
                        </a:spcAft>
                      </a:pPr>
                      <a:r>
                        <a:rPr lang="en-CA" sz="1100" b="1" kern="1400" dirty="0" smtClean="0">
                          <a:solidFill>
                            <a:srgbClr val="000000"/>
                          </a:solidFill>
                          <a:latin typeface="Arial" pitchFamily="34" charset="0"/>
                          <a:cs typeface="Arial" pitchFamily="34" charset="0"/>
                        </a:rPr>
                        <a:t>Duration of Data Collection</a:t>
                      </a:r>
                      <a:endParaRPr lang="en-CA" dirty="0"/>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b="0" kern="1400" dirty="0" smtClean="0">
                          <a:solidFill>
                            <a:srgbClr val="000000"/>
                          </a:solidFill>
                          <a:latin typeface="Arial" pitchFamily="34" charset="0"/>
                          <a:cs typeface="Arial" pitchFamily="34" charset="0"/>
                        </a:rPr>
                        <a:t>These data are collected to determine survival 6</a:t>
                      </a:r>
                      <a:r>
                        <a:rPr lang="en-CA" sz="1100" b="0" kern="1400" baseline="0" dirty="0" smtClean="0">
                          <a:solidFill>
                            <a:srgbClr val="000000"/>
                          </a:solidFill>
                          <a:latin typeface="Arial" pitchFamily="34" charset="0"/>
                          <a:cs typeface="Arial" pitchFamily="34" charset="0"/>
                        </a:rPr>
                        <a:t> months after the patient was admitted to the ACU.</a:t>
                      </a:r>
                      <a:r>
                        <a:rPr lang="en-CA" sz="1100" b="0" kern="1400" dirty="0" smtClean="0">
                          <a:solidFill>
                            <a:srgbClr val="000000"/>
                          </a:solidFill>
                          <a:latin typeface="Arial" pitchFamily="34" charset="0"/>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CA" sz="1100" b="1" kern="1400" dirty="0" smtClean="0">
                          <a:solidFill>
                            <a:srgbClr val="000000"/>
                          </a:solidFill>
                          <a:latin typeface="Arial" pitchFamily="34" charset="0"/>
                          <a:cs typeface="Arial" pitchFamily="34" charset="0"/>
                        </a:rPr>
                        <a:t>Every effort must be made to obtain survival status. </a:t>
                      </a:r>
                      <a:r>
                        <a:rPr lang="en-CA" sz="1100" b="0" kern="1400" dirty="0" smtClean="0">
                          <a:solidFill>
                            <a:schemeClr val="tx1"/>
                          </a:solidFill>
                          <a:latin typeface="Arial" pitchFamily="34" charset="0"/>
                          <a:cs typeface="Arial" pitchFamily="34" charset="0"/>
                        </a:rPr>
                        <a:t>Refer to the Follow-up</a:t>
                      </a:r>
                      <a:r>
                        <a:rPr lang="en-CA" sz="1100" b="0" kern="1400" baseline="0" dirty="0" smtClean="0">
                          <a:solidFill>
                            <a:schemeClr val="tx1"/>
                          </a:solidFill>
                          <a:latin typeface="Arial" pitchFamily="34" charset="0"/>
                          <a:cs typeface="Arial" pitchFamily="34" charset="0"/>
                        </a:rPr>
                        <a:t> Procedures </a:t>
                      </a:r>
                      <a:r>
                        <a:rPr lang="en-CA" sz="1100" b="0" kern="1400" dirty="0" smtClean="0">
                          <a:solidFill>
                            <a:schemeClr val="tx1"/>
                          </a:solidFill>
                          <a:latin typeface="Arial" pitchFamily="34" charset="0"/>
                          <a:cs typeface="Arial" pitchFamily="34" charset="0"/>
                        </a:rPr>
                        <a:t>manual</a:t>
                      </a:r>
                      <a:r>
                        <a:rPr lang="en-CA" sz="1100" b="0" kern="1400" baseline="0" dirty="0" smtClean="0">
                          <a:solidFill>
                            <a:schemeClr val="tx1"/>
                          </a:solidFill>
                          <a:latin typeface="Arial" pitchFamily="34" charset="0"/>
                          <a:cs typeface="Arial" pitchFamily="34" charset="0"/>
                        </a:rPr>
                        <a:t> regarding patient retention procedures. </a:t>
                      </a:r>
                      <a:endParaRPr lang="en-CA" sz="1100" b="0" kern="1400" dirty="0" smtClean="0">
                        <a:solidFill>
                          <a:schemeClr val="tx1"/>
                        </a:solidFill>
                        <a:latin typeface="Arial" pitchFamily="34" charset="0"/>
                        <a:cs typeface="Arial" pitchFamily="34" charset="0"/>
                      </a:endParaRPr>
                    </a:p>
                    <a:p>
                      <a:endParaRPr lang="en-US" sz="1100" b="0" dirty="0" smtClean="0">
                        <a:solidFill>
                          <a:schemeClr val="tx1"/>
                        </a:solidFill>
                      </a:endParaRPr>
                    </a:p>
                    <a:p>
                      <a:pPr marL="0" marR="0" indent="0" algn="l" rtl="0">
                        <a:spcBef>
                          <a:spcPts val="0"/>
                        </a:spcBef>
                        <a:spcAft>
                          <a:spcPts val="0"/>
                        </a:spcAft>
                      </a:pPr>
                      <a:r>
                        <a:rPr lang="en-CA" sz="1100" b="0" kern="1400" dirty="0" smtClean="0">
                          <a:solidFill>
                            <a:srgbClr val="000000"/>
                          </a:solidFill>
                          <a:latin typeface="Arial" pitchFamily="34" charset="0"/>
                          <a:cs typeface="Arial" pitchFamily="34" charset="0"/>
                        </a:rPr>
                        <a:t>Survival assessment is to be conducted at 6 months (± 14 days) after ACU admission.</a:t>
                      </a:r>
                    </a:p>
                    <a:p>
                      <a:pPr marL="0" marR="0" indent="0" algn="l" rtl="0">
                        <a:spcBef>
                          <a:spcPts val="0"/>
                        </a:spcBef>
                        <a:spcAft>
                          <a:spcPts val="0"/>
                        </a:spcAft>
                      </a:pPr>
                      <a:endParaRPr lang="en-CA" sz="1100" b="0" kern="1400" dirty="0" smtClean="0">
                        <a:solidFill>
                          <a:srgbClr val="000000"/>
                        </a:solidFill>
                        <a:latin typeface="Arial" pitchFamily="34" charset="0"/>
                        <a:cs typeface="Arial" pitchFamily="34" charset="0"/>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r>
              <a:tr h="382032">
                <a:tc>
                  <a:txBody>
                    <a:bodyPr/>
                    <a:lstStyle/>
                    <a:p>
                      <a:r>
                        <a:rPr lang="en-US" sz="1100" b="1" dirty="0" smtClean="0">
                          <a:solidFill>
                            <a:schemeClr val="tx1"/>
                          </a:solidFill>
                          <a:latin typeface="Arial" pitchFamily="34" charset="0"/>
                          <a:cs typeface="Arial" pitchFamily="34" charset="0"/>
                        </a:rPr>
                        <a:t>Was the Survival</a:t>
                      </a:r>
                      <a:r>
                        <a:rPr lang="en-US" sz="1100" b="1" baseline="0" dirty="0" smtClean="0">
                          <a:solidFill>
                            <a:schemeClr val="tx1"/>
                          </a:solidFill>
                          <a:latin typeface="Arial" pitchFamily="34" charset="0"/>
                          <a:cs typeface="Arial" pitchFamily="34" charset="0"/>
                        </a:rPr>
                        <a:t> Status Obtained?</a:t>
                      </a:r>
                      <a:endParaRPr lang="en-CA" sz="1100" b="1" dirty="0">
                        <a:solidFill>
                          <a:schemeClr val="tx1"/>
                        </a:solidFill>
                        <a:latin typeface="Arial" pitchFamily="34" charset="0"/>
                        <a:cs typeface="Arial" pitchFamily="34" charset="0"/>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kern="1400" dirty="0" smtClean="0">
                          <a:solidFill>
                            <a:schemeClr val="tx1"/>
                          </a:solidFill>
                          <a:latin typeface="Arial" pitchFamily="34" charset="0"/>
                          <a:cs typeface="Arial" pitchFamily="34" charset="0"/>
                        </a:rPr>
                        <a:t>Record whether</a:t>
                      </a:r>
                      <a:r>
                        <a:rPr lang="en-US" sz="1100" kern="1400" baseline="0" dirty="0" smtClean="0">
                          <a:solidFill>
                            <a:schemeClr val="tx1"/>
                          </a:solidFill>
                          <a:latin typeface="Arial" pitchFamily="34" charset="0"/>
                          <a:cs typeface="Arial" pitchFamily="34" charset="0"/>
                        </a:rPr>
                        <a:t> the survival status of the patient was obtained. </a:t>
                      </a:r>
                      <a:endParaRPr lang="en-CA" sz="1100" kern="1400" dirty="0" smtClean="0">
                        <a:solidFill>
                          <a:schemeClr val="tx1"/>
                        </a:solidFill>
                        <a:latin typeface="Arial" pitchFamily="34" charset="0"/>
                        <a:cs typeface="Arial" pitchFamily="34" charset="0"/>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r>
              <a:tr h="382032">
                <a:tc>
                  <a:txBody>
                    <a:bodyPr/>
                    <a:lstStyle/>
                    <a:p>
                      <a:pPr marL="92075" indent="0"/>
                      <a:r>
                        <a:rPr lang="en-US" sz="1100" b="1" dirty="0" smtClean="0">
                          <a:solidFill>
                            <a:schemeClr val="tx1"/>
                          </a:solidFill>
                          <a:latin typeface="Arial" pitchFamily="34" charset="0"/>
                          <a:cs typeface="Arial" pitchFamily="34" charset="0"/>
                        </a:rPr>
                        <a:t>Survival Status</a:t>
                      </a:r>
                      <a:r>
                        <a:rPr lang="en-US" sz="1100" b="1" baseline="0" dirty="0" smtClean="0">
                          <a:solidFill>
                            <a:schemeClr val="tx1"/>
                          </a:solidFill>
                          <a:latin typeface="Arial" pitchFamily="34" charset="0"/>
                          <a:cs typeface="Arial" pitchFamily="34" charset="0"/>
                        </a:rPr>
                        <a:t> Obtained</a:t>
                      </a:r>
                    </a:p>
                    <a:p>
                      <a:pPr marL="0" marR="0" indent="0" algn="r" defTabSz="914400" rtl="0" eaLnBrk="1" fontAlgn="auto" latinLnBrk="0" hangingPunct="1">
                        <a:lnSpc>
                          <a:spcPct val="100000"/>
                        </a:lnSpc>
                        <a:spcBef>
                          <a:spcPts val="0"/>
                        </a:spcBef>
                        <a:spcAft>
                          <a:spcPts val="0"/>
                        </a:spcAft>
                        <a:buClrTx/>
                        <a:buSzTx/>
                        <a:buFontTx/>
                        <a:buNone/>
                        <a:tabLst/>
                        <a:defRPr/>
                      </a:pPr>
                      <a:r>
                        <a:rPr lang="en-US" sz="1100" b="0" kern="1400" dirty="0" smtClean="0">
                          <a:solidFill>
                            <a:schemeClr val="tx1"/>
                          </a:solidFill>
                          <a:latin typeface="Arial" pitchFamily="34" charset="0"/>
                          <a:cs typeface="Arial" pitchFamily="34" charset="0"/>
                        </a:rPr>
                        <a:t>Date</a:t>
                      </a:r>
                    </a:p>
                    <a:p>
                      <a:pPr marL="0" marR="0" indent="0" algn="r" defTabSz="914400" rtl="0" eaLnBrk="1" fontAlgn="auto" latinLnBrk="0" hangingPunct="1">
                        <a:lnSpc>
                          <a:spcPct val="100000"/>
                        </a:lnSpc>
                        <a:spcBef>
                          <a:spcPts val="0"/>
                        </a:spcBef>
                        <a:spcAft>
                          <a:spcPts val="0"/>
                        </a:spcAft>
                        <a:buClrTx/>
                        <a:buSzTx/>
                        <a:buFontTx/>
                        <a:buNone/>
                        <a:tabLst/>
                        <a:defRPr/>
                      </a:pPr>
                      <a:endParaRPr lang="en-US" sz="1100" b="0" kern="1400" dirty="0" smtClean="0">
                        <a:solidFill>
                          <a:schemeClr val="tx1"/>
                        </a:solidFill>
                        <a:latin typeface="Arial" pitchFamily="34" charset="0"/>
                        <a:cs typeface="Arial" pitchFamily="34" charset="0"/>
                      </a:endParaRPr>
                    </a:p>
                    <a:p>
                      <a:pPr marL="0" marR="0" indent="0" algn="r" defTabSz="914400" rtl="0" eaLnBrk="1" fontAlgn="auto" latinLnBrk="0" hangingPunct="1">
                        <a:lnSpc>
                          <a:spcPct val="100000"/>
                        </a:lnSpc>
                        <a:spcBef>
                          <a:spcPts val="0"/>
                        </a:spcBef>
                        <a:spcAft>
                          <a:spcPts val="0"/>
                        </a:spcAft>
                        <a:buClrTx/>
                        <a:buSzTx/>
                        <a:buFontTx/>
                        <a:buNone/>
                        <a:tabLst/>
                        <a:defRPr/>
                      </a:pPr>
                      <a:r>
                        <a:rPr lang="en-US" sz="1100" b="0" kern="1400" dirty="0" smtClean="0">
                          <a:solidFill>
                            <a:schemeClr val="tx1"/>
                          </a:solidFill>
                          <a:latin typeface="Arial" pitchFamily="34" charset="0"/>
                          <a:cs typeface="Arial" pitchFamily="34" charset="0"/>
                        </a:rPr>
                        <a:t>Source of information</a:t>
                      </a:r>
                    </a:p>
                    <a:p>
                      <a:pPr marL="0" marR="0" indent="0" algn="r" defTabSz="914400" rtl="0" eaLnBrk="1" fontAlgn="auto" latinLnBrk="0" hangingPunct="1">
                        <a:lnSpc>
                          <a:spcPct val="100000"/>
                        </a:lnSpc>
                        <a:spcBef>
                          <a:spcPts val="0"/>
                        </a:spcBef>
                        <a:spcAft>
                          <a:spcPts val="0"/>
                        </a:spcAft>
                        <a:buClrTx/>
                        <a:buSzTx/>
                        <a:buFontTx/>
                        <a:buNone/>
                        <a:tabLst/>
                        <a:defRPr/>
                      </a:pPr>
                      <a:endParaRPr lang="en-US" sz="1100" b="0" dirty="0" smtClean="0">
                        <a:solidFill>
                          <a:schemeClr val="tx1"/>
                        </a:solidFill>
                        <a:latin typeface="Arial" panose="020B0604020202020204" pitchFamily="34" charset="0"/>
                        <a:cs typeface="Arial" panose="020B0604020202020204" pitchFamily="34" charset="0"/>
                      </a:endParaRPr>
                    </a:p>
                    <a:p>
                      <a:pPr marL="0" marR="0" indent="0" algn="r" defTabSz="914400" rtl="0" eaLnBrk="1" fontAlgn="auto" latinLnBrk="0" hangingPunct="1">
                        <a:lnSpc>
                          <a:spcPct val="100000"/>
                        </a:lnSpc>
                        <a:spcBef>
                          <a:spcPts val="0"/>
                        </a:spcBef>
                        <a:spcAft>
                          <a:spcPts val="0"/>
                        </a:spcAft>
                        <a:buClrTx/>
                        <a:buSzTx/>
                        <a:buFontTx/>
                        <a:buNone/>
                        <a:tabLst/>
                        <a:defRPr/>
                      </a:pPr>
                      <a:endParaRPr lang="en-US" sz="1100" b="0" dirty="0" smtClean="0">
                        <a:solidFill>
                          <a:schemeClr val="tx1"/>
                        </a:solidFill>
                        <a:latin typeface="Arial" panose="020B0604020202020204" pitchFamily="34" charset="0"/>
                        <a:cs typeface="Arial" panose="020B0604020202020204" pitchFamily="34" charset="0"/>
                      </a:endParaRPr>
                    </a:p>
                    <a:p>
                      <a:pPr marL="0" marR="0" indent="0" algn="r" defTabSz="9144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Arial" panose="020B0604020202020204" pitchFamily="34" charset="0"/>
                          <a:cs typeface="Arial" panose="020B0604020202020204" pitchFamily="34" charset="0"/>
                        </a:rPr>
                        <a:t>Survival</a:t>
                      </a:r>
                      <a:r>
                        <a:rPr lang="en-US" sz="1100" b="0" baseline="0" dirty="0" smtClean="0">
                          <a:solidFill>
                            <a:schemeClr val="tx1"/>
                          </a:solidFill>
                          <a:latin typeface="Arial" panose="020B0604020202020204" pitchFamily="34" charset="0"/>
                          <a:cs typeface="Arial" panose="020B0604020202020204" pitchFamily="34" charset="0"/>
                        </a:rPr>
                        <a:t> Status</a:t>
                      </a:r>
                      <a:endParaRPr lang="en-US" sz="1100" b="0" kern="1400" dirty="0" smtClean="0">
                        <a:solidFill>
                          <a:schemeClr val="tx1"/>
                        </a:solidFill>
                        <a:latin typeface="Arial" pitchFamily="34" charset="0"/>
                        <a:cs typeface="Arial" pitchFamily="34" charset="0"/>
                      </a:endParaRPr>
                    </a:p>
                    <a:p>
                      <a:endParaRPr lang="en-CA" sz="1100" b="0" dirty="0">
                        <a:solidFill>
                          <a:schemeClr val="tx1"/>
                        </a:solidFill>
                        <a:latin typeface="Arial" pitchFamily="34" charset="0"/>
                        <a:cs typeface="Arial" pitchFamily="34" charset="0"/>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100" dirty="0" smtClean="0">
                        <a:solidFill>
                          <a:schemeClr val="tx1"/>
                        </a:solidFill>
                      </a:endParaRPr>
                    </a:p>
                    <a:p>
                      <a:endParaRPr lang="en-US" sz="1100"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100" kern="1400" dirty="0" smtClean="0">
                          <a:solidFill>
                            <a:schemeClr val="tx1"/>
                          </a:solidFill>
                          <a:latin typeface="Arial" pitchFamily="34" charset="0"/>
                          <a:cs typeface="Arial" pitchFamily="34" charset="0"/>
                        </a:rPr>
                        <a:t>Record the date of the contact</a:t>
                      </a:r>
                      <a:r>
                        <a:rPr lang="en-US" sz="1100" kern="1400" baseline="0" dirty="0" smtClean="0">
                          <a:solidFill>
                            <a:schemeClr val="tx1"/>
                          </a:solidFill>
                          <a:latin typeface="Arial" pitchFamily="34" charset="0"/>
                          <a:cs typeface="Arial" pitchFamily="34" charset="0"/>
                        </a:rPr>
                        <a:t> or information retrieval.</a:t>
                      </a:r>
                      <a:endParaRPr lang="en-CA" sz="1100" kern="1400" dirty="0" smtClean="0">
                        <a:solidFill>
                          <a:schemeClr val="tx1"/>
                        </a:solidFill>
                        <a:latin typeface="Arial" pitchFamily="34" charset="0"/>
                        <a:cs typeface="Arial" pitchFamily="34" charset="0"/>
                      </a:endParaRPr>
                    </a:p>
                    <a:p>
                      <a:endParaRPr lang="en-US" sz="1100"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100" kern="1400" dirty="0" smtClean="0">
                          <a:solidFill>
                            <a:schemeClr val="tx1"/>
                          </a:solidFill>
                          <a:latin typeface="Arial" pitchFamily="34" charset="0"/>
                          <a:cs typeface="Arial" pitchFamily="34" charset="0"/>
                        </a:rPr>
                        <a:t>Record the source</a:t>
                      </a:r>
                      <a:r>
                        <a:rPr lang="en-US" sz="1100" kern="1400" baseline="0" dirty="0" smtClean="0">
                          <a:solidFill>
                            <a:schemeClr val="tx1"/>
                          </a:solidFill>
                          <a:latin typeface="Arial" pitchFamily="34" charset="0"/>
                          <a:cs typeface="Arial" pitchFamily="34" charset="0"/>
                        </a:rPr>
                        <a:t> of the survival status information. </a:t>
                      </a:r>
                    </a:p>
                    <a:p>
                      <a:pPr marL="182563" marR="0" indent="-90488" algn="l" defTabSz="914400" rtl="0" eaLnBrk="1" fontAlgn="auto" latinLnBrk="0" hangingPunct="1">
                        <a:lnSpc>
                          <a:spcPct val="100000"/>
                        </a:lnSpc>
                        <a:spcBef>
                          <a:spcPts val="0"/>
                        </a:spcBef>
                        <a:spcAft>
                          <a:spcPts val="0"/>
                        </a:spcAft>
                        <a:buClrTx/>
                        <a:buSzTx/>
                        <a:buFontTx/>
                        <a:buNone/>
                        <a:tabLst/>
                        <a:defRPr/>
                      </a:pPr>
                      <a:r>
                        <a:rPr lang="en-US" sz="1100" kern="1400" baseline="0" dirty="0" smtClean="0">
                          <a:solidFill>
                            <a:schemeClr val="tx1"/>
                          </a:solidFill>
                          <a:latin typeface="Arial" pitchFamily="34" charset="0"/>
                          <a:cs typeface="Arial" pitchFamily="34" charset="0"/>
                        </a:rPr>
                        <a:t>-If by the 'Alternate Contact Person', </a:t>
                      </a:r>
                      <a:r>
                        <a:rPr lang="en-CA" sz="1100" kern="1400" baseline="0" dirty="0" smtClean="0">
                          <a:solidFill>
                            <a:schemeClr val="tx1"/>
                          </a:solidFill>
                          <a:latin typeface="Arial" pitchFamily="34" charset="0"/>
                          <a:cs typeface="Arial" pitchFamily="34" charset="0"/>
                        </a:rPr>
                        <a:t>record the relationship between the alternate contact person and the patient</a:t>
                      </a:r>
                      <a:endParaRPr lang="en-US" sz="1100" b="1" kern="1400" baseline="0" dirty="0" smtClean="0">
                        <a:solidFill>
                          <a:schemeClr val="tx1"/>
                        </a:solidFill>
                        <a:latin typeface="Arial" pitchFamily="34" charset="0"/>
                        <a:cs typeface="Arial" pitchFamily="34" charset="0"/>
                      </a:endParaRPr>
                    </a:p>
                    <a:p>
                      <a:pPr marL="0" marR="0" indent="92075" algn="l" defTabSz="914400" rtl="0" eaLnBrk="1" fontAlgn="auto" latinLnBrk="0" hangingPunct="1">
                        <a:lnSpc>
                          <a:spcPct val="100000"/>
                        </a:lnSpc>
                        <a:spcBef>
                          <a:spcPts val="0"/>
                        </a:spcBef>
                        <a:spcAft>
                          <a:spcPts val="0"/>
                        </a:spcAft>
                        <a:buClrTx/>
                        <a:buSzTx/>
                        <a:buFontTx/>
                        <a:buNone/>
                        <a:tabLst/>
                        <a:defRPr/>
                      </a:pPr>
                      <a:r>
                        <a:rPr lang="en-US" sz="1100" kern="1400" baseline="0" dirty="0" smtClean="0">
                          <a:solidFill>
                            <a:schemeClr val="tx1"/>
                          </a:solidFill>
                          <a:latin typeface="Arial" pitchFamily="34" charset="0"/>
                          <a:cs typeface="Arial" pitchFamily="34" charset="0"/>
                        </a:rPr>
                        <a:t>-If by an 'Other' source, please specify. </a:t>
                      </a:r>
                      <a:endParaRPr lang="en-CA" sz="1100" dirty="0" smtClean="0">
                        <a:solidFill>
                          <a:schemeClr val="tx1"/>
                        </a:solidFill>
                      </a:endParaRPr>
                    </a:p>
                    <a:p>
                      <a:endParaRPr lang="en-US" sz="1100" dirty="0" smtClean="0">
                        <a:solidFill>
                          <a:schemeClr val="tx1"/>
                        </a:solidFill>
                      </a:endParaRPr>
                    </a:p>
                    <a:p>
                      <a:r>
                        <a:rPr lang="en-US" sz="1100" dirty="0" smtClean="0">
                          <a:solidFill>
                            <a:schemeClr val="tx1"/>
                          </a:solidFill>
                          <a:latin typeface="Arial" panose="020B0604020202020204" pitchFamily="34" charset="0"/>
                          <a:cs typeface="Arial" panose="020B0604020202020204" pitchFamily="34" charset="0"/>
                        </a:rPr>
                        <a:t>Indicate</a:t>
                      </a:r>
                      <a:r>
                        <a:rPr lang="en-US" sz="1100" baseline="0" dirty="0" smtClean="0">
                          <a:solidFill>
                            <a:schemeClr val="tx1"/>
                          </a:solidFill>
                          <a:latin typeface="Arial" panose="020B0604020202020204" pitchFamily="34" charset="0"/>
                          <a:cs typeface="Arial" panose="020B0604020202020204" pitchFamily="34" charset="0"/>
                        </a:rPr>
                        <a:t> if the patient is Alive or Deceased. </a:t>
                      </a:r>
                    </a:p>
                    <a:p>
                      <a:pPr marL="0" indent="92075"/>
                      <a:r>
                        <a:rPr lang="en-US" sz="1100" baseline="0" dirty="0" smtClean="0">
                          <a:solidFill>
                            <a:schemeClr val="tx1"/>
                          </a:solidFill>
                          <a:latin typeface="Arial" panose="020B0604020202020204" pitchFamily="34" charset="0"/>
                          <a:cs typeface="Arial" panose="020B0604020202020204" pitchFamily="34" charset="0"/>
                        </a:rPr>
                        <a:t>-If deceased and the date of death is known, record the date of death.</a:t>
                      </a:r>
                    </a:p>
                    <a:p>
                      <a:pPr marL="85725" marR="0" indent="9525" algn="l" defTabSz="914400" rtl="0" eaLnBrk="1" fontAlgn="auto" latinLnBrk="0" hangingPunct="1">
                        <a:lnSpc>
                          <a:spcPct val="100000"/>
                        </a:lnSpc>
                        <a:spcBef>
                          <a:spcPts val="0"/>
                        </a:spcBef>
                        <a:spcAft>
                          <a:spcPts val="0"/>
                        </a:spcAft>
                        <a:buClrTx/>
                        <a:buSzTx/>
                        <a:buFontTx/>
                        <a:buNone/>
                        <a:tabLst/>
                        <a:defRPr/>
                      </a:pPr>
                      <a:r>
                        <a:rPr lang="en-US" sz="1100" baseline="0" dirty="0" smtClean="0">
                          <a:solidFill>
                            <a:schemeClr val="tx1"/>
                          </a:solidFill>
                          <a:latin typeface="Arial" panose="020B0604020202020204" pitchFamily="34" charset="0"/>
                          <a:cs typeface="Arial" panose="020B0604020202020204" pitchFamily="34" charset="0"/>
                        </a:rPr>
                        <a:t>-If deceased and the date of death is unknown, record the last date the patient was known to be alive</a:t>
                      </a:r>
                      <a:endParaRPr lang="en-CA" sz="1100" dirty="0" smtClean="0">
                        <a:solidFill>
                          <a:schemeClr val="tx1"/>
                        </a:solidFill>
                      </a:endParaRPr>
                    </a:p>
                    <a:p>
                      <a:pPr marL="0" indent="92075"/>
                      <a:endParaRPr lang="en-CA" sz="1100" dirty="0">
                        <a:solidFill>
                          <a:schemeClr val="tx1"/>
                        </a:solidFill>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marL="92075" indent="0"/>
                      <a:r>
                        <a:rPr lang="en-US" sz="1100" b="1" dirty="0" smtClean="0">
                          <a:solidFill>
                            <a:schemeClr val="tx1"/>
                          </a:solidFill>
                          <a:latin typeface="Arial" pitchFamily="34" charset="0"/>
                          <a:cs typeface="Arial" pitchFamily="34" charset="0"/>
                        </a:rPr>
                        <a:t>Survival Status NOT</a:t>
                      </a:r>
                      <a:r>
                        <a:rPr lang="en-US" sz="1100" b="1" baseline="0" dirty="0" smtClean="0">
                          <a:solidFill>
                            <a:schemeClr val="tx1"/>
                          </a:solidFill>
                          <a:latin typeface="Arial" pitchFamily="34" charset="0"/>
                          <a:cs typeface="Arial" pitchFamily="34" charset="0"/>
                        </a:rPr>
                        <a:t> Obtained</a:t>
                      </a: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r>
                        <a:rPr lang="en-US" sz="1100" dirty="0" smtClean="0">
                          <a:solidFill>
                            <a:schemeClr val="tx1"/>
                          </a:solidFill>
                          <a:latin typeface="Arial" panose="020B0604020202020204" pitchFamily="34" charset="0"/>
                          <a:cs typeface="Arial" panose="020B0604020202020204" pitchFamily="34" charset="0"/>
                        </a:rPr>
                        <a:t>Confirm that all the listed avenues</a:t>
                      </a:r>
                      <a:r>
                        <a:rPr lang="en-US" sz="1100" baseline="0" dirty="0" smtClean="0">
                          <a:solidFill>
                            <a:schemeClr val="tx1"/>
                          </a:solidFill>
                          <a:latin typeface="Arial" panose="020B0604020202020204" pitchFamily="34" charset="0"/>
                          <a:cs typeface="Arial" panose="020B0604020202020204" pitchFamily="34" charset="0"/>
                        </a:rPr>
                        <a:t> to access the patient survival status were completed. Record all attempts to contact the patient and/or alternate contact person(s) on the '</a:t>
                      </a:r>
                      <a:r>
                        <a:rPr lang="en-CA" sz="1100" b="1" baseline="0" dirty="0" smtClean="0">
                          <a:solidFill>
                            <a:schemeClr val="tx1"/>
                          </a:solidFill>
                          <a:latin typeface="Arial" panose="020B0604020202020204" pitchFamily="34" charset="0"/>
                          <a:cs typeface="Arial" panose="020B0604020202020204" pitchFamily="34" charset="0"/>
                        </a:rPr>
                        <a:t>Month 6 Follow-up Assessments: Contact Log</a:t>
                      </a:r>
                      <a:r>
                        <a:rPr lang="en-CA" sz="1100" baseline="0" dirty="0" smtClean="0">
                          <a:solidFill>
                            <a:schemeClr val="tx1"/>
                          </a:solidFill>
                          <a:latin typeface="Arial" panose="020B0604020202020204" pitchFamily="34" charset="0"/>
                          <a:cs typeface="Arial" panose="020B0604020202020204" pitchFamily="34" charset="0"/>
                        </a:rPr>
                        <a:t>'</a:t>
                      </a:r>
                      <a:r>
                        <a:rPr lang="en-US" sz="1100" baseline="0" dirty="0" smtClean="0">
                          <a:solidFill>
                            <a:schemeClr val="tx1"/>
                          </a:solidFill>
                          <a:latin typeface="Arial" panose="020B0604020202020204" pitchFamily="34" charset="0"/>
                          <a:cs typeface="Arial" panose="020B0604020202020204" pitchFamily="34" charset="0"/>
                        </a:rPr>
                        <a:t> </a:t>
                      </a:r>
                    </a:p>
                    <a:p>
                      <a:endParaRPr lang="en-US" sz="1100" baseline="0" dirty="0" smtClean="0">
                        <a:solidFill>
                          <a:schemeClr val="tx1"/>
                        </a:solidFill>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100" baseline="0" dirty="0" smtClean="0">
                          <a:solidFill>
                            <a:schemeClr val="tx1"/>
                          </a:solidFill>
                          <a:latin typeface="Arial" panose="020B0604020202020204" pitchFamily="34" charset="0"/>
                          <a:cs typeface="Arial" panose="020B0604020202020204" pitchFamily="34" charset="0"/>
                        </a:rPr>
                        <a:t>Record the last date the patient was known to be alive.</a:t>
                      </a:r>
                    </a:p>
                    <a:p>
                      <a:pPr marL="0" marR="0" indent="0" algn="l" defTabSz="914400" rtl="0" eaLnBrk="1" fontAlgn="auto" latinLnBrk="0" hangingPunct="1">
                        <a:lnSpc>
                          <a:spcPct val="100000"/>
                        </a:lnSpc>
                        <a:spcBef>
                          <a:spcPts val="0"/>
                        </a:spcBef>
                        <a:spcAft>
                          <a:spcPts val="0"/>
                        </a:spcAft>
                        <a:buClrTx/>
                        <a:buSzTx/>
                        <a:buFontTx/>
                        <a:buNone/>
                        <a:tabLst/>
                        <a:defRPr/>
                      </a:pPr>
                      <a:endParaRPr lang="en-CA" sz="1100" dirty="0">
                        <a:solidFill>
                          <a:schemeClr val="tx1"/>
                        </a:solidFill>
                        <a:latin typeface="Arial" panose="020B0604020202020204" pitchFamily="34" charset="0"/>
                        <a:cs typeface="Arial" panose="020B0604020202020204" pitchFamily="34" charset="0"/>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r>
            </a:tbl>
          </a:graphicData>
        </a:graphic>
      </p:graphicFrame>
      <p:sp>
        <p:nvSpPr>
          <p:cNvPr id="10" name="Slide Number Placeholder 9"/>
          <p:cNvSpPr>
            <a:spLocks noGrp="1"/>
          </p:cNvSpPr>
          <p:nvPr>
            <p:ph type="sldNum" sz="quarter" idx="12"/>
          </p:nvPr>
        </p:nvSpPr>
        <p:spPr/>
        <p:txBody>
          <a:bodyPr/>
          <a:lstStyle/>
          <a:p>
            <a:fld id="{FDE86200-F1F7-4FF7-847E-D71C11135875}" type="slidenum">
              <a:rPr lang="en-CA" smtClean="0"/>
              <a:pPr/>
              <a:t>42</a:t>
            </a:fld>
            <a:endParaRPr lang="en-CA"/>
          </a:p>
        </p:txBody>
      </p:sp>
      <p:pic>
        <p:nvPicPr>
          <p:cNvPr id="11"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640" y="107504"/>
            <a:ext cx="1368152" cy="5949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32656" y="683568"/>
            <a:ext cx="6264696" cy="338554"/>
          </a:xfrm>
          <a:prstGeom prst="rect">
            <a:avLst/>
          </a:prstGeom>
        </p:spPr>
        <p:txBody>
          <a:bodyPr wrap="square">
            <a:spAutoFit/>
          </a:bodyPr>
          <a:lstStyle/>
          <a:p>
            <a:r>
              <a:rPr lang="en-US" sz="1600" dirty="0">
                <a:latin typeface="Arial Black" pitchFamily="34" charset="0"/>
                <a:ea typeface="Times New Roman" pitchFamily="18" charset="0"/>
                <a:cs typeface="Arial" pitchFamily="34" charset="0"/>
              </a:rPr>
              <a:t>Month 6 Survival Assessments</a:t>
            </a:r>
            <a:endParaRPr lang="en-CA" dirty="0"/>
          </a:p>
        </p:txBody>
      </p:sp>
      <p:sp>
        <p:nvSpPr>
          <p:cNvPr id="10"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1" name="Straight Connector 10"/>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2" name="Table 11"/>
          <p:cNvGraphicFramePr>
            <a:graphicFrameLocks noGrp="1"/>
          </p:cNvGraphicFramePr>
          <p:nvPr>
            <p:extLst>
              <p:ext uri="{D42A27DB-BD31-4B8C-83A1-F6EECF244321}">
                <p14:modId xmlns:p14="http://schemas.microsoft.com/office/powerpoint/2010/main" val="897245109"/>
              </p:ext>
            </p:extLst>
          </p:nvPr>
        </p:nvGraphicFramePr>
        <p:xfrm>
          <a:off x="500042" y="1214414"/>
          <a:ext cx="6000793" cy="5681828"/>
        </p:xfrm>
        <a:graphic>
          <a:graphicData uri="http://schemas.openxmlformats.org/drawingml/2006/table">
            <a:tbl>
              <a:tblPr/>
              <a:tblGrid>
                <a:gridCol w="2857520"/>
                <a:gridCol w="3143273"/>
              </a:tblGrid>
              <a:tr h="158706">
                <a:tc>
                  <a:txBody>
                    <a:bodyPr/>
                    <a:lstStyle/>
                    <a:p>
                      <a:pPr marL="0" marR="0" indent="0" algn="l" rtl="0">
                        <a:lnSpc>
                          <a:spcPct val="100000"/>
                        </a:lnSpc>
                        <a:spcBef>
                          <a:spcPts val="0"/>
                        </a:spcBef>
                        <a:spcAft>
                          <a:spcPts val="0"/>
                        </a:spcAft>
                      </a:pPr>
                      <a:r>
                        <a:rPr lang="en-US" sz="1000" b="1" kern="1400" dirty="0" smtClean="0">
                          <a:solidFill>
                            <a:srgbClr val="000000"/>
                          </a:solidFill>
                          <a:latin typeface="Arial" pitchFamily="34" charset="0"/>
                          <a:cs typeface="Arial" pitchFamily="34" charset="0"/>
                        </a:rPr>
                        <a:t>Was</a:t>
                      </a:r>
                      <a:r>
                        <a:rPr lang="en-US" sz="1000" b="1" kern="1400" baseline="0" dirty="0" smtClean="0">
                          <a:solidFill>
                            <a:srgbClr val="000000"/>
                          </a:solidFill>
                          <a:latin typeface="Arial" pitchFamily="34" charset="0"/>
                          <a:cs typeface="Arial" pitchFamily="34" charset="0"/>
                        </a:rPr>
                        <a:t> the Survival Status Obtained?</a:t>
                      </a:r>
                      <a:endParaRPr lang="en-US" sz="1000" b="1" kern="1400" dirty="0" smtClean="0">
                        <a:solidFill>
                          <a:srgbClr val="000000"/>
                        </a:solidFill>
                        <a:latin typeface="Arial" pitchFamily="34" charset="0"/>
                        <a:cs typeface="Arial" pitchFamily="34" charset="0"/>
                      </a:endParaRP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Yes</a:t>
                      </a:r>
                      <a:endParaRPr lang="en-US" sz="1000" kern="1400" cap="none" dirty="0" smtClean="0">
                        <a:solidFill>
                          <a:srgbClr val="000000"/>
                        </a:solidFill>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No</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01582">
                <a:tc gridSpan="2">
                  <a:txBody>
                    <a:bodyPr/>
                    <a:lstStyle/>
                    <a:p>
                      <a:pPr marL="0" marR="0" indent="0" algn="l" rtl="0">
                        <a:lnSpc>
                          <a:spcPct val="100000"/>
                        </a:lnSpc>
                        <a:spcBef>
                          <a:spcPts val="0"/>
                        </a:spcBef>
                        <a:spcAft>
                          <a:spcPts val="0"/>
                        </a:spcAft>
                      </a:pPr>
                      <a:r>
                        <a:rPr lang="en-US" sz="1000" b="1" kern="1400" dirty="0" smtClean="0">
                          <a:solidFill>
                            <a:srgbClr val="000000"/>
                          </a:solidFill>
                          <a:latin typeface="Arial" pitchFamily="34" charset="0"/>
                          <a:cs typeface="Arial" pitchFamily="34" charset="0"/>
                        </a:rPr>
                        <a:t>Survival Status Obtained</a:t>
                      </a:r>
                    </a:p>
                  </a:txBody>
                  <a:tcPr marL="18280" marR="18280" marT="18280" marB="1828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hMerge="1">
                  <a:txBody>
                    <a:bodyPr/>
                    <a:lstStyle/>
                    <a:p>
                      <a:endParaRPr lang="en-CA"/>
                    </a:p>
                  </a:txBody>
                  <a:tcPr/>
                </a:tc>
              </a:tr>
              <a:tr h="158706">
                <a:tc>
                  <a:txBody>
                    <a:bodyPr/>
                    <a:lstStyle/>
                    <a:p>
                      <a:pPr marL="88900" marR="0" indent="0" algn="l" rtl="0">
                        <a:lnSpc>
                          <a:spcPct val="100000"/>
                        </a:lnSpc>
                        <a:spcBef>
                          <a:spcPts val="0"/>
                        </a:spcBef>
                        <a:spcAft>
                          <a:spcPts val="0"/>
                        </a:spcAft>
                      </a:pPr>
                      <a:r>
                        <a:rPr lang="en-US" sz="1000" b="0" kern="1400" dirty="0">
                          <a:solidFill>
                            <a:srgbClr val="000000"/>
                          </a:solidFill>
                          <a:latin typeface="Arial" pitchFamily="34" charset="0"/>
                          <a:cs typeface="Arial" pitchFamily="34" charset="0"/>
                        </a:rPr>
                        <a:t>Date </a:t>
                      </a:r>
                      <a:r>
                        <a:rPr lang="en-US" sz="1000" b="0" kern="1400" dirty="0" smtClean="0">
                          <a:solidFill>
                            <a:srgbClr val="000000"/>
                          </a:solidFill>
                          <a:latin typeface="Arial" pitchFamily="34" charset="0"/>
                          <a:cs typeface="Arial" pitchFamily="34" charset="0"/>
                        </a:rPr>
                        <a:t>of Contact/ Information retrieval</a:t>
                      </a:r>
                    </a:p>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a:t>
                      </a:r>
                      <a:r>
                        <a:rPr lang="en-US" sz="1000" b="0" kern="1400" dirty="0" err="1" smtClean="0">
                          <a:solidFill>
                            <a:srgbClr val="000000"/>
                          </a:solidFill>
                          <a:latin typeface="Arial" pitchFamily="34" charset="0"/>
                          <a:cs typeface="Arial" pitchFamily="34" charset="0"/>
                        </a:rPr>
                        <a:t>yyyy</a:t>
                      </a:r>
                      <a:r>
                        <a:rPr lang="en-US" sz="1000" b="0" kern="1400" dirty="0" smtClean="0">
                          <a:solidFill>
                            <a:srgbClr val="000000"/>
                          </a:solidFill>
                          <a:latin typeface="Arial" pitchFamily="34" charset="0"/>
                          <a:cs typeface="Arial" pitchFamily="34" charset="0"/>
                        </a:rPr>
                        <a:t>-mm-</a:t>
                      </a:r>
                      <a:r>
                        <a:rPr lang="en-US" sz="1000" b="0" kern="1400" dirty="0" err="1" smtClean="0">
                          <a:solidFill>
                            <a:srgbClr val="000000"/>
                          </a:solidFill>
                          <a:latin typeface="Arial" pitchFamily="34" charset="0"/>
                          <a:cs typeface="Arial" pitchFamily="34" charset="0"/>
                        </a:rPr>
                        <a:t>dd</a:t>
                      </a:r>
                      <a:r>
                        <a:rPr lang="en-US" sz="1000" b="0" kern="1400" dirty="0" smtClean="0">
                          <a:solidFill>
                            <a:srgbClr val="000000"/>
                          </a:solidFill>
                          <a:latin typeface="Arial" pitchFamily="34" charset="0"/>
                          <a:cs typeface="Arial" pitchFamily="34" charset="0"/>
                        </a:rPr>
                        <a:t>)</a:t>
                      </a: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en-CA" dirty="0"/>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58706">
                <a:tc>
                  <a:txBody>
                    <a:bodyPr/>
                    <a:lstStyle/>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Source</a:t>
                      </a:r>
                      <a:r>
                        <a:rPr lang="en-US" sz="1000" b="0" kern="1400" baseline="0" dirty="0" smtClean="0">
                          <a:solidFill>
                            <a:srgbClr val="000000"/>
                          </a:solidFill>
                          <a:latin typeface="Arial" pitchFamily="34" charset="0"/>
                          <a:cs typeface="Arial" pitchFamily="34" charset="0"/>
                        </a:rPr>
                        <a:t> of Information</a:t>
                      </a:r>
                    </a:p>
                    <a:p>
                      <a:pPr marL="0" marR="0" indent="92075" algn="l" rtl="0">
                        <a:lnSpc>
                          <a:spcPct val="100000"/>
                        </a:lnSpc>
                        <a:spcBef>
                          <a:spcPts val="0"/>
                        </a:spcBef>
                        <a:spcAft>
                          <a:spcPts val="0"/>
                        </a:spcAft>
                      </a:pPr>
                      <a:r>
                        <a:rPr lang="en-US" sz="1000" b="0" kern="1400" baseline="0" dirty="0" smtClean="0">
                          <a:solidFill>
                            <a:srgbClr val="000000"/>
                          </a:solidFill>
                          <a:latin typeface="Arial" pitchFamily="34" charset="0"/>
                          <a:cs typeface="Arial" pitchFamily="34" charset="0"/>
                        </a:rPr>
                        <a:t>(Select one)</a:t>
                      </a:r>
                      <a:endParaRPr lang="en-US" sz="1000" b="0" kern="1400" dirty="0" smtClean="0">
                        <a:solidFill>
                          <a:srgbClr val="000000"/>
                        </a:solidFill>
                        <a:latin typeface="Arial" pitchFamily="34" charset="0"/>
                        <a:cs typeface="Arial" pitchFamily="34" charset="0"/>
                      </a:endParaRP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Patient</a:t>
                      </a:r>
                      <a:endParaRPr lang="en-US" sz="1000" kern="1400" cap="none" dirty="0" smtClean="0">
                        <a:solidFill>
                          <a:srgbClr val="000000"/>
                        </a:solidFill>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Alternate</a:t>
                      </a:r>
                      <a:r>
                        <a:rPr lang="en-US" sz="1000" kern="1400" baseline="0" dirty="0" smtClean="0">
                          <a:solidFill>
                            <a:srgbClr val="000000"/>
                          </a:solidFill>
                          <a:latin typeface="Arial" pitchFamily="34" charset="0"/>
                          <a:cs typeface="Arial" pitchFamily="34" charset="0"/>
                        </a:rPr>
                        <a:t> Contact Person</a:t>
                      </a:r>
                      <a:r>
                        <a:rPr lang="en-US" sz="1000" kern="1400" dirty="0" smtClean="0">
                          <a:solidFill>
                            <a:srgbClr val="000000"/>
                          </a:solidFill>
                          <a:latin typeface="Arial" pitchFamily="34" charset="0"/>
                          <a:cs typeface="Arial" pitchFamily="34" charset="0"/>
                        </a:rPr>
                        <a:t> (Specify relationship)  __________________</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Family Physician</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Medical</a:t>
                      </a:r>
                      <a:r>
                        <a:rPr lang="en-US" sz="1000" kern="1400" baseline="0" dirty="0" smtClean="0">
                          <a:solidFill>
                            <a:srgbClr val="000000"/>
                          </a:solidFill>
                          <a:latin typeface="Arial" pitchFamily="34" charset="0"/>
                          <a:cs typeface="Arial" pitchFamily="34" charset="0"/>
                        </a:rPr>
                        <a:t> Records</a:t>
                      </a:r>
                      <a:endParaRPr lang="en-US" sz="1000" kern="1400" cap="none" dirty="0" smtClean="0">
                        <a:solidFill>
                          <a:srgbClr val="000000"/>
                        </a:solidFill>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Obituaries</a:t>
                      </a:r>
                      <a:endParaRPr lang="en-US" sz="1000" kern="1400" cap="none" dirty="0" smtClean="0">
                        <a:solidFill>
                          <a:srgbClr val="000000"/>
                        </a:solidFill>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Internet</a:t>
                      </a:r>
                      <a:endParaRPr lang="en-US" sz="1000" kern="1400" cap="none" dirty="0" smtClean="0">
                        <a:solidFill>
                          <a:srgbClr val="000000"/>
                        </a:solidFill>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Other</a:t>
                      </a:r>
                      <a:r>
                        <a:rPr lang="en-US" sz="1000" kern="1400" baseline="0" dirty="0" smtClean="0">
                          <a:solidFill>
                            <a:srgbClr val="000000"/>
                          </a:solidFill>
                          <a:latin typeface="Arial" pitchFamily="34" charset="0"/>
                          <a:cs typeface="Arial" pitchFamily="34" charset="0"/>
                        </a:rPr>
                        <a:t> (Please specify)  _____</a:t>
                      </a:r>
                      <a:r>
                        <a:rPr lang="en-US" sz="1000" kern="1400" dirty="0" smtClean="0">
                          <a:solidFill>
                            <a:srgbClr val="000000"/>
                          </a:solidFill>
                          <a:latin typeface="Arial" pitchFamily="34" charset="0"/>
                          <a:cs typeface="Arial" pitchFamily="34" charset="0"/>
                        </a:rPr>
                        <a:t>_________________</a:t>
                      </a:r>
                      <a:endParaRPr lang="en-US" sz="1000" kern="1400" dirty="0">
                        <a:solidFill>
                          <a:srgbClr val="000000"/>
                        </a:solidFill>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58706">
                <a:tc>
                  <a:txBody>
                    <a:bodyPr/>
                    <a:lstStyle/>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Survival</a:t>
                      </a:r>
                      <a:r>
                        <a:rPr lang="en-US" sz="1000" b="0" kern="1400" baseline="0" dirty="0" smtClean="0">
                          <a:solidFill>
                            <a:srgbClr val="000000"/>
                          </a:solidFill>
                          <a:latin typeface="Arial" pitchFamily="34" charset="0"/>
                          <a:cs typeface="Arial" pitchFamily="34" charset="0"/>
                        </a:rPr>
                        <a:t> Status</a:t>
                      </a:r>
                      <a:endParaRPr lang="en-US" sz="1000" b="0" kern="1400" dirty="0" smtClean="0">
                        <a:solidFill>
                          <a:srgbClr val="000000"/>
                        </a:solidFill>
                        <a:latin typeface="Arial" pitchFamily="34" charset="0"/>
                        <a:cs typeface="Arial" pitchFamily="34" charset="0"/>
                      </a:endParaRP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marR="0" indent="0" algn="l" rtl="0">
                        <a:spcBef>
                          <a:spcPts val="0"/>
                        </a:spcBef>
                        <a:spcAft>
                          <a:spcPts val="0"/>
                        </a:spcAft>
                      </a:pP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Alive</a:t>
                      </a:r>
                    </a:p>
                    <a:p>
                      <a:pPr marR="0" indent="0"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De</a:t>
                      </a:r>
                      <a:r>
                        <a:rPr lang="en-US" sz="1000" kern="1400" baseline="0" dirty="0" smtClean="0">
                          <a:solidFill>
                            <a:srgbClr val="000000"/>
                          </a:solidFill>
                          <a:latin typeface="Arial" pitchFamily="34" charset="0"/>
                          <a:cs typeface="Arial" pitchFamily="34" charset="0"/>
                        </a:rPr>
                        <a:t>ceased</a:t>
                      </a:r>
                      <a:endParaRPr lang="en-US" sz="1000" b="0" kern="1400" baseline="0" dirty="0" smtClean="0">
                        <a:solidFill>
                          <a:srgbClr val="000000"/>
                        </a:solidFill>
                        <a:latin typeface="Arial" pitchFamily="34" charset="0"/>
                        <a:cs typeface="Arial" pitchFamily="34" charset="0"/>
                      </a:endParaRP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58706">
                <a:tc>
                  <a:txBody>
                    <a:bodyPr/>
                    <a:lstStyle/>
                    <a:p>
                      <a:pPr marL="0" marR="0" indent="3587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If deceased, indicate </a:t>
                      </a:r>
                      <a:r>
                        <a:rPr lang="en-US" sz="1000" b="0" kern="1400" baseline="0" dirty="0" smtClean="0">
                          <a:solidFill>
                            <a:srgbClr val="000000"/>
                          </a:solidFill>
                          <a:latin typeface="Arial" pitchFamily="34" charset="0"/>
                          <a:cs typeface="Arial" pitchFamily="34" charset="0"/>
                        </a:rPr>
                        <a:t>date of death if known</a:t>
                      </a:r>
                    </a:p>
                    <a:p>
                      <a:pPr marL="0" marR="0" indent="358775" algn="l" rtl="0">
                        <a:lnSpc>
                          <a:spcPct val="100000"/>
                        </a:lnSpc>
                        <a:spcBef>
                          <a:spcPts val="0"/>
                        </a:spcBef>
                        <a:spcAft>
                          <a:spcPts val="0"/>
                        </a:spcAft>
                      </a:pPr>
                      <a:r>
                        <a:rPr lang="en-US" sz="1000" b="0" kern="1400" baseline="0" dirty="0" smtClean="0">
                          <a:solidFill>
                            <a:srgbClr val="000000"/>
                          </a:solidFill>
                          <a:latin typeface="Arial" pitchFamily="34" charset="0"/>
                          <a:cs typeface="Arial" pitchFamily="34" charset="0"/>
                        </a:rPr>
                        <a:t>(</a:t>
                      </a:r>
                      <a:r>
                        <a:rPr lang="en-US" sz="1000" b="0" kern="1400" baseline="0" dirty="0" err="1" smtClean="0">
                          <a:solidFill>
                            <a:srgbClr val="000000"/>
                          </a:solidFill>
                          <a:latin typeface="Arial" pitchFamily="34" charset="0"/>
                          <a:cs typeface="Arial" pitchFamily="34" charset="0"/>
                        </a:rPr>
                        <a:t>yyyy</a:t>
                      </a:r>
                      <a:r>
                        <a:rPr lang="en-US" sz="1000" b="0" kern="1400" baseline="0" dirty="0" smtClean="0">
                          <a:solidFill>
                            <a:srgbClr val="000000"/>
                          </a:solidFill>
                          <a:latin typeface="Arial" pitchFamily="34" charset="0"/>
                          <a:cs typeface="Arial" pitchFamily="34" charset="0"/>
                        </a:rPr>
                        <a:t>-mm-</a:t>
                      </a:r>
                      <a:r>
                        <a:rPr lang="en-US" sz="1000" b="0" kern="1400" baseline="0" dirty="0" err="1" smtClean="0">
                          <a:solidFill>
                            <a:srgbClr val="000000"/>
                          </a:solidFill>
                          <a:latin typeface="Arial" pitchFamily="34" charset="0"/>
                          <a:cs typeface="Arial" pitchFamily="34" charset="0"/>
                        </a:rPr>
                        <a:t>dd</a:t>
                      </a:r>
                      <a:r>
                        <a:rPr lang="en-US" sz="1000" b="0" kern="1400" baseline="0" dirty="0" smtClean="0">
                          <a:solidFill>
                            <a:srgbClr val="000000"/>
                          </a:solidFill>
                          <a:latin typeface="Arial" pitchFamily="34" charset="0"/>
                          <a:cs typeface="Arial" pitchFamily="34" charset="0"/>
                        </a:rPr>
                        <a:t>)</a:t>
                      </a:r>
                      <a:endParaRPr lang="en-US" sz="1000" b="0" kern="1400" dirty="0" smtClean="0">
                        <a:solidFill>
                          <a:srgbClr val="000000"/>
                        </a:solidFill>
                        <a:latin typeface="Arial" pitchFamily="34" charset="0"/>
                        <a:cs typeface="Arial" pitchFamily="34" charset="0"/>
                      </a:endParaRP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en-CA" dirty="0"/>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58706">
                <a:tc>
                  <a:txBody>
                    <a:bodyPr/>
                    <a:lstStyle/>
                    <a:p>
                      <a:pPr marL="361950" marR="0" indent="-31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If deceased but </a:t>
                      </a:r>
                      <a:r>
                        <a:rPr lang="en-US" sz="1000" b="0" kern="1400" baseline="0" dirty="0" smtClean="0">
                          <a:solidFill>
                            <a:srgbClr val="000000"/>
                          </a:solidFill>
                          <a:latin typeface="Arial" pitchFamily="34" charset="0"/>
                          <a:cs typeface="Arial" pitchFamily="34" charset="0"/>
                        </a:rPr>
                        <a:t>date of death is unknown, indicate last date known to be alive</a:t>
                      </a:r>
                    </a:p>
                    <a:p>
                      <a:pPr marL="0" marR="0" indent="358775" algn="l" rtl="0">
                        <a:lnSpc>
                          <a:spcPct val="100000"/>
                        </a:lnSpc>
                        <a:spcBef>
                          <a:spcPts val="0"/>
                        </a:spcBef>
                        <a:spcAft>
                          <a:spcPts val="0"/>
                        </a:spcAft>
                      </a:pPr>
                      <a:r>
                        <a:rPr lang="en-US" sz="1000" b="0" kern="1400" baseline="0" dirty="0" smtClean="0">
                          <a:solidFill>
                            <a:srgbClr val="000000"/>
                          </a:solidFill>
                          <a:latin typeface="Arial" pitchFamily="34" charset="0"/>
                          <a:cs typeface="Arial" pitchFamily="34" charset="0"/>
                        </a:rPr>
                        <a:t>(</a:t>
                      </a:r>
                      <a:r>
                        <a:rPr lang="en-US" sz="1000" b="0" kern="1400" baseline="0" dirty="0" err="1" smtClean="0">
                          <a:solidFill>
                            <a:srgbClr val="000000"/>
                          </a:solidFill>
                          <a:latin typeface="Arial" pitchFamily="34" charset="0"/>
                          <a:cs typeface="Arial" pitchFamily="34" charset="0"/>
                        </a:rPr>
                        <a:t>yyyy</a:t>
                      </a:r>
                      <a:r>
                        <a:rPr lang="en-US" sz="1000" b="0" kern="1400" baseline="0" dirty="0" smtClean="0">
                          <a:solidFill>
                            <a:srgbClr val="000000"/>
                          </a:solidFill>
                          <a:latin typeface="Arial" pitchFamily="34" charset="0"/>
                          <a:cs typeface="Arial" pitchFamily="34" charset="0"/>
                        </a:rPr>
                        <a:t>-mm-</a:t>
                      </a:r>
                      <a:r>
                        <a:rPr lang="en-US" sz="1000" b="0" kern="1400" baseline="0" dirty="0" err="1" smtClean="0">
                          <a:solidFill>
                            <a:srgbClr val="000000"/>
                          </a:solidFill>
                          <a:latin typeface="Arial" pitchFamily="34" charset="0"/>
                          <a:cs typeface="Arial" pitchFamily="34" charset="0"/>
                        </a:rPr>
                        <a:t>dd</a:t>
                      </a:r>
                      <a:r>
                        <a:rPr lang="en-US" sz="1000" b="0" kern="1400" baseline="0" dirty="0" smtClean="0">
                          <a:solidFill>
                            <a:srgbClr val="000000"/>
                          </a:solidFill>
                          <a:latin typeface="Arial" pitchFamily="34" charset="0"/>
                          <a:cs typeface="Arial" pitchFamily="34" charset="0"/>
                        </a:rPr>
                        <a:t>)</a:t>
                      </a:r>
                      <a:endParaRPr lang="en-US" sz="1000" b="0" kern="1400" dirty="0" smtClean="0">
                        <a:solidFill>
                          <a:srgbClr val="000000"/>
                        </a:solidFill>
                        <a:latin typeface="Arial" pitchFamily="34" charset="0"/>
                        <a:cs typeface="Arial" pitchFamily="34" charset="0"/>
                      </a:endParaRP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en-CA" dirty="0"/>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63366">
                <a:tc gridSpan="2">
                  <a:txBody>
                    <a:bodyPr/>
                    <a:lstStyle/>
                    <a:p>
                      <a:pPr marL="266700" marR="0" indent="-266700" algn="l"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Survival Status NOT Obtained</a:t>
                      </a:r>
                      <a:endParaRPr lang="en-US" sz="1000" b="0" kern="1400" dirty="0" smtClean="0">
                        <a:solidFill>
                          <a:srgbClr val="000000"/>
                        </a:solidFill>
                        <a:latin typeface="Arial" pitchFamily="34" charset="0"/>
                        <a:cs typeface="Arial" pitchFamily="34" charset="0"/>
                      </a:endParaRPr>
                    </a:p>
                  </a:txBody>
                  <a:tcPr marL="18280" marR="18280" marT="18280" marB="1828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hMerge="1">
                  <a:txBody>
                    <a:bodyPr/>
                    <a:lstStyle/>
                    <a:p>
                      <a:endParaRPr lang="en-CA"/>
                    </a:p>
                  </a:txBody>
                  <a:tcPr/>
                </a:tc>
              </a:tr>
              <a:tr h="158706">
                <a:tc>
                  <a:txBody>
                    <a:bodyPr/>
                    <a:lstStyle/>
                    <a:p>
                      <a:pPr marL="92075" marR="0" indent="0" algn="l" rtl="0">
                        <a:lnSpc>
                          <a:spcPct val="100000"/>
                        </a:lnSpc>
                        <a:spcBef>
                          <a:spcPts val="0"/>
                        </a:spcBef>
                        <a:spcAft>
                          <a:spcPts val="0"/>
                        </a:spcAft>
                        <a:tabLst>
                          <a:tab pos="92075" algn="l"/>
                        </a:tabLst>
                      </a:pPr>
                      <a:r>
                        <a:rPr lang="en-US" sz="1000" b="0" kern="1400" dirty="0" smtClean="0">
                          <a:solidFill>
                            <a:srgbClr val="000000"/>
                          </a:solidFill>
                          <a:latin typeface="Arial" pitchFamily="34" charset="0"/>
                          <a:cs typeface="Arial" pitchFamily="34" charset="0"/>
                        </a:rPr>
                        <a:t>Confirm </a:t>
                      </a:r>
                      <a:r>
                        <a:rPr lang="en-US" sz="1000" b="0" u="none" kern="1400" dirty="0" smtClean="0">
                          <a:solidFill>
                            <a:srgbClr val="000000"/>
                          </a:solidFill>
                          <a:latin typeface="Arial" pitchFamily="34" charset="0"/>
                          <a:cs typeface="Arial" pitchFamily="34" charset="0"/>
                        </a:rPr>
                        <a:t>which</a:t>
                      </a:r>
                      <a:r>
                        <a:rPr lang="en-US" sz="1000" b="1" u="none" kern="1400" dirty="0" smtClean="0">
                          <a:solidFill>
                            <a:srgbClr val="000000"/>
                          </a:solidFill>
                          <a:latin typeface="Arial" pitchFamily="34" charset="0"/>
                          <a:cs typeface="Arial" pitchFamily="34" charset="0"/>
                        </a:rPr>
                        <a:t> </a:t>
                      </a:r>
                      <a:r>
                        <a:rPr lang="en-US" sz="1000" b="0" kern="1400" dirty="0" smtClean="0">
                          <a:solidFill>
                            <a:srgbClr val="000000"/>
                          </a:solidFill>
                          <a:latin typeface="Arial" pitchFamily="34" charset="0"/>
                          <a:cs typeface="Arial" pitchFamily="34" charset="0"/>
                        </a:rPr>
                        <a:t>of the following were completed</a:t>
                      </a: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marL="180975" marR="0" indent="-180975" algn="l" rtl="0">
                        <a:spcBef>
                          <a:spcPts val="0"/>
                        </a:spcBef>
                        <a:spcAft>
                          <a:spcPts val="0"/>
                        </a:spcAft>
                      </a:pP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3</a:t>
                      </a:r>
                      <a:r>
                        <a:rPr lang="en-US" sz="1000" kern="1400" baseline="0" dirty="0" smtClean="0">
                          <a:solidFill>
                            <a:srgbClr val="000000"/>
                          </a:solidFill>
                          <a:latin typeface="Arial" pitchFamily="34" charset="0"/>
                          <a:cs typeface="Arial" pitchFamily="34" charset="0"/>
                        </a:rPr>
                        <a:t> attempts to contact the patient were made </a:t>
                      </a:r>
                      <a:r>
                        <a:rPr lang="en-US" sz="1000" b="1" kern="1400" baseline="0" dirty="0" smtClean="0">
                          <a:solidFill>
                            <a:srgbClr val="000000"/>
                          </a:solidFill>
                          <a:latin typeface="Arial" pitchFamily="34" charset="0"/>
                          <a:cs typeface="Arial" pitchFamily="34" charset="0"/>
                        </a:rPr>
                        <a:t>(mandatory)</a:t>
                      </a:r>
                      <a:endParaRPr lang="en-US" sz="1000" b="1" kern="1400" dirty="0" smtClean="0">
                        <a:solidFill>
                          <a:srgbClr val="000000"/>
                        </a:solidFill>
                        <a:latin typeface="Arial" pitchFamily="34" charset="0"/>
                        <a:cs typeface="Arial" pitchFamily="34" charset="0"/>
                      </a:endParaRPr>
                    </a:p>
                    <a:p>
                      <a:pPr marL="180975" marR="0" indent="-180975"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3</a:t>
                      </a:r>
                      <a:r>
                        <a:rPr lang="en-US" sz="1000" kern="1400" baseline="0" dirty="0" smtClean="0">
                          <a:solidFill>
                            <a:srgbClr val="000000"/>
                          </a:solidFill>
                          <a:latin typeface="Arial" pitchFamily="34" charset="0"/>
                          <a:cs typeface="Arial" pitchFamily="34" charset="0"/>
                        </a:rPr>
                        <a:t> attempts to contact the alternate contact person(s) were made </a:t>
                      </a:r>
                      <a:r>
                        <a:rPr lang="en-US" sz="1000" b="1" kern="1400" baseline="0" dirty="0" smtClean="0">
                          <a:solidFill>
                            <a:srgbClr val="000000"/>
                          </a:solidFill>
                          <a:latin typeface="Arial" pitchFamily="34" charset="0"/>
                          <a:cs typeface="Arial" pitchFamily="34" charset="0"/>
                        </a:rPr>
                        <a:t>(mandatory if applicable)</a:t>
                      </a:r>
                    </a:p>
                    <a:p>
                      <a:pPr marL="85725" marR="0" indent="-85725" algn="l" defTabSz="914400" rtl="0" eaLnBrk="1" fontAlgn="auto" latinLnBrk="0" hangingPunct="1">
                        <a:lnSpc>
                          <a:spcPct val="100000"/>
                        </a:lnSpc>
                        <a:spcBef>
                          <a:spcPts val="0"/>
                        </a:spcBef>
                        <a:spcAft>
                          <a:spcPts val="0"/>
                        </a:spcAft>
                        <a:buClrTx/>
                        <a:buSzTx/>
                        <a:buFontTx/>
                        <a:buNone/>
                        <a:tabLst>
                          <a:tab pos="85725" algn="l"/>
                        </a:tabLst>
                        <a:defRPr/>
                      </a:pPr>
                      <a:r>
                        <a:rPr lang="en-US" sz="1000" kern="1400" dirty="0" smtClean="0">
                          <a:solidFill>
                            <a:srgbClr val="000000"/>
                          </a:solidFill>
                          <a:latin typeface="Arial" pitchFamily="34" charset="0"/>
                          <a:cs typeface="Arial" pitchFamily="34" charset="0"/>
                        </a:rPr>
                        <a:t> </a:t>
                      </a:r>
                      <a:r>
                        <a:rPr lang="en-US" sz="1000" b="0" kern="1400" dirty="0" smtClean="0">
                          <a:solidFill>
                            <a:srgbClr val="000000"/>
                          </a:solidFill>
                          <a:latin typeface="Wingdings" pitchFamily="2" charset="2"/>
                          <a:cs typeface="Arial" pitchFamily="34" charset="0"/>
                        </a:rPr>
                        <a:t>o</a:t>
                      </a:r>
                      <a:r>
                        <a:rPr lang="en-US" sz="1000" b="0" kern="1400" dirty="0" smtClean="0">
                          <a:solidFill>
                            <a:srgbClr val="000000"/>
                          </a:solidFill>
                          <a:latin typeface="Arial" pitchFamily="34" charset="0"/>
                          <a:cs typeface="Arial" pitchFamily="34" charset="0"/>
                        </a:rPr>
                        <a:t> Family doctor contacted</a:t>
                      </a:r>
                      <a:r>
                        <a:rPr lang="en-US" sz="1000" b="0" kern="1400" baseline="0" dirty="0" smtClean="0">
                          <a:solidFill>
                            <a:srgbClr val="000000"/>
                          </a:solidFill>
                          <a:latin typeface="Arial" pitchFamily="34" charset="0"/>
                          <a:cs typeface="Arial" pitchFamily="34" charset="0"/>
                        </a:rPr>
                        <a:t> </a:t>
                      </a:r>
                      <a:r>
                        <a:rPr lang="en-US" sz="1000" b="1" kern="1400" baseline="0" dirty="0" smtClean="0">
                          <a:solidFill>
                            <a:srgbClr val="000000"/>
                          </a:solidFill>
                          <a:latin typeface="Arial" pitchFamily="34" charset="0"/>
                          <a:cs typeface="Arial" pitchFamily="34" charset="0"/>
                        </a:rPr>
                        <a:t>(mandatory if available)</a:t>
                      </a:r>
                      <a:endParaRPr lang="en-US" sz="1000" b="0" kern="1400" baseline="0" dirty="0" smtClean="0">
                        <a:solidFill>
                          <a:srgbClr val="000000"/>
                        </a:solidFill>
                        <a:latin typeface="Arial" pitchFamily="34" charset="0"/>
                        <a:cs typeface="Arial" pitchFamily="34" charset="0"/>
                      </a:endParaRPr>
                    </a:p>
                    <a:p>
                      <a:pPr marL="180975" marR="0" indent="-180975" algn="l" defTabSz="914400" rtl="0" eaLnBrk="1" fontAlgn="auto" latinLnBrk="0" hangingPunct="1">
                        <a:lnSpc>
                          <a:spcPct val="100000"/>
                        </a:lnSpc>
                        <a:spcBef>
                          <a:spcPts val="0"/>
                        </a:spcBef>
                        <a:spcAft>
                          <a:spcPts val="0"/>
                        </a:spcAft>
                        <a:buClrTx/>
                        <a:buSzTx/>
                        <a:buFontTx/>
                        <a:buNone/>
                        <a:tabLst>
                          <a:tab pos="266700" algn="l"/>
                        </a:tabLst>
                        <a:defRPr/>
                      </a:pPr>
                      <a:r>
                        <a:rPr lang="en-US" sz="1000" b="0" kern="1400" dirty="0" smtClean="0">
                          <a:solidFill>
                            <a:srgbClr val="000000"/>
                          </a:solidFill>
                          <a:latin typeface="Arial" pitchFamily="34" charset="0"/>
                          <a:cs typeface="Arial" pitchFamily="34" charset="0"/>
                        </a:rPr>
                        <a:t> </a:t>
                      </a:r>
                      <a:r>
                        <a:rPr lang="en-US" sz="1000" b="0" kern="1400" dirty="0" smtClean="0">
                          <a:solidFill>
                            <a:srgbClr val="000000"/>
                          </a:solidFill>
                          <a:latin typeface="Wingdings" pitchFamily="2" charset="2"/>
                          <a:cs typeface="Arial" pitchFamily="34" charset="0"/>
                        </a:rPr>
                        <a:t>o</a:t>
                      </a:r>
                      <a:r>
                        <a:rPr lang="en-US" sz="1000" b="0" kern="1400" dirty="0" smtClean="0">
                          <a:solidFill>
                            <a:srgbClr val="000000"/>
                          </a:solidFill>
                          <a:latin typeface="Arial" pitchFamily="34" charset="0"/>
                          <a:cs typeface="Arial" pitchFamily="34" charset="0"/>
                        </a:rPr>
                        <a:t> N</a:t>
                      </a:r>
                      <a:r>
                        <a:rPr lang="en-US" sz="1000" b="0" kern="1400" baseline="0" dirty="0" smtClean="0">
                          <a:solidFill>
                            <a:srgbClr val="000000"/>
                          </a:solidFill>
                          <a:latin typeface="Arial" pitchFamily="34" charset="0"/>
                          <a:cs typeface="Arial" pitchFamily="34" charset="0"/>
                        </a:rPr>
                        <a:t>o medical records on the patient available at month 6 </a:t>
                      </a:r>
                      <a:r>
                        <a:rPr lang="en-US" sz="1000" b="1" kern="1400" baseline="0" dirty="0" smtClean="0">
                          <a:solidFill>
                            <a:srgbClr val="000000"/>
                          </a:solidFill>
                          <a:latin typeface="Arial" pitchFamily="34" charset="0"/>
                          <a:cs typeface="Arial" pitchFamily="34" charset="0"/>
                        </a:rPr>
                        <a:t>(mandatory)</a:t>
                      </a:r>
                    </a:p>
                    <a:p>
                      <a:pPr marL="177800" marR="0" indent="-177800" algn="l" defTabSz="914400" rtl="0" eaLnBrk="1" fontAlgn="auto" latinLnBrk="0" hangingPunct="1">
                        <a:lnSpc>
                          <a:spcPct val="100000"/>
                        </a:lnSpc>
                        <a:spcBef>
                          <a:spcPts val="0"/>
                        </a:spcBef>
                        <a:spcAft>
                          <a:spcPts val="0"/>
                        </a:spcAft>
                        <a:buClrTx/>
                        <a:buSzTx/>
                        <a:buFontTx/>
                        <a:buNone/>
                        <a:tabLst>
                          <a:tab pos="177800" algn="l"/>
                        </a:tabLst>
                        <a:defRPr/>
                      </a:pPr>
                      <a:r>
                        <a:rPr lang="en-US" sz="1000" b="0" kern="1400" dirty="0" smtClean="0">
                          <a:solidFill>
                            <a:srgbClr val="000000"/>
                          </a:solidFill>
                          <a:latin typeface="Arial" pitchFamily="34" charset="0"/>
                          <a:cs typeface="Arial" pitchFamily="34" charset="0"/>
                        </a:rPr>
                        <a:t> </a:t>
                      </a:r>
                      <a:r>
                        <a:rPr lang="en-US" sz="1000" b="0" kern="1400" dirty="0" smtClean="0">
                          <a:solidFill>
                            <a:srgbClr val="000000"/>
                          </a:solidFill>
                          <a:latin typeface="Wingdings" pitchFamily="2" charset="2"/>
                          <a:cs typeface="Arial" pitchFamily="34" charset="0"/>
                        </a:rPr>
                        <a:t>o</a:t>
                      </a:r>
                      <a:r>
                        <a:rPr lang="en-US" sz="1000" b="0" kern="1400" dirty="0" smtClean="0">
                          <a:solidFill>
                            <a:srgbClr val="000000"/>
                          </a:solidFill>
                          <a:latin typeface="Arial" pitchFamily="34" charset="0"/>
                          <a:cs typeface="Arial" pitchFamily="34" charset="0"/>
                        </a:rPr>
                        <a:t> Internet</a:t>
                      </a:r>
                      <a:r>
                        <a:rPr lang="en-US" sz="1000" b="0" kern="1400" baseline="0" dirty="0" smtClean="0">
                          <a:solidFill>
                            <a:srgbClr val="000000"/>
                          </a:solidFill>
                          <a:latin typeface="Arial" pitchFamily="34" charset="0"/>
                          <a:cs typeface="Arial" pitchFamily="34" charset="0"/>
                        </a:rPr>
                        <a:t> searches for the patient name did not reveal survival status </a:t>
                      </a:r>
                      <a:r>
                        <a:rPr lang="en-US" sz="1000" b="1" kern="1400" baseline="0" dirty="0" smtClean="0">
                          <a:solidFill>
                            <a:srgbClr val="000000"/>
                          </a:solidFill>
                          <a:latin typeface="Arial" pitchFamily="34" charset="0"/>
                          <a:cs typeface="Arial" pitchFamily="34" charset="0"/>
                        </a:rPr>
                        <a:t>(mandatory)</a:t>
                      </a:r>
                      <a:endParaRPr lang="en-US" sz="1000" b="1" kern="1400" dirty="0">
                        <a:solidFill>
                          <a:srgbClr val="000000"/>
                        </a:solidFill>
                        <a:latin typeface="Arial" pitchFamily="34" charset="0"/>
                        <a:cs typeface="Arial" pitchFamily="34" charset="0"/>
                      </a:endParaRP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58706">
                <a:tc>
                  <a:txBody>
                    <a:bodyPr/>
                    <a:lstStyle/>
                    <a:p>
                      <a:pPr marL="92075" marR="0" indent="266700"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Date last known to be alive</a:t>
                      </a:r>
                    </a:p>
                    <a:p>
                      <a:pPr marL="92075" marR="0" indent="266700"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a:t>
                      </a:r>
                      <a:r>
                        <a:rPr lang="en-US" sz="1000" b="0" kern="1400" dirty="0" err="1" smtClean="0">
                          <a:solidFill>
                            <a:srgbClr val="000000"/>
                          </a:solidFill>
                          <a:latin typeface="Arial" pitchFamily="34" charset="0"/>
                          <a:cs typeface="Arial" pitchFamily="34" charset="0"/>
                        </a:rPr>
                        <a:t>yyyy</a:t>
                      </a:r>
                      <a:r>
                        <a:rPr lang="en-US" sz="1000" b="0" kern="1400" dirty="0" smtClean="0">
                          <a:solidFill>
                            <a:srgbClr val="000000"/>
                          </a:solidFill>
                          <a:latin typeface="Arial" pitchFamily="34" charset="0"/>
                          <a:cs typeface="Arial" pitchFamily="34" charset="0"/>
                        </a:rPr>
                        <a:t>-mm-</a:t>
                      </a:r>
                      <a:r>
                        <a:rPr lang="en-US" sz="1000" b="0" kern="1400" dirty="0" err="1" smtClean="0">
                          <a:solidFill>
                            <a:srgbClr val="000000"/>
                          </a:solidFill>
                          <a:latin typeface="Arial" pitchFamily="34" charset="0"/>
                          <a:cs typeface="Arial" pitchFamily="34" charset="0"/>
                        </a:rPr>
                        <a:t>dd</a:t>
                      </a:r>
                      <a:r>
                        <a:rPr lang="en-US" sz="1000" b="0" kern="1400" dirty="0" smtClean="0">
                          <a:solidFill>
                            <a:srgbClr val="000000"/>
                          </a:solidFill>
                          <a:latin typeface="Arial" pitchFamily="34" charset="0"/>
                          <a:cs typeface="Arial" pitchFamily="34" charset="0"/>
                        </a:rPr>
                        <a:t>)</a:t>
                      </a: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en-CA" dirty="0"/>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8" name="Slide Number Placeholder 7"/>
          <p:cNvSpPr>
            <a:spLocks noGrp="1"/>
          </p:cNvSpPr>
          <p:nvPr>
            <p:ph type="sldNum" sz="quarter" idx="12"/>
          </p:nvPr>
        </p:nvSpPr>
        <p:spPr/>
        <p:txBody>
          <a:bodyPr/>
          <a:lstStyle/>
          <a:p>
            <a:fld id="{FDE86200-F1F7-4FF7-847E-D71C11135875}" type="slidenum">
              <a:rPr lang="en-CA" smtClean="0"/>
              <a:pPr/>
              <a:t>43</a:t>
            </a:fld>
            <a:endParaRPr lang="en-CA"/>
          </a:p>
        </p:txBody>
      </p:sp>
      <p:pic>
        <p:nvPicPr>
          <p:cNvPr id="13" name="Picture 2" descr="Y:\06-ACTIVE STUDIES\RE-ENERGIZE Definitive\STUDY PROCEDURES\Logos\RE_Logo small.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2656" y="107505"/>
            <a:ext cx="1368152" cy="5949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6337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545577988"/>
              </p:ext>
            </p:extLst>
          </p:nvPr>
        </p:nvGraphicFramePr>
        <p:xfrm>
          <a:off x="288070" y="1259632"/>
          <a:ext cx="6286544" cy="7766304"/>
        </p:xfrm>
        <a:graphic>
          <a:graphicData uri="http://schemas.openxmlformats.org/drawingml/2006/table">
            <a:tbl>
              <a:tblPr/>
              <a:tblGrid>
                <a:gridCol w="1283542"/>
                <a:gridCol w="5003002"/>
              </a:tblGrid>
              <a:tr h="1105886">
                <a:tc>
                  <a:txBody>
                    <a:bodyPr/>
                    <a:lstStyle/>
                    <a:p>
                      <a:pPr marR="0" indent="0" algn="l" rtl="0">
                        <a:spcBef>
                          <a:spcPts val="0"/>
                        </a:spcBef>
                        <a:spcAft>
                          <a:spcPts val="0"/>
                        </a:spcAft>
                      </a:pPr>
                      <a:r>
                        <a:rPr lang="en-CA" sz="1100" b="1" kern="1400" dirty="0">
                          <a:solidFill>
                            <a:schemeClr val="tx1"/>
                          </a:solidFill>
                          <a:latin typeface="Arial" pitchFamily="34" charset="0"/>
                          <a:cs typeface="Arial" pitchFamily="34" charset="0"/>
                        </a:rPr>
                        <a:t>General Information</a:t>
                      </a:r>
                      <a:endParaRPr lang="en-CA" sz="1100" kern="1400" dirty="0">
                        <a:solidFill>
                          <a:schemeClr val="tx1"/>
                        </a:solidFill>
                        <a:latin typeface="Arial" pitchFamily="34" charset="0"/>
                        <a:cs typeface="Arial" pitchFamily="34" charset="0"/>
                      </a:endParaRPr>
                    </a:p>
                    <a:p>
                      <a:pPr marR="0" indent="0" algn="l" rtl="0">
                        <a:spcBef>
                          <a:spcPts val="0"/>
                        </a:spcBef>
                        <a:spcAft>
                          <a:spcPts val="0"/>
                        </a:spcAft>
                      </a:pPr>
                      <a:r>
                        <a:rPr lang="en-CA" sz="1100" b="1" kern="1400" dirty="0">
                          <a:solidFill>
                            <a:schemeClr val="tx1"/>
                          </a:solidFill>
                          <a:latin typeface="Arial" pitchFamily="34" charset="0"/>
                          <a:cs typeface="Arial" pitchFamily="34" charset="0"/>
                        </a:rPr>
                        <a:t> </a:t>
                      </a:r>
                      <a:endParaRPr lang="en-CA" sz="1100" b="1" kern="1400" dirty="0" smtClean="0">
                        <a:solidFill>
                          <a:schemeClr val="tx1"/>
                        </a:solidFill>
                        <a:latin typeface="Arial" pitchFamily="34" charset="0"/>
                        <a:cs typeface="Arial" pitchFamily="34" charset="0"/>
                      </a:endParaRPr>
                    </a:p>
                    <a:p>
                      <a:pPr marR="0" indent="0" algn="l" rtl="0">
                        <a:spcBef>
                          <a:spcPts val="0"/>
                        </a:spcBef>
                        <a:spcAft>
                          <a:spcPts val="0"/>
                        </a:spcAft>
                      </a:pPr>
                      <a:endParaRPr lang="en-CA" sz="1100" b="1" kern="1400" dirty="0" smtClean="0">
                        <a:solidFill>
                          <a:schemeClr val="tx1"/>
                        </a:solidFill>
                        <a:latin typeface="Arial" pitchFamily="34" charset="0"/>
                        <a:cs typeface="Arial" pitchFamily="34" charset="0"/>
                      </a:endParaRPr>
                    </a:p>
                    <a:p>
                      <a:pPr marR="0" indent="0" algn="l" rtl="0">
                        <a:spcBef>
                          <a:spcPts val="0"/>
                        </a:spcBef>
                        <a:spcAft>
                          <a:spcPts val="0"/>
                        </a:spcAft>
                      </a:pPr>
                      <a:r>
                        <a:rPr lang="en-CA" sz="1100" b="1" kern="1400" dirty="0" smtClean="0">
                          <a:solidFill>
                            <a:schemeClr val="tx1"/>
                          </a:solidFill>
                          <a:latin typeface="Arial" pitchFamily="34" charset="0"/>
                          <a:cs typeface="Arial" pitchFamily="34" charset="0"/>
                        </a:rPr>
                        <a:t>Duration </a:t>
                      </a:r>
                      <a:r>
                        <a:rPr lang="en-CA" sz="1100" b="1" kern="1400" dirty="0">
                          <a:solidFill>
                            <a:schemeClr val="tx1"/>
                          </a:solidFill>
                          <a:latin typeface="Arial" pitchFamily="34" charset="0"/>
                          <a:cs typeface="Arial" pitchFamily="34" charset="0"/>
                        </a:rPr>
                        <a:t>of Data Collection</a:t>
                      </a:r>
                      <a:endParaRPr lang="en-CA" sz="110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CA" sz="1100" kern="1400" dirty="0" smtClean="0">
                          <a:solidFill>
                            <a:schemeClr val="tx1"/>
                          </a:solidFill>
                          <a:latin typeface="Arial" pitchFamily="34" charset="0"/>
                          <a:cs typeface="Arial" pitchFamily="34" charset="0"/>
                        </a:rPr>
                        <a:t>Record all contacts and attempted contacts with the patient/alternate</a:t>
                      </a:r>
                      <a:r>
                        <a:rPr lang="en-CA" sz="1100" kern="1400" baseline="0" dirty="0" smtClean="0">
                          <a:solidFill>
                            <a:schemeClr val="tx1"/>
                          </a:solidFill>
                          <a:latin typeface="Arial" pitchFamily="34" charset="0"/>
                          <a:cs typeface="Arial" pitchFamily="34" charset="0"/>
                        </a:rPr>
                        <a:t> contact  person(s) </a:t>
                      </a:r>
                      <a:r>
                        <a:rPr lang="en-CA" sz="1100" kern="1400" dirty="0" smtClean="0">
                          <a:solidFill>
                            <a:schemeClr val="tx1"/>
                          </a:solidFill>
                          <a:latin typeface="Arial" pitchFamily="34" charset="0"/>
                          <a:cs typeface="Arial" pitchFamily="34" charset="0"/>
                        </a:rPr>
                        <a:t>for the Month 6 follow-up assessments on this log. </a:t>
                      </a:r>
                      <a:r>
                        <a:rPr lang="en-CA" sz="1100" kern="1200" dirty="0" smtClean="0">
                          <a:solidFill>
                            <a:schemeClr val="tx1"/>
                          </a:solidFill>
                          <a:latin typeface="Arial" pitchFamily="34" charset="0"/>
                          <a:ea typeface="+mn-ea"/>
                          <a:cs typeface="Arial" pitchFamily="34" charset="0"/>
                        </a:rPr>
                        <a:t>There must be at least 3 attempts to conduct the follow-up assessments. </a:t>
                      </a:r>
                      <a:endParaRPr lang="en-CA" sz="1100" kern="1400" dirty="0">
                        <a:solidFill>
                          <a:schemeClr val="tx1"/>
                        </a:solidFill>
                        <a:latin typeface="Arial" pitchFamily="34" charset="0"/>
                        <a:cs typeface="Arial" pitchFamily="34" charset="0"/>
                      </a:endParaRPr>
                    </a:p>
                    <a:p>
                      <a:pPr marL="88900" marR="0" indent="0" algn="l" rtl="0">
                        <a:spcBef>
                          <a:spcPts val="0"/>
                        </a:spcBef>
                        <a:spcAft>
                          <a:spcPts val="0"/>
                        </a:spcAft>
                      </a:pPr>
                      <a:r>
                        <a:rPr lang="en-CA" sz="1100" kern="1400" dirty="0" smtClean="0">
                          <a:solidFill>
                            <a:schemeClr val="tx1"/>
                          </a:solidFill>
                          <a:latin typeface="Arial" pitchFamily="34" charset="0"/>
                          <a:cs typeface="Arial" pitchFamily="34" charset="0"/>
                        </a:rPr>
                        <a:t> </a:t>
                      </a:r>
                    </a:p>
                    <a:p>
                      <a:pPr marL="88900" marR="0" indent="0" algn="l" defTabSz="914400" rtl="0" eaLnBrk="1" fontAlgn="auto" latinLnBrk="0" hangingPunct="1">
                        <a:lnSpc>
                          <a:spcPct val="100000"/>
                        </a:lnSpc>
                        <a:spcBef>
                          <a:spcPts val="0"/>
                        </a:spcBef>
                        <a:spcAft>
                          <a:spcPts val="0"/>
                        </a:spcAft>
                        <a:buClrTx/>
                        <a:buSzTx/>
                        <a:buFontTx/>
                        <a:buNone/>
                        <a:tabLst/>
                        <a:defRPr/>
                      </a:pPr>
                      <a:r>
                        <a:rPr lang="en-CA" sz="1100" kern="1400" dirty="0" smtClean="0">
                          <a:solidFill>
                            <a:schemeClr val="tx1"/>
                          </a:solidFill>
                          <a:latin typeface="Arial" pitchFamily="34" charset="0"/>
                          <a:cs typeface="Arial" pitchFamily="34" charset="0"/>
                        </a:rPr>
                        <a:t>Contact the patient/alternate</a:t>
                      </a:r>
                      <a:r>
                        <a:rPr lang="en-CA" sz="1100" kern="1400" baseline="0" dirty="0" smtClean="0">
                          <a:solidFill>
                            <a:schemeClr val="tx1"/>
                          </a:solidFill>
                          <a:latin typeface="Arial" pitchFamily="34" charset="0"/>
                          <a:cs typeface="Arial" pitchFamily="34" charset="0"/>
                        </a:rPr>
                        <a:t> person(s) contact</a:t>
                      </a:r>
                      <a:r>
                        <a:rPr lang="en-CA" sz="1100" kern="1400" dirty="0" smtClean="0">
                          <a:solidFill>
                            <a:schemeClr val="tx1"/>
                          </a:solidFill>
                          <a:latin typeface="Arial" pitchFamily="34" charset="0"/>
                          <a:cs typeface="Arial" pitchFamily="34" charset="0"/>
                        </a:rPr>
                        <a:t> 2</a:t>
                      </a:r>
                      <a:r>
                        <a:rPr lang="en-CA" sz="1100" kern="1400" baseline="0" dirty="0" smtClean="0">
                          <a:solidFill>
                            <a:schemeClr val="tx1"/>
                          </a:solidFill>
                          <a:latin typeface="Arial" pitchFamily="34" charset="0"/>
                          <a:cs typeface="Arial" pitchFamily="34" charset="0"/>
                        </a:rPr>
                        <a:t> weeks prior to book a time for the month 6 follow-up assessment and record the date of contact on the log. </a:t>
                      </a:r>
                      <a:r>
                        <a:rPr lang="en-CA" sz="1100" kern="1200" dirty="0" smtClean="0">
                          <a:solidFill>
                            <a:schemeClr val="tx1"/>
                          </a:solidFill>
                          <a:latin typeface="Arial" pitchFamily="34" charset="0"/>
                          <a:ea typeface="+mn-ea"/>
                          <a:cs typeface="Arial" pitchFamily="34" charset="0"/>
                        </a:rPr>
                        <a:t>Completion of all 4 questionnaires is estimated to take 45 minutes. Each questionnaire may be completed on different days or at different times if need be. It is strongly recommended to schedule time in advance with the patient/alternate</a:t>
                      </a:r>
                      <a:r>
                        <a:rPr lang="en-CA" sz="1100" kern="1200" baseline="0" dirty="0" smtClean="0">
                          <a:solidFill>
                            <a:schemeClr val="tx1"/>
                          </a:solidFill>
                          <a:latin typeface="Arial" pitchFamily="34" charset="0"/>
                          <a:ea typeface="+mn-ea"/>
                          <a:cs typeface="Arial" pitchFamily="34" charset="0"/>
                        </a:rPr>
                        <a:t> contact </a:t>
                      </a:r>
                      <a:r>
                        <a:rPr lang="en-CA" sz="1100" kern="1200" dirty="0" smtClean="0">
                          <a:solidFill>
                            <a:schemeClr val="tx1"/>
                          </a:solidFill>
                          <a:latin typeface="Arial" pitchFamily="34" charset="0"/>
                          <a:ea typeface="+mn-ea"/>
                          <a:cs typeface="Arial" pitchFamily="34" charset="0"/>
                        </a:rPr>
                        <a:t>person(s) to ensure her/his availability.</a:t>
                      </a:r>
                    </a:p>
                    <a:p>
                      <a:pPr marL="88900" marR="0" indent="0" algn="l" rtl="0">
                        <a:spcBef>
                          <a:spcPts val="0"/>
                        </a:spcBef>
                        <a:spcAft>
                          <a:spcPts val="0"/>
                        </a:spcAft>
                      </a:pPr>
                      <a:endParaRPr lang="en-CA" sz="1100" kern="1400" baseline="0" dirty="0" smtClean="0">
                        <a:solidFill>
                          <a:schemeClr val="tx1"/>
                        </a:solidFill>
                        <a:latin typeface="Arial" pitchFamily="34" charset="0"/>
                        <a:cs typeface="Arial" pitchFamily="34" charset="0"/>
                      </a:endParaRPr>
                    </a:p>
                    <a:p>
                      <a:pPr marL="88900" marR="0" indent="0" algn="l" rtl="0">
                        <a:spcBef>
                          <a:spcPts val="0"/>
                        </a:spcBef>
                        <a:spcAft>
                          <a:spcPts val="0"/>
                        </a:spcAft>
                      </a:pPr>
                      <a:r>
                        <a:rPr lang="en-CA" sz="1100" kern="1400" dirty="0" smtClean="0">
                          <a:solidFill>
                            <a:schemeClr val="tx1"/>
                          </a:solidFill>
                          <a:latin typeface="Arial" pitchFamily="34" charset="0"/>
                          <a:cs typeface="Arial" pitchFamily="34" charset="0"/>
                        </a:rPr>
                        <a:t>SF-36, ADL, IADL and employment status assessments are to be conducted at 6 months (± 14 days) after ACU admission.</a:t>
                      </a:r>
                      <a:endParaRPr lang="en-CA" sz="110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14680">
                <a:tc>
                  <a:txBody>
                    <a:bodyPr/>
                    <a:lstStyle/>
                    <a:p>
                      <a:pPr marR="0" indent="0" algn="l" rtl="0">
                        <a:spcBef>
                          <a:spcPts val="0"/>
                        </a:spcBef>
                        <a:spcAft>
                          <a:spcPts val="0"/>
                        </a:spcAft>
                      </a:pPr>
                      <a:r>
                        <a:rPr lang="en-US" sz="1100" b="1" kern="1400" dirty="0" smtClean="0">
                          <a:solidFill>
                            <a:schemeClr val="tx1"/>
                          </a:solidFill>
                          <a:latin typeface="Arial" pitchFamily="34" charset="0"/>
                          <a:cs typeface="Arial" pitchFamily="34" charset="0"/>
                        </a:rPr>
                        <a:t>Date and Time of Contact</a:t>
                      </a:r>
                      <a:endParaRPr lang="en-US" sz="1100" b="1"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3175" algn="l" rtl="0">
                        <a:spcBef>
                          <a:spcPts val="0"/>
                        </a:spcBef>
                        <a:spcAft>
                          <a:spcPts val="0"/>
                        </a:spcAft>
                      </a:pPr>
                      <a:r>
                        <a:rPr lang="en-US" sz="1100" kern="1400" dirty="0" smtClean="0">
                          <a:solidFill>
                            <a:schemeClr val="tx1"/>
                          </a:solidFill>
                          <a:latin typeface="Arial" pitchFamily="34" charset="0"/>
                          <a:cs typeface="Arial" pitchFamily="34" charset="0"/>
                        </a:rPr>
                        <a:t>Record the date and time of contact. If</a:t>
                      </a:r>
                      <a:r>
                        <a:rPr lang="en-US" sz="1100" kern="1400" baseline="0" dirty="0" smtClean="0">
                          <a:solidFill>
                            <a:schemeClr val="tx1"/>
                          </a:solidFill>
                          <a:latin typeface="Arial" pitchFamily="34" charset="0"/>
                          <a:cs typeface="Arial" pitchFamily="34" charset="0"/>
                        </a:rPr>
                        <a:t> you cannot reach the patient/alternate contact person(s) try a different time at each attempt. </a:t>
                      </a:r>
                    </a:p>
                    <a:p>
                      <a:pPr marL="85725" marR="0" indent="3175" algn="l" rtl="0">
                        <a:spcBef>
                          <a:spcPts val="0"/>
                        </a:spcBef>
                        <a:spcAft>
                          <a:spcPts val="0"/>
                        </a:spcAft>
                      </a:pPr>
                      <a:endParaRPr lang="en-US" sz="1100" kern="1400" baseline="0" dirty="0" smtClean="0">
                        <a:solidFill>
                          <a:schemeClr val="tx1"/>
                        </a:solidFill>
                        <a:latin typeface="Arial" pitchFamily="34" charset="0"/>
                        <a:cs typeface="Arial" pitchFamily="34" charset="0"/>
                      </a:endParaRPr>
                    </a:p>
                    <a:p>
                      <a:pPr marL="85725" marR="0" indent="3175" algn="l" defTabSz="914400" rtl="0" eaLnBrk="1" fontAlgn="auto" latinLnBrk="0" hangingPunct="1">
                        <a:lnSpc>
                          <a:spcPct val="100000"/>
                        </a:lnSpc>
                        <a:spcBef>
                          <a:spcPts val="0"/>
                        </a:spcBef>
                        <a:spcAft>
                          <a:spcPts val="0"/>
                        </a:spcAft>
                        <a:buClrTx/>
                        <a:buSzTx/>
                        <a:buFontTx/>
                        <a:buNone/>
                        <a:tabLst/>
                        <a:defRPr/>
                      </a:pPr>
                      <a:r>
                        <a:rPr lang="en-US" sz="1100" kern="1400" dirty="0" smtClean="0">
                          <a:solidFill>
                            <a:schemeClr val="tx1"/>
                          </a:solidFill>
                          <a:latin typeface="Arial" pitchFamily="34" charset="0"/>
                          <a:cs typeface="Arial" pitchFamily="34" charset="0"/>
                        </a:rPr>
                        <a:t>If the patient was deceased</a:t>
                      </a:r>
                      <a:r>
                        <a:rPr lang="en-US" sz="1100" kern="1400" baseline="0" dirty="0" smtClean="0">
                          <a:solidFill>
                            <a:schemeClr val="tx1"/>
                          </a:solidFill>
                          <a:latin typeface="Arial" pitchFamily="34" charset="0"/>
                          <a:cs typeface="Arial" pitchFamily="34" charset="0"/>
                        </a:rPr>
                        <a:t> as per the medical records or obituaries before contacts were made, record the date and time the survival status information was retrieved. </a:t>
                      </a:r>
                      <a:endParaRPr lang="en-CA" sz="1100" kern="1400" dirty="0" smtClean="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0">
                <a:tc>
                  <a:txBody>
                    <a:bodyPr/>
                    <a:lstStyle/>
                    <a:p>
                      <a:pPr marR="0" indent="0" algn="l" rtl="0">
                        <a:spcBef>
                          <a:spcPts val="0"/>
                        </a:spcBef>
                        <a:spcAft>
                          <a:spcPts val="0"/>
                        </a:spcAft>
                      </a:pPr>
                      <a:r>
                        <a:rPr lang="en-US" sz="1100" b="1" kern="1400" dirty="0" smtClean="0">
                          <a:solidFill>
                            <a:schemeClr val="tx1"/>
                          </a:solidFill>
                          <a:latin typeface="Arial" pitchFamily="34" charset="0"/>
                          <a:cs typeface="Arial" pitchFamily="34" charset="0"/>
                        </a:rPr>
                        <a:t>Patient Contact Method</a:t>
                      </a:r>
                      <a:endParaRPr lang="en-US" sz="1100" b="1"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177800" marR="0" indent="-88900" algn="l" rtl="0">
                        <a:spcBef>
                          <a:spcPts val="0"/>
                        </a:spcBef>
                        <a:spcAft>
                          <a:spcPts val="0"/>
                        </a:spcAft>
                      </a:pPr>
                      <a:r>
                        <a:rPr lang="en-US" sz="1100" kern="1400" baseline="0" dirty="0" smtClean="0">
                          <a:solidFill>
                            <a:schemeClr val="tx1"/>
                          </a:solidFill>
                          <a:latin typeface="Arial" pitchFamily="34" charset="0"/>
                          <a:cs typeface="Arial" pitchFamily="34" charset="0"/>
                        </a:rPr>
                        <a:t>Record all methods used to contact the patient. </a:t>
                      </a:r>
                      <a:endParaRPr lang="en-US" sz="1100" kern="1400" dirty="0" smtClean="0">
                        <a:solidFill>
                          <a:schemeClr val="tx1"/>
                        </a:solidFill>
                        <a:latin typeface="Arial" pitchFamily="34" charset="0"/>
                        <a:cs typeface="Arial" pitchFamily="34" charset="0"/>
                      </a:endParaRPr>
                    </a:p>
                    <a:p>
                      <a:pPr marL="177800" marR="0" indent="-88900" algn="l" rtl="0">
                        <a:spcBef>
                          <a:spcPts val="0"/>
                        </a:spcBef>
                        <a:spcAft>
                          <a:spcPts val="0"/>
                        </a:spcAft>
                      </a:pPr>
                      <a:endParaRPr lang="en-US" sz="1100" kern="1400" dirty="0" smtClean="0">
                        <a:solidFill>
                          <a:schemeClr val="tx1"/>
                        </a:solidFill>
                        <a:latin typeface="Arial" pitchFamily="34" charset="0"/>
                        <a:cs typeface="Arial" pitchFamily="34" charset="0"/>
                      </a:endParaRPr>
                    </a:p>
                    <a:p>
                      <a:pPr marL="85725" marR="0" indent="3175" algn="l" rtl="0">
                        <a:spcBef>
                          <a:spcPts val="0"/>
                        </a:spcBef>
                        <a:spcAft>
                          <a:spcPts val="0"/>
                        </a:spcAft>
                      </a:pPr>
                      <a:r>
                        <a:rPr lang="en-US" sz="1100" kern="1400" dirty="0" smtClean="0">
                          <a:solidFill>
                            <a:schemeClr val="tx1"/>
                          </a:solidFill>
                          <a:latin typeface="Arial" pitchFamily="34" charset="0"/>
                          <a:cs typeface="Arial" pitchFamily="34" charset="0"/>
                        </a:rPr>
                        <a:t>If the patient was deceased</a:t>
                      </a:r>
                      <a:r>
                        <a:rPr lang="en-US" sz="1100" kern="1400" baseline="0" dirty="0" smtClean="0">
                          <a:solidFill>
                            <a:schemeClr val="tx1"/>
                          </a:solidFill>
                          <a:latin typeface="Arial" pitchFamily="34" charset="0"/>
                          <a:cs typeface="Arial" pitchFamily="34" charset="0"/>
                        </a:rPr>
                        <a:t> as per the medical records or obituaries before any contact attempts were made, select 'Other' and record that the patient was deceased and record your source. </a:t>
                      </a:r>
                      <a:endParaRPr lang="en-CA" sz="110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12408">
                <a:tc>
                  <a:txBody>
                    <a:bodyPr/>
                    <a:lstStyle/>
                    <a:p>
                      <a:pPr marR="0" indent="0" algn="l" rtl="0">
                        <a:spcBef>
                          <a:spcPts val="0"/>
                        </a:spcBef>
                        <a:spcAft>
                          <a:spcPts val="0"/>
                        </a:spcAft>
                      </a:pPr>
                      <a:r>
                        <a:rPr lang="en-US" sz="1100" b="1" kern="1400" dirty="0" smtClean="0">
                          <a:solidFill>
                            <a:schemeClr val="tx1"/>
                          </a:solidFill>
                          <a:latin typeface="Arial" pitchFamily="34" charset="0"/>
                          <a:cs typeface="Arial" pitchFamily="34" charset="0"/>
                        </a:rPr>
                        <a:t>Alternate Contact Person(s) Available</a:t>
                      </a:r>
                      <a:endParaRPr lang="en-US" sz="1100" b="1"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3175" algn="l" defTabSz="914400" rtl="0" eaLnBrk="1" fontAlgn="auto" latinLnBrk="0" hangingPunct="1">
                        <a:lnSpc>
                          <a:spcPct val="100000"/>
                        </a:lnSpc>
                        <a:spcBef>
                          <a:spcPts val="0"/>
                        </a:spcBef>
                        <a:spcAft>
                          <a:spcPts val="0"/>
                        </a:spcAft>
                        <a:buClrTx/>
                        <a:buSzTx/>
                        <a:buFontTx/>
                        <a:buNone/>
                        <a:tabLst/>
                        <a:defRPr/>
                      </a:pPr>
                      <a:r>
                        <a:rPr lang="en-US" sz="1100" kern="1400" baseline="0" dirty="0" smtClean="0">
                          <a:solidFill>
                            <a:schemeClr val="tx1"/>
                          </a:solidFill>
                          <a:latin typeface="Arial" pitchFamily="34" charset="0"/>
                          <a:cs typeface="Arial" pitchFamily="34" charset="0"/>
                        </a:rPr>
                        <a:t>Record if information for an alternate contact person(s) are available. If the patient completed all the assessments or was deceased before any contact attempts were made, select 'Not required'.</a:t>
                      </a:r>
                      <a:endParaRPr lang="en-US" sz="1100" kern="1400" dirty="0" smtClean="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12408">
                <a:tc>
                  <a:txBody>
                    <a:bodyPr/>
                    <a:lstStyle/>
                    <a:p>
                      <a:pPr marR="0" indent="0" algn="r" rtl="0">
                        <a:spcBef>
                          <a:spcPts val="0"/>
                        </a:spcBef>
                        <a:spcAft>
                          <a:spcPts val="0"/>
                        </a:spcAft>
                      </a:pPr>
                      <a:r>
                        <a:rPr lang="en-US" sz="1100" b="0" kern="1400" dirty="0" smtClean="0">
                          <a:solidFill>
                            <a:schemeClr val="tx1"/>
                          </a:solidFill>
                          <a:latin typeface="Arial" pitchFamily="34" charset="0"/>
                          <a:cs typeface="Arial" pitchFamily="34" charset="0"/>
                        </a:rPr>
                        <a:t>Alternate Contact Person(s) Method</a:t>
                      </a:r>
                      <a:endParaRPr lang="en-US" sz="1100" b="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5725" marR="0" indent="3175" algn="l" rtl="0">
                        <a:spcBef>
                          <a:spcPts val="0"/>
                        </a:spcBef>
                        <a:spcAft>
                          <a:spcPts val="0"/>
                        </a:spcAft>
                      </a:pPr>
                      <a:r>
                        <a:rPr lang="en-US" sz="1100" kern="1400" baseline="0" dirty="0" smtClean="0">
                          <a:solidFill>
                            <a:schemeClr val="tx1"/>
                          </a:solidFill>
                          <a:latin typeface="Arial" pitchFamily="34" charset="0"/>
                          <a:cs typeface="Arial" pitchFamily="34" charset="0"/>
                        </a:rPr>
                        <a:t>If information for a alternate contact person(s) are available, record all methods used to contact the alternate person(s).</a:t>
                      </a:r>
                      <a:endParaRPr lang="en-US" sz="1100" kern="1400" dirty="0" smtClean="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12408">
                <a:tc>
                  <a:txBody>
                    <a:bodyPr/>
                    <a:lstStyle/>
                    <a:p>
                      <a:pPr marR="0" indent="0" algn="r" rtl="0">
                        <a:spcBef>
                          <a:spcPts val="0"/>
                        </a:spcBef>
                        <a:spcAft>
                          <a:spcPts val="0"/>
                        </a:spcAft>
                      </a:pPr>
                      <a:r>
                        <a:rPr lang="en-US" sz="1100" b="0" kern="1400" dirty="0" smtClean="0">
                          <a:solidFill>
                            <a:schemeClr val="tx1"/>
                          </a:solidFill>
                          <a:latin typeface="Arial" pitchFamily="34" charset="0"/>
                          <a:cs typeface="Arial" pitchFamily="34" charset="0"/>
                        </a:rPr>
                        <a:t>Patient Relationship</a:t>
                      </a:r>
                      <a:endParaRPr lang="en-US" sz="1100" b="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3175" algn="l" defTabSz="914400" rtl="0" eaLnBrk="1" fontAlgn="auto" latinLnBrk="0" hangingPunct="1">
                        <a:lnSpc>
                          <a:spcPct val="100000"/>
                        </a:lnSpc>
                        <a:spcBef>
                          <a:spcPts val="0"/>
                        </a:spcBef>
                        <a:spcAft>
                          <a:spcPts val="0"/>
                        </a:spcAft>
                        <a:buClrTx/>
                        <a:buSzTx/>
                        <a:buFontTx/>
                        <a:buNone/>
                        <a:tabLst>
                          <a:tab pos="88900" algn="l"/>
                        </a:tabLst>
                        <a:defRPr/>
                      </a:pPr>
                      <a:r>
                        <a:rPr lang="en-US" sz="1100" kern="1400" dirty="0" smtClean="0">
                          <a:solidFill>
                            <a:schemeClr val="tx1"/>
                          </a:solidFill>
                          <a:latin typeface="Arial" pitchFamily="34" charset="0"/>
                          <a:cs typeface="Arial" pitchFamily="34" charset="0"/>
                        </a:rPr>
                        <a:t>Record </a:t>
                      </a:r>
                      <a:r>
                        <a:rPr lang="en-CA" sz="1100" kern="1400" baseline="0" dirty="0" smtClean="0">
                          <a:solidFill>
                            <a:schemeClr val="tx1"/>
                          </a:solidFill>
                          <a:latin typeface="Arial" pitchFamily="34" charset="0"/>
                          <a:cs typeface="Arial" pitchFamily="34" charset="0"/>
                        </a:rPr>
                        <a:t>the relationship between the alternate contact person(s) and the patient.</a:t>
                      </a:r>
                      <a:endParaRPr lang="en-US" sz="1100" b="1" kern="1400" baseline="0" dirty="0" smtClean="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79590">
                <a:tc>
                  <a:txBody>
                    <a:bodyPr/>
                    <a:lstStyle/>
                    <a:p>
                      <a:pPr marR="0" indent="0" algn="l" rtl="0">
                        <a:spcBef>
                          <a:spcPts val="0"/>
                        </a:spcBef>
                        <a:spcAft>
                          <a:spcPts val="0"/>
                        </a:spcAft>
                      </a:pPr>
                      <a:r>
                        <a:rPr lang="en-US" sz="1100" b="1" kern="1400" dirty="0" smtClean="0">
                          <a:solidFill>
                            <a:schemeClr val="tx1"/>
                          </a:solidFill>
                          <a:latin typeface="Arial" pitchFamily="34" charset="0"/>
                          <a:cs typeface="Arial" pitchFamily="34" charset="0"/>
                        </a:rPr>
                        <a:t>Follow-up’s Completed</a:t>
                      </a:r>
                      <a:endParaRPr lang="en-US" sz="1100" b="1"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indent="0"/>
                      <a:r>
                        <a:rPr lang="en-US" sz="1100" kern="1400" dirty="0" smtClean="0">
                          <a:solidFill>
                            <a:schemeClr val="tx1"/>
                          </a:solidFill>
                          <a:latin typeface="Arial" pitchFamily="34" charset="0"/>
                          <a:cs typeface="Arial" pitchFamily="34" charset="0"/>
                        </a:rPr>
                        <a:t>If an assessment was completed, record  whether the patient</a:t>
                      </a:r>
                      <a:r>
                        <a:rPr lang="en-US" sz="1100" kern="1400" baseline="0" dirty="0" smtClean="0">
                          <a:solidFill>
                            <a:schemeClr val="tx1"/>
                          </a:solidFill>
                          <a:latin typeface="Arial" pitchFamily="34" charset="0"/>
                          <a:cs typeface="Arial" pitchFamily="34" charset="0"/>
                        </a:rPr>
                        <a:t> or the alternate contact person(s) completed the assessment. </a:t>
                      </a:r>
                      <a:r>
                        <a:rPr lang="en-US" sz="1100" kern="1200" dirty="0" smtClean="0">
                          <a:solidFill>
                            <a:schemeClr val="tx1"/>
                          </a:solidFill>
                          <a:latin typeface="Arial" pitchFamily="34" charset="0"/>
                          <a:ea typeface="+mn-ea"/>
                          <a:cs typeface="Arial" pitchFamily="34" charset="0"/>
                        </a:rPr>
                        <a:t>This may be different from form to form.  Note: It is always preferred to complete questionnaires with the patient when possible. </a:t>
                      </a:r>
                      <a:endParaRPr lang="en-CA" sz="110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2345">
                <a:tc>
                  <a:txBody>
                    <a:bodyPr/>
                    <a:lstStyle/>
                    <a:p>
                      <a:pPr marR="0" indent="0" algn="r" rtl="0">
                        <a:spcBef>
                          <a:spcPts val="0"/>
                        </a:spcBef>
                        <a:spcAft>
                          <a:spcPts val="0"/>
                        </a:spcAft>
                      </a:pPr>
                      <a:r>
                        <a:rPr lang="en-US" sz="1100" b="0" kern="1400" dirty="0" smtClean="0">
                          <a:solidFill>
                            <a:schemeClr val="tx1"/>
                          </a:solidFill>
                          <a:latin typeface="Arial" pitchFamily="34" charset="0"/>
                          <a:cs typeface="Arial" pitchFamily="34" charset="0"/>
                        </a:rPr>
                        <a:t>Reason </a:t>
                      </a:r>
                    </a:p>
                    <a:p>
                      <a:pPr marR="0" indent="0" algn="r" rtl="0">
                        <a:spcBef>
                          <a:spcPts val="0"/>
                        </a:spcBef>
                        <a:spcAft>
                          <a:spcPts val="0"/>
                        </a:spcAft>
                      </a:pPr>
                      <a:r>
                        <a:rPr lang="en-US" sz="1100" b="0" kern="1400" dirty="0" smtClean="0">
                          <a:solidFill>
                            <a:schemeClr val="tx1"/>
                          </a:solidFill>
                          <a:latin typeface="Arial" pitchFamily="34" charset="0"/>
                          <a:cs typeface="Arial" pitchFamily="34" charset="0"/>
                        </a:rPr>
                        <a:t>Follow-up not completed</a:t>
                      </a:r>
                      <a:endParaRPr lang="en-US" sz="1100" b="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92075" marR="0" indent="-3175" algn="l" rtl="0">
                        <a:spcBef>
                          <a:spcPts val="0"/>
                        </a:spcBef>
                        <a:spcAft>
                          <a:spcPts val="0"/>
                        </a:spcAft>
                      </a:pPr>
                      <a:r>
                        <a:rPr lang="en-CA" sz="1100" kern="1400" dirty="0" smtClean="0">
                          <a:solidFill>
                            <a:schemeClr val="tx1"/>
                          </a:solidFill>
                          <a:latin typeface="Arial" pitchFamily="34" charset="0"/>
                          <a:cs typeface="Arial" pitchFamily="34" charset="0"/>
                        </a:rPr>
                        <a:t>If </a:t>
                      </a:r>
                      <a:r>
                        <a:rPr lang="en-CA" sz="1100" kern="1400" baseline="0" dirty="0" smtClean="0">
                          <a:solidFill>
                            <a:schemeClr val="tx1"/>
                          </a:solidFill>
                          <a:latin typeface="Arial" pitchFamily="34" charset="0"/>
                          <a:cs typeface="Arial" pitchFamily="34" charset="0"/>
                        </a:rPr>
                        <a:t>the follow-up assessments can not be completed, record the reason why. </a:t>
                      </a:r>
                    </a:p>
                    <a:p>
                      <a:pPr marL="92075" marR="0" indent="-3175" algn="l" rtl="0">
                        <a:spcBef>
                          <a:spcPts val="0"/>
                        </a:spcBef>
                        <a:spcAft>
                          <a:spcPts val="0"/>
                        </a:spcAft>
                      </a:pPr>
                      <a:endParaRPr lang="en-US" sz="1100" kern="1400" baseline="0" dirty="0" smtClean="0">
                        <a:solidFill>
                          <a:schemeClr val="tx1"/>
                        </a:solidFill>
                        <a:latin typeface="Arial" pitchFamily="34" charset="0"/>
                        <a:cs typeface="Arial" pitchFamily="34" charset="0"/>
                      </a:endParaRPr>
                    </a:p>
                    <a:p>
                      <a:pPr marL="92075" marR="0" indent="-3175" algn="l" rtl="0">
                        <a:spcBef>
                          <a:spcPts val="0"/>
                        </a:spcBef>
                        <a:spcAft>
                          <a:spcPts val="0"/>
                        </a:spcAft>
                      </a:pPr>
                      <a:r>
                        <a:rPr lang="en-US" sz="1100" kern="1400" baseline="0" dirty="0" smtClean="0">
                          <a:solidFill>
                            <a:schemeClr val="tx1"/>
                          </a:solidFill>
                          <a:latin typeface="Arial" pitchFamily="34" charset="0"/>
                          <a:cs typeface="Arial" pitchFamily="34" charset="0"/>
                        </a:rPr>
                        <a:t>If the patient is deceased, record the date of death or date last known to be alive on the '</a:t>
                      </a:r>
                      <a:r>
                        <a:rPr lang="en-US" sz="1100" b="1" kern="1400" baseline="0" dirty="0" smtClean="0">
                          <a:solidFill>
                            <a:schemeClr val="tx1"/>
                          </a:solidFill>
                          <a:latin typeface="Arial" pitchFamily="34" charset="0"/>
                          <a:cs typeface="Arial" pitchFamily="34" charset="0"/>
                        </a:rPr>
                        <a:t>Month 6 Survival Assessments</a:t>
                      </a:r>
                      <a:r>
                        <a:rPr lang="en-US" sz="1100" kern="1400" baseline="0" dirty="0" smtClean="0">
                          <a:solidFill>
                            <a:schemeClr val="tx1"/>
                          </a:solidFill>
                          <a:latin typeface="Arial" pitchFamily="34" charset="0"/>
                          <a:cs typeface="Arial" pitchFamily="34" charset="0"/>
                        </a:rPr>
                        <a:t>'.</a:t>
                      </a:r>
                    </a:p>
                    <a:p>
                      <a:pPr marL="92075" marR="0" indent="-3175" algn="l" rtl="0">
                        <a:spcBef>
                          <a:spcPts val="0"/>
                        </a:spcBef>
                        <a:spcAft>
                          <a:spcPts val="0"/>
                        </a:spcAft>
                      </a:pPr>
                      <a:endParaRPr lang="en-CA" sz="1100" kern="1400" baseline="0" dirty="0" smtClean="0">
                        <a:solidFill>
                          <a:schemeClr val="tx1"/>
                        </a:solidFill>
                        <a:latin typeface="Arial" pitchFamily="34" charset="0"/>
                        <a:cs typeface="Arial" pitchFamily="34" charset="0"/>
                      </a:endParaRPr>
                    </a:p>
                    <a:p>
                      <a:pPr marL="92075" marR="0" indent="-3175" algn="l" rtl="0">
                        <a:spcBef>
                          <a:spcPts val="0"/>
                        </a:spcBef>
                        <a:spcAft>
                          <a:spcPts val="0"/>
                        </a:spcAft>
                      </a:pPr>
                      <a:r>
                        <a:rPr lang="en-US" sz="1100" kern="1400" baseline="0" dirty="0" smtClean="0">
                          <a:solidFill>
                            <a:schemeClr val="tx1"/>
                          </a:solidFill>
                          <a:latin typeface="Arial" pitchFamily="34" charset="0"/>
                          <a:cs typeface="Arial" pitchFamily="34" charset="0"/>
                        </a:rPr>
                        <a:t>Refused is defined as the patient/alternate contact person(s) are unwilling to complete the follow-up questionnaires. This does not include reasons such as 'not a good time' or 'I am not feeling well today' etc. In those cases, set up a new date and time to call the patient/alternate contact person(s). </a:t>
                      </a:r>
                      <a:endParaRPr lang="en-CA" sz="110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6" name="Text Box 5"/>
          <p:cNvSpPr txBox="1">
            <a:spLocks noChangeArrowheads="1"/>
          </p:cNvSpPr>
          <p:nvPr/>
        </p:nvSpPr>
        <p:spPr bwMode="auto">
          <a:xfrm>
            <a:off x="252375" y="757856"/>
            <a:ext cx="6357934" cy="35776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50" b="0" i="0" u="none" strike="noStrike" cap="none" normalizeH="0" dirty="0" smtClean="0">
                <a:ln>
                  <a:noFill/>
                </a:ln>
                <a:effectLst/>
                <a:latin typeface="Arial Black" panose="020B0A04020102020204" pitchFamily="34" charset="0"/>
                <a:ea typeface="Times New Roman" pitchFamily="18" charset="0"/>
                <a:cs typeface="Arial" pitchFamily="34" charset="0"/>
              </a:rPr>
              <a:t>Month 6 Follow-up Assessments: Contact Log Instructions</a:t>
            </a:r>
            <a:endParaRPr kumimoji="0" lang="en-US" sz="1550" b="0" i="0" u="none" strike="noStrike" cap="none" normalizeH="0" baseline="0" dirty="0" smtClean="0">
              <a:ln>
                <a:noFill/>
              </a:ln>
              <a:effectLst/>
              <a:latin typeface="Arial Black" panose="020B0A04020102020204" pitchFamily="34" charset="0"/>
              <a:cs typeface="Arial" pitchFamily="34" charset="0"/>
            </a:endParaRPr>
          </a:p>
        </p:txBody>
      </p:sp>
      <p:sp>
        <p:nvSpPr>
          <p:cNvPr id="8"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9" name="Straight Connector 8"/>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9"/>
          <p:cNvSpPr>
            <a:spLocks noGrp="1"/>
          </p:cNvSpPr>
          <p:nvPr>
            <p:ph type="sldNum" sz="quarter" idx="12"/>
          </p:nvPr>
        </p:nvSpPr>
        <p:spPr/>
        <p:txBody>
          <a:bodyPr/>
          <a:lstStyle/>
          <a:p>
            <a:fld id="{FDE86200-F1F7-4FF7-847E-D71C11135875}" type="slidenum">
              <a:rPr lang="en-CA" smtClean="0"/>
              <a:pPr/>
              <a:t>44</a:t>
            </a:fld>
            <a:endParaRPr lang="en-CA"/>
          </a:p>
        </p:txBody>
      </p:sp>
      <p:pic>
        <p:nvPicPr>
          <p:cNvPr id="11"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0648" y="105224"/>
            <a:ext cx="1495494" cy="650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88342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54"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55" name="Text Box 395"/>
          <p:cNvSpPr txBox="1">
            <a:spLocks noChangeArrowheads="1"/>
          </p:cNvSpPr>
          <p:nvPr/>
        </p:nvSpPr>
        <p:spPr bwMode="auto">
          <a:xfrm>
            <a:off x="214306" y="755576"/>
            <a:ext cx="6527062" cy="361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effectLst/>
                <a:latin typeface="Arial Black" pitchFamily="34" charset="0"/>
                <a:ea typeface="Times New Roman" pitchFamily="18" charset="0"/>
                <a:cs typeface="Arial" pitchFamily="34" charset="0"/>
              </a:rPr>
              <a:t>Month 6 Follow-up Assessments: Contact Log</a:t>
            </a:r>
            <a:endParaRPr kumimoji="0" lang="en-US" sz="1800" b="0" i="0" u="none" strike="noStrike" cap="none" normalizeH="0" baseline="0" dirty="0" smtClean="0">
              <a:ln>
                <a:noFill/>
              </a:ln>
              <a:effectLst/>
              <a:latin typeface="Arial" pitchFamily="34" charset="0"/>
              <a:cs typeface="Arial" pitchFamily="34" charset="0"/>
            </a:endParaRPr>
          </a:p>
        </p:txBody>
      </p:sp>
      <p:sp>
        <p:nvSpPr>
          <p:cNvPr id="78903" name="Rectangle 55"/>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78904" name="Rectangle 56"/>
          <p:cNvSpPr>
            <a:spLocks noChangeArrowheads="1"/>
          </p:cNvSpPr>
          <p:nvPr/>
        </p:nvSpPr>
        <p:spPr bwMode="auto">
          <a:xfrm>
            <a:off x="0" y="4572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chemeClr val="tx1"/>
                </a:solidFill>
                <a:effectLst/>
                <a:latin typeface="Arial" pitchFamily="34" charset="0"/>
                <a:cs typeface="Arial" pitchFamily="34" charset="0"/>
              </a:rPr>
              <a:t/>
            </a:r>
            <a:br>
              <a:rPr kumimoji="0" lang="en-CA" sz="1800" b="0" i="0" u="none" strike="noStrike" cap="none" normalizeH="0" baseline="0" smtClean="0">
                <a:ln>
                  <a:noFill/>
                </a:ln>
                <a:solidFill>
                  <a:schemeClr val="tx1"/>
                </a:solidFill>
                <a:effectLst/>
                <a:latin typeface="Arial" pitchFamily="34" charset="0"/>
                <a:cs typeface="Arial" pitchFamily="34" charset="0"/>
              </a:rPr>
            </a:br>
            <a:endParaRPr kumimoji="0" lang="en-CA"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77" name="Table 76"/>
          <p:cNvGraphicFramePr>
            <a:graphicFrameLocks noGrp="1"/>
          </p:cNvGraphicFramePr>
          <p:nvPr>
            <p:extLst>
              <p:ext uri="{D42A27DB-BD31-4B8C-83A1-F6EECF244321}">
                <p14:modId xmlns:p14="http://schemas.microsoft.com/office/powerpoint/2010/main" val="4259791918"/>
              </p:ext>
            </p:extLst>
          </p:nvPr>
        </p:nvGraphicFramePr>
        <p:xfrm>
          <a:off x="142852" y="1142976"/>
          <a:ext cx="6500858" cy="530320"/>
        </p:xfrm>
        <a:graphic>
          <a:graphicData uri="http://schemas.openxmlformats.org/drawingml/2006/table">
            <a:tbl>
              <a:tblPr/>
              <a:tblGrid>
                <a:gridCol w="2214578"/>
                <a:gridCol w="4286280"/>
              </a:tblGrid>
              <a:tr h="142876">
                <a:tc>
                  <a:txBody>
                    <a:bodyPr/>
                    <a:lstStyle/>
                    <a:p>
                      <a:pPr marL="0" marR="0" indent="92075" algn="l" rtl="0">
                        <a:lnSpc>
                          <a:spcPct val="100000"/>
                        </a:lnSpc>
                        <a:spcBef>
                          <a:spcPts val="0"/>
                        </a:spcBef>
                        <a:spcAft>
                          <a:spcPts val="0"/>
                        </a:spcAft>
                      </a:pPr>
                      <a:endParaRPr lang="en-US" sz="1000" b="1" kern="1400" dirty="0" smtClean="0">
                        <a:solidFill>
                          <a:srgbClr val="000000"/>
                        </a:solidFill>
                        <a:latin typeface="Arial" pitchFamily="34" charset="0"/>
                        <a:cs typeface="Arial" pitchFamily="34" charset="0"/>
                      </a:endParaRP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65000"/>
                      </a:schemeClr>
                    </a:solidFill>
                  </a:tcPr>
                </a:tc>
                <a:tc>
                  <a:txBody>
                    <a:bodyPr/>
                    <a:lstStyle/>
                    <a:p>
                      <a:pPr marR="0" indent="0" algn="ctr" rtl="0">
                        <a:spcBef>
                          <a:spcPts val="0"/>
                        </a:spcBef>
                        <a:spcAft>
                          <a:spcPts val="0"/>
                        </a:spcAft>
                      </a:pPr>
                      <a:r>
                        <a:rPr lang="en-US" sz="1000" b="1" kern="1400" dirty="0" smtClean="0">
                          <a:solidFill>
                            <a:srgbClr val="000000"/>
                          </a:solidFill>
                          <a:latin typeface="Arial" pitchFamily="34" charset="0"/>
                          <a:cs typeface="Arial" pitchFamily="34" charset="0"/>
                        </a:rPr>
                        <a:t>Booking</a:t>
                      </a:r>
                      <a:r>
                        <a:rPr lang="en-US" sz="1000" b="1" kern="1400" baseline="0" dirty="0" smtClean="0">
                          <a:solidFill>
                            <a:srgbClr val="000000"/>
                          </a:solidFill>
                          <a:latin typeface="Arial" pitchFamily="34" charset="0"/>
                          <a:cs typeface="Arial" pitchFamily="34" charset="0"/>
                        </a:rPr>
                        <a:t> Month 6 Follow-up (should be at least 2 weeks in advanced)</a:t>
                      </a:r>
                      <a:endParaRPr lang="en-US" sz="1000" b="1" kern="1400" dirty="0" smtClean="0">
                        <a:solidFill>
                          <a:srgbClr val="000000"/>
                        </a:solidFill>
                        <a:latin typeface="Arial" pitchFamily="34" charset="0"/>
                        <a:cs typeface="Arial" pitchFamily="34" charset="0"/>
                      </a:endParaRPr>
                    </a:p>
                  </a:txBody>
                  <a:tcPr marL="18280" marR="18280" marT="18280" marB="1828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r>
              <a:tr h="158706">
                <a:tc>
                  <a:txBody>
                    <a:bodyPr/>
                    <a:lstStyle/>
                    <a:p>
                      <a:pPr marL="0" marR="0" indent="92075" algn="l" rtl="0">
                        <a:lnSpc>
                          <a:spcPct val="100000"/>
                        </a:lnSpc>
                        <a:spcBef>
                          <a:spcPts val="0"/>
                        </a:spcBef>
                        <a:spcAft>
                          <a:spcPts val="0"/>
                        </a:spcAft>
                      </a:pPr>
                      <a:r>
                        <a:rPr lang="en-US" sz="1000" b="1" kern="1400" dirty="0">
                          <a:solidFill>
                            <a:srgbClr val="000000"/>
                          </a:solidFill>
                          <a:latin typeface="Arial" pitchFamily="34" charset="0"/>
                          <a:cs typeface="Arial" pitchFamily="34" charset="0"/>
                        </a:rPr>
                        <a:t>Date </a:t>
                      </a:r>
                      <a:r>
                        <a:rPr lang="en-US" sz="1000" b="1" kern="1400" dirty="0" smtClean="0">
                          <a:solidFill>
                            <a:srgbClr val="000000"/>
                          </a:solidFill>
                          <a:latin typeface="Arial" pitchFamily="34" charset="0"/>
                          <a:cs typeface="Arial" pitchFamily="34" charset="0"/>
                        </a:rPr>
                        <a:t>of Contact (</a:t>
                      </a:r>
                      <a:r>
                        <a:rPr lang="en-US" sz="1000" b="1" kern="1400" dirty="0" err="1" smtClean="0">
                          <a:solidFill>
                            <a:srgbClr val="000000"/>
                          </a:solidFill>
                          <a:latin typeface="Arial" pitchFamily="34" charset="0"/>
                          <a:cs typeface="Arial" pitchFamily="34" charset="0"/>
                        </a:rPr>
                        <a:t>yyyy</a:t>
                      </a:r>
                      <a:r>
                        <a:rPr lang="en-US" sz="1000" b="1" kern="1400" dirty="0" smtClean="0">
                          <a:solidFill>
                            <a:srgbClr val="000000"/>
                          </a:solidFill>
                          <a:latin typeface="Arial" pitchFamily="34" charset="0"/>
                          <a:cs typeface="Arial" pitchFamily="34" charset="0"/>
                        </a:rPr>
                        <a:t>-mm-</a:t>
                      </a:r>
                      <a:r>
                        <a:rPr lang="en-US" sz="1000" b="1" kern="1400" dirty="0" err="1" smtClean="0">
                          <a:solidFill>
                            <a:srgbClr val="000000"/>
                          </a:solidFill>
                          <a:latin typeface="Arial" pitchFamily="34" charset="0"/>
                          <a:cs typeface="Arial" pitchFamily="34" charset="0"/>
                        </a:rPr>
                        <a:t>dd</a:t>
                      </a:r>
                      <a:r>
                        <a:rPr lang="en-US" sz="1000" b="1" kern="1400" dirty="0" smtClean="0">
                          <a:solidFill>
                            <a:srgbClr val="000000"/>
                          </a:solidFill>
                          <a:latin typeface="Arial" pitchFamily="34" charset="0"/>
                          <a:cs typeface="Arial" pitchFamily="34" charset="0"/>
                        </a:rPr>
                        <a:t>)</a:t>
                      </a:r>
                    </a:p>
                    <a:p>
                      <a:pPr marL="0" marR="0" indent="92075" algn="l" rtl="0">
                        <a:lnSpc>
                          <a:spcPct val="100000"/>
                        </a:lnSpc>
                        <a:spcBef>
                          <a:spcPts val="0"/>
                        </a:spcBef>
                        <a:spcAft>
                          <a:spcPts val="0"/>
                        </a:spcAft>
                      </a:pPr>
                      <a:r>
                        <a:rPr lang="en-US" sz="1000" b="0" kern="1400" dirty="0" smtClean="0">
                          <a:solidFill>
                            <a:srgbClr val="000000"/>
                          </a:solidFill>
                          <a:latin typeface="Arial" pitchFamily="34" charset="0"/>
                          <a:cs typeface="Arial" pitchFamily="34" charset="0"/>
                        </a:rPr>
                        <a:t>(If</a:t>
                      </a:r>
                      <a:r>
                        <a:rPr lang="en-US" sz="1000" b="0" kern="1400" baseline="0" dirty="0" smtClean="0">
                          <a:solidFill>
                            <a:srgbClr val="000000"/>
                          </a:solidFill>
                          <a:latin typeface="Arial" pitchFamily="34" charset="0"/>
                          <a:cs typeface="Arial" pitchFamily="34" charset="0"/>
                        </a:rPr>
                        <a:t> not done, record the reason why)</a:t>
                      </a:r>
                      <a:endParaRPr lang="en-US" sz="1000" b="0" kern="1400" dirty="0" smtClean="0">
                        <a:solidFill>
                          <a:srgbClr val="000000"/>
                        </a:solidFill>
                        <a:latin typeface="Arial" pitchFamily="34" charset="0"/>
                        <a:cs typeface="Arial" pitchFamily="34" charset="0"/>
                      </a:endParaRP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marR="0" indent="0" algn="ctr" rtl="0">
                        <a:spcBef>
                          <a:spcPts val="0"/>
                        </a:spcBef>
                        <a:spcAft>
                          <a:spcPts val="0"/>
                        </a:spcAft>
                      </a:pP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5"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6" name="Straight Connector 15"/>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2" name="Table 11"/>
          <p:cNvGraphicFramePr>
            <a:graphicFrameLocks noGrp="1"/>
          </p:cNvGraphicFramePr>
          <p:nvPr/>
        </p:nvGraphicFramePr>
        <p:xfrm>
          <a:off x="142852" y="1814116"/>
          <a:ext cx="6500858" cy="7065040"/>
        </p:xfrm>
        <a:graphic>
          <a:graphicData uri="http://schemas.openxmlformats.org/drawingml/2006/table">
            <a:tbl>
              <a:tblPr/>
              <a:tblGrid>
                <a:gridCol w="1802438"/>
                <a:gridCol w="1555148"/>
                <a:gridCol w="1571636"/>
                <a:gridCol w="1571636"/>
              </a:tblGrid>
              <a:tr h="158706">
                <a:tc>
                  <a:txBody>
                    <a:bodyPr/>
                    <a:lstStyle/>
                    <a:p>
                      <a:pPr marL="0" marR="0" indent="92075" algn="l" rtl="0">
                        <a:lnSpc>
                          <a:spcPct val="100000"/>
                        </a:lnSpc>
                        <a:spcBef>
                          <a:spcPts val="0"/>
                        </a:spcBef>
                        <a:spcAft>
                          <a:spcPts val="0"/>
                        </a:spcAft>
                      </a:pPr>
                      <a:endParaRPr lang="en-US" sz="1000" b="1" kern="140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65000"/>
                      </a:schemeClr>
                    </a:solidFill>
                  </a:tcPr>
                </a:tc>
                <a:tc>
                  <a:txBody>
                    <a:bodyPr/>
                    <a:lstStyle/>
                    <a:p>
                      <a:pPr marR="0" indent="0" algn="ctr" rtl="0">
                        <a:spcBef>
                          <a:spcPts val="0"/>
                        </a:spcBef>
                        <a:spcAft>
                          <a:spcPts val="0"/>
                        </a:spcAft>
                      </a:pPr>
                      <a:r>
                        <a:rPr lang="en-US" sz="1000" b="1" kern="1400" smtClean="0">
                          <a:solidFill>
                            <a:srgbClr val="000000"/>
                          </a:solidFill>
                          <a:latin typeface="Arial" pitchFamily="34" charset="0"/>
                          <a:cs typeface="Arial" pitchFamily="34" charset="0"/>
                        </a:rPr>
                        <a:t>Attempt 1</a:t>
                      </a:r>
                      <a:endParaRPr lang="en-US" sz="1000" b="1"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1" kern="1400" smtClean="0">
                          <a:solidFill>
                            <a:srgbClr val="000000"/>
                          </a:solidFill>
                          <a:latin typeface="Arial" pitchFamily="34" charset="0"/>
                          <a:cs typeface="Arial" pitchFamily="34" charset="0"/>
                        </a:rPr>
                        <a:t>Attempt 2</a:t>
                      </a:r>
                      <a:endParaRPr lang="en-US" sz="1000" b="1"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Attempt 3</a:t>
                      </a:r>
                      <a:endParaRPr lang="en-US" sz="1000" b="1"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58706">
                <a:tc>
                  <a:txBody>
                    <a:bodyPr/>
                    <a:lstStyle/>
                    <a:p>
                      <a:pPr marL="0" marR="0" indent="92075" algn="l" rtl="0">
                        <a:lnSpc>
                          <a:spcPct val="100000"/>
                        </a:lnSpc>
                        <a:spcBef>
                          <a:spcPts val="0"/>
                        </a:spcBef>
                        <a:spcAft>
                          <a:spcPts val="0"/>
                        </a:spcAft>
                      </a:pPr>
                      <a:r>
                        <a:rPr lang="en-US" sz="1000" b="1" kern="1400" dirty="0">
                          <a:solidFill>
                            <a:srgbClr val="000000"/>
                          </a:solidFill>
                          <a:latin typeface="Arial" pitchFamily="34" charset="0"/>
                          <a:cs typeface="Arial" pitchFamily="34" charset="0"/>
                        </a:rPr>
                        <a:t>Date </a:t>
                      </a:r>
                      <a:r>
                        <a:rPr lang="en-US" sz="1000" b="1" kern="1400" dirty="0" smtClean="0">
                          <a:solidFill>
                            <a:srgbClr val="000000"/>
                          </a:solidFill>
                          <a:latin typeface="Arial" pitchFamily="34" charset="0"/>
                          <a:cs typeface="Arial" pitchFamily="34" charset="0"/>
                        </a:rPr>
                        <a:t>of Contact</a:t>
                      </a:r>
                    </a:p>
                    <a:p>
                      <a:pPr marL="0" marR="0" indent="92075" algn="l" rtl="0">
                        <a:lnSpc>
                          <a:spcPct val="100000"/>
                        </a:lnSpc>
                        <a:spcBef>
                          <a:spcPts val="0"/>
                        </a:spcBef>
                        <a:spcAft>
                          <a:spcPts val="0"/>
                        </a:spcAft>
                      </a:pPr>
                      <a:r>
                        <a:rPr lang="en-US" sz="1000" b="1" kern="1400" dirty="0" smtClean="0">
                          <a:solidFill>
                            <a:srgbClr val="000000"/>
                          </a:solidFill>
                          <a:latin typeface="Arial" pitchFamily="34" charset="0"/>
                          <a:cs typeface="Arial" pitchFamily="34" charset="0"/>
                        </a:rPr>
                        <a:t>(</a:t>
                      </a:r>
                      <a:r>
                        <a:rPr lang="en-US" sz="1000" b="1" kern="1400" dirty="0" err="1" smtClean="0">
                          <a:solidFill>
                            <a:srgbClr val="000000"/>
                          </a:solidFill>
                          <a:latin typeface="Arial" pitchFamily="34" charset="0"/>
                          <a:cs typeface="Arial" pitchFamily="34" charset="0"/>
                        </a:rPr>
                        <a:t>yyyy</a:t>
                      </a:r>
                      <a:r>
                        <a:rPr lang="en-US" sz="1000" b="1" kern="1400" dirty="0" smtClean="0">
                          <a:solidFill>
                            <a:srgbClr val="000000"/>
                          </a:solidFill>
                          <a:latin typeface="Arial" pitchFamily="34" charset="0"/>
                          <a:cs typeface="Arial" pitchFamily="34" charset="0"/>
                        </a:rPr>
                        <a:t>-mm-</a:t>
                      </a:r>
                      <a:r>
                        <a:rPr lang="en-US" sz="1000" b="1" kern="1400" dirty="0" err="1" smtClean="0">
                          <a:solidFill>
                            <a:srgbClr val="000000"/>
                          </a:solidFill>
                          <a:latin typeface="Arial" pitchFamily="34" charset="0"/>
                          <a:cs typeface="Arial" pitchFamily="34" charset="0"/>
                        </a:rPr>
                        <a:t>dd</a:t>
                      </a:r>
                      <a:r>
                        <a:rPr lang="en-US" sz="1000" b="1" kern="1400" dirty="0" smtClean="0">
                          <a:solidFill>
                            <a:srgbClr val="000000"/>
                          </a:solidFill>
                          <a:latin typeface="Arial" pitchFamily="34" charset="0"/>
                          <a:cs typeface="Arial" pitchFamily="34" charset="0"/>
                        </a:rPr>
                        <a:t>)</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000" kern="1400" dirty="0">
                          <a:solidFill>
                            <a:srgbClr val="000000"/>
                          </a:solidFill>
                          <a:latin typeface="Arial" pitchFamily="34" charset="0"/>
                          <a:cs typeface="Arial" pitchFamily="34" charset="0"/>
                        </a:rPr>
                        <a:t> </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000" kern="1400" smtClean="0">
                          <a:solidFill>
                            <a:srgbClr val="000000"/>
                          </a:solidFill>
                          <a:latin typeface="Arial" pitchFamily="34" charset="0"/>
                          <a:cs typeface="Arial" pitchFamily="34" charset="0"/>
                        </a:rPr>
                        <a:t> </a:t>
                      </a: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000" kern="1400" smtClean="0">
                          <a:solidFill>
                            <a:srgbClr val="000000"/>
                          </a:solidFill>
                          <a:latin typeface="Arial" pitchFamily="34" charset="0"/>
                          <a:cs typeface="Arial" pitchFamily="34" charset="0"/>
                        </a:rPr>
                        <a:t> </a:t>
                      </a:r>
                      <a:endParaRPr lang="en-US" sz="1000" kern="1400" dirty="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0070">
                <a:tc>
                  <a:txBody>
                    <a:bodyPr/>
                    <a:lstStyle/>
                    <a:p>
                      <a:pPr marL="0" indent="85725"/>
                      <a:r>
                        <a:rPr lang="en-US" sz="1000" b="1" dirty="0" smtClean="0">
                          <a:latin typeface="Arial" pitchFamily="34" charset="0"/>
                          <a:cs typeface="Arial" pitchFamily="34" charset="0"/>
                        </a:rPr>
                        <a:t>Time  (</a:t>
                      </a:r>
                      <a:r>
                        <a:rPr lang="en-US" sz="1000" b="1" dirty="0" err="1" smtClean="0">
                          <a:latin typeface="Arial" pitchFamily="34" charset="0"/>
                          <a:cs typeface="Arial" pitchFamily="34" charset="0"/>
                        </a:rPr>
                        <a:t>hh:mm</a:t>
                      </a:r>
                      <a:r>
                        <a:rPr lang="en-US" sz="1000" b="1" dirty="0" smtClean="0">
                          <a:latin typeface="Arial" pitchFamily="34" charset="0"/>
                          <a:cs typeface="Arial" pitchFamily="34" charset="0"/>
                        </a:rPr>
                        <a:t>)</a:t>
                      </a:r>
                    </a:p>
                    <a:p>
                      <a:pPr marL="0" indent="85725"/>
                      <a:endParaRPr lang="en-CA" sz="1000" b="1" dirty="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0070">
                <a:tc>
                  <a:txBody>
                    <a:bodyPr/>
                    <a:lstStyle/>
                    <a:p>
                      <a:pPr marL="88900" indent="-3175"/>
                      <a:r>
                        <a:rPr lang="en-US" sz="1000" b="1" dirty="0" smtClean="0">
                          <a:latin typeface="Arial" pitchFamily="34" charset="0"/>
                          <a:cs typeface="Arial" pitchFamily="34" charset="0"/>
                        </a:rPr>
                        <a:t>Patient Contact Method</a:t>
                      </a:r>
                      <a:endParaRPr lang="en-US" sz="1000" b="1" baseline="0" dirty="0" smtClean="0">
                        <a:latin typeface="Arial" pitchFamily="34" charset="0"/>
                        <a:cs typeface="Arial" pitchFamily="34" charset="0"/>
                      </a:endParaRPr>
                    </a:p>
                    <a:p>
                      <a:pPr marL="88900" indent="-3175"/>
                      <a:r>
                        <a:rPr lang="en-US" sz="1000" b="0" baseline="0" dirty="0" smtClean="0">
                          <a:latin typeface="Arial" pitchFamily="34" charset="0"/>
                          <a:cs typeface="Arial" pitchFamily="34" charset="0"/>
                        </a:rPr>
                        <a:t>(Select all that apply)</a:t>
                      </a:r>
                      <a:endParaRPr lang="en-CA" sz="1000" b="0" dirty="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In</a:t>
                      </a:r>
                      <a:r>
                        <a:rPr lang="en-US" sz="1000" kern="1400" baseline="0" dirty="0" smtClean="0">
                          <a:solidFill>
                            <a:srgbClr val="000000"/>
                          </a:solidFill>
                          <a:latin typeface="Arial" pitchFamily="34" charset="0"/>
                          <a:cs typeface="Arial" pitchFamily="34" charset="0"/>
                        </a:rPr>
                        <a:t> person with patient</a:t>
                      </a:r>
                      <a:endParaRPr lang="en-US" sz="1000" kern="1400" dirty="0" smtClean="0">
                        <a:solidFill>
                          <a:srgbClr val="000000"/>
                        </a:solidFill>
                        <a:latin typeface="Arial" pitchFamily="34" charset="0"/>
                        <a:cs typeface="Arial" pitchFamily="34" charset="0"/>
                      </a:endParaRPr>
                    </a:p>
                    <a:p>
                      <a:pPr marR="0" indent="0"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Called </a:t>
                      </a:r>
                      <a:r>
                        <a:rPr lang="en-US" sz="1000" kern="1400" baseline="0" dirty="0" smtClean="0">
                          <a:solidFill>
                            <a:srgbClr val="000000"/>
                          </a:solidFill>
                          <a:latin typeface="Arial" pitchFamily="34" charset="0"/>
                          <a:cs typeface="Arial" pitchFamily="34" charset="0"/>
                        </a:rPr>
                        <a:t>patient (cell)</a:t>
                      </a:r>
                      <a:endParaRPr lang="en-US" sz="1000" kern="1400" dirty="0" smtClean="0">
                        <a:solidFill>
                          <a:srgbClr val="000000"/>
                        </a:solidFill>
                        <a:latin typeface="Arial" pitchFamily="34" charset="0"/>
                        <a:cs typeface="Arial" pitchFamily="34" charset="0"/>
                      </a:endParaRPr>
                    </a:p>
                    <a:p>
                      <a:pPr marR="0" indent="0"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Called </a:t>
                      </a:r>
                      <a:r>
                        <a:rPr lang="en-US" sz="1000" kern="1400" baseline="0" dirty="0" smtClean="0">
                          <a:solidFill>
                            <a:srgbClr val="000000"/>
                          </a:solidFill>
                          <a:latin typeface="Arial" pitchFamily="34" charset="0"/>
                          <a:cs typeface="Arial" pitchFamily="34" charset="0"/>
                        </a:rPr>
                        <a:t>patient (work)</a:t>
                      </a:r>
                    </a:p>
                    <a:p>
                      <a:pPr marR="0" indent="0" algn="l" rtl="0">
                        <a:spcBef>
                          <a:spcPts val="0"/>
                        </a:spcBef>
                        <a:spcAft>
                          <a:spcPts val="0"/>
                        </a:spcAft>
                      </a:pP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Called </a:t>
                      </a:r>
                      <a:r>
                        <a:rPr lang="en-US" sz="1000" kern="1400" baseline="0" dirty="0" smtClean="0">
                          <a:solidFill>
                            <a:srgbClr val="000000"/>
                          </a:solidFill>
                          <a:latin typeface="Arial" pitchFamily="34" charset="0"/>
                          <a:cs typeface="Arial" pitchFamily="34" charset="0"/>
                        </a:rPr>
                        <a:t>patient (home)</a:t>
                      </a:r>
                    </a:p>
                    <a:p>
                      <a:pPr marL="180975" marR="0" indent="-180975"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Other</a:t>
                      </a:r>
                      <a:r>
                        <a:rPr lang="en-US" sz="1000" kern="1400" baseline="0" dirty="0" smtClean="0">
                          <a:solidFill>
                            <a:srgbClr val="000000"/>
                          </a:solidFill>
                          <a:latin typeface="Arial" pitchFamily="34" charset="0"/>
                          <a:cs typeface="Arial" pitchFamily="34" charset="0"/>
                        </a:rPr>
                        <a:t> contact (please specify)</a:t>
                      </a:r>
                    </a:p>
                    <a:p>
                      <a:pPr marR="0" indent="0" algn="l" rtl="0">
                        <a:spcBef>
                          <a:spcPts val="0"/>
                        </a:spcBef>
                        <a:spcAft>
                          <a:spcPts val="0"/>
                        </a:spcAft>
                      </a:pPr>
                      <a:endParaRPr lang="en-US" sz="1000" kern="1400" baseline="0" dirty="0" smtClean="0">
                        <a:solidFill>
                          <a:srgbClr val="000000"/>
                        </a:solidFill>
                        <a:latin typeface="Arial" pitchFamily="34" charset="0"/>
                        <a:cs typeface="Arial" pitchFamily="34" charset="0"/>
                      </a:endParaRPr>
                    </a:p>
                    <a:p>
                      <a:pPr marR="0" indent="0" algn="l" rtl="0">
                        <a:spcBef>
                          <a:spcPts val="0"/>
                        </a:spcBef>
                        <a:spcAft>
                          <a:spcPts val="0"/>
                        </a:spcAft>
                      </a:pPr>
                      <a:endParaRPr lang="en-US" sz="1000" kern="1400" baseline="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000" kern="1400" baseline="0" smtClean="0">
                          <a:solidFill>
                            <a:srgbClr val="000000"/>
                          </a:solidFill>
                          <a:latin typeface="Arial" pitchFamily="34" charset="0"/>
                          <a:cs typeface="Arial" pitchFamily="34" charset="0"/>
                        </a:rPr>
                        <a:t> </a:t>
                      </a:r>
                      <a:r>
                        <a:rPr lang="en-US" sz="1000" kern="1400" smtClean="0">
                          <a:solidFill>
                            <a:srgbClr val="000000"/>
                          </a:solidFill>
                          <a:latin typeface="Wingdings" pitchFamily="2" charset="2"/>
                          <a:cs typeface="Arial" pitchFamily="34" charset="0"/>
                        </a:rPr>
                        <a:t>o</a:t>
                      </a:r>
                      <a:r>
                        <a:rPr lang="en-US" sz="1000" kern="1400" smtClean="0">
                          <a:solidFill>
                            <a:srgbClr val="000000"/>
                          </a:solidFill>
                          <a:latin typeface="Arial" pitchFamily="34" charset="0"/>
                          <a:cs typeface="Arial" pitchFamily="34" charset="0"/>
                        </a:rPr>
                        <a:t> In</a:t>
                      </a:r>
                      <a:r>
                        <a:rPr lang="en-US" sz="1000" kern="1400" baseline="0" smtClean="0">
                          <a:solidFill>
                            <a:srgbClr val="000000"/>
                          </a:solidFill>
                          <a:latin typeface="Arial" pitchFamily="34" charset="0"/>
                          <a:cs typeface="Arial" pitchFamily="34" charset="0"/>
                        </a:rPr>
                        <a:t> person with patient</a:t>
                      </a:r>
                      <a:endParaRPr lang="en-US" sz="1000" kern="1400" smtClean="0">
                        <a:solidFill>
                          <a:srgbClr val="000000"/>
                        </a:solidFill>
                        <a:latin typeface="Arial" pitchFamily="34" charset="0"/>
                        <a:cs typeface="Arial" pitchFamily="34" charset="0"/>
                      </a:endParaRPr>
                    </a:p>
                    <a:p>
                      <a:pPr marR="0" indent="0" algn="l" rtl="0">
                        <a:spcBef>
                          <a:spcPts val="0"/>
                        </a:spcBef>
                        <a:spcAft>
                          <a:spcPts val="0"/>
                        </a:spcAft>
                      </a:pPr>
                      <a:r>
                        <a:rPr lang="en-US" sz="1000" kern="1400" smtClean="0">
                          <a:solidFill>
                            <a:srgbClr val="000000"/>
                          </a:solidFill>
                          <a:latin typeface="Arial" pitchFamily="34" charset="0"/>
                          <a:cs typeface="Arial" pitchFamily="34" charset="0"/>
                        </a:rPr>
                        <a:t> </a:t>
                      </a:r>
                      <a:r>
                        <a:rPr lang="en-US" sz="1000" kern="1400" smtClean="0">
                          <a:solidFill>
                            <a:srgbClr val="000000"/>
                          </a:solidFill>
                          <a:latin typeface="Wingdings" pitchFamily="2" charset="2"/>
                          <a:cs typeface="Arial" pitchFamily="34" charset="0"/>
                        </a:rPr>
                        <a:t>o</a:t>
                      </a:r>
                      <a:r>
                        <a:rPr lang="en-US" sz="1000" kern="1400" smtClean="0">
                          <a:solidFill>
                            <a:srgbClr val="000000"/>
                          </a:solidFill>
                          <a:latin typeface="Arial" pitchFamily="34" charset="0"/>
                          <a:cs typeface="Arial" pitchFamily="34" charset="0"/>
                        </a:rPr>
                        <a:t> Called </a:t>
                      </a:r>
                      <a:r>
                        <a:rPr lang="en-US" sz="1000" kern="1400" baseline="0" smtClean="0">
                          <a:solidFill>
                            <a:srgbClr val="000000"/>
                          </a:solidFill>
                          <a:latin typeface="Arial" pitchFamily="34" charset="0"/>
                          <a:cs typeface="Arial" pitchFamily="34" charset="0"/>
                        </a:rPr>
                        <a:t>patient (cell)</a:t>
                      </a:r>
                      <a:endParaRPr lang="en-US" sz="1000" kern="1400" smtClean="0">
                        <a:solidFill>
                          <a:srgbClr val="000000"/>
                        </a:solidFill>
                        <a:latin typeface="Arial" pitchFamily="34" charset="0"/>
                        <a:cs typeface="Arial" pitchFamily="34" charset="0"/>
                      </a:endParaRPr>
                    </a:p>
                    <a:p>
                      <a:pPr marR="0" indent="0" algn="l" rtl="0">
                        <a:spcBef>
                          <a:spcPts val="0"/>
                        </a:spcBef>
                        <a:spcAft>
                          <a:spcPts val="0"/>
                        </a:spcAft>
                      </a:pPr>
                      <a:r>
                        <a:rPr lang="en-US" sz="1000" kern="1400" smtClean="0">
                          <a:solidFill>
                            <a:srgbClr val="000000"/>
                          </a:solidFill>
                          <a:latin typeface="Arial" pitchFamily="34" charset="0"/>
                          <a:cs typeface="Arial" pitchFamily="34" charset="0"/>
                        </a:rPr>
                        <a:t> </a:t>
                      </a:r>
                      <a:r>
                        <a:rPr lang="en-US" sz="1000" kern="1400" smtClean="0">
                          <a:solidFill>
                            <a:srgbClr val="000000"/>
                          </a:solidFill>
                          <a:latin typeface="Wingdings" pitchFamily="2" charset="2"/>
                          <a:cs typeface="Arial" pitchFamily="34" charset="0"/>
                        </a:rPr>
                        <a:t>o</a:t>
                      </a:r>
                      <a:r>
                        <a:rPr lang="en-US" sz="1000" kern="1400" smtClean="0">
                          <a:solidFill>
                            <a:srgbClr val="000000"/>
                          </a:solidFill>
                          <a:latin typeface="Arial" pitchFamily="34" charset="0"/>
                          <a:cs typeface="Arial" pitchFamily="34" charset="0"/>
                        </a:rPr>
                        <a:t> Called </a:t>
                      </a:r>
                      <a:r>
                        <a:rPr lang="en-US" sz="1000" kern="1400" baseline="0" smtClean="0">
                          <a:solidFill>
                            <a:srgbClr val="000000"/>
                          </a:solidFill>
                          <a:latin typeface="Arial" pitchFamily="34" charset="0"/>
                          <a:cs typeface="Arial" pitchFamily="34" charset="0"/>
                        </a:rPr>
                        <a:t>patient (work)</a:t>
                      </a:r>
                    </a:p>
                    <a:p>
                      <a:pPr marR="0" indent="0" algn="l" rtl="0">
                        <a:spcBef>
                          <a:spcPts val="0"/>
                        </a:spcBef>
                        <a:spcAft>
                          <a:spcPts val="0"/>
                        </a:spcAft>
                      </a:pPr>
                      <a:r>
                        <a:rPr lang="en-US" sz="1000" kern="1400" baseline="0" smtClean="0">
                          <a:solidFill>
                            <a:srgbClr val="000000"/>
                          </a:solidFill>
                          <a:latin typeface="Arial" pitchFamily="34" charset="0"/>
                          <a:cs typeface="Arial" pitchFamily="34" charset="0"/>
                        </a:rPr>
                        <a:t> </a:t>
                      </a:r>
                      <a:r>
                        <a:rPr lang="en-US" sz="1000" kern="1400" smtClean="0">
                          <a:solidFill>
                            <a:srgbClr val="000000"/>
                          </a:solidFill>
                          <a:latin typeface="Wingdings" pitchFamily="2" charset="2"/>
                          <a:cs typeface="Arial" pitchFamily="34" charset="0"/>
                        </a:rPr>
                        <a:t>o</a:t>
                      </a:r>
                      <a:r>
                        <a:rPr lang="en-US" sz="1000" kern="1400" smtClean="0">
                          <a:solidFill>
                            <a:srgbClr val="000000"/>
                          </a:solidFill>
                          <a:latin typeface="Arial" pitchFamily="34" charset="0"/>
                          <a:cs typeface="Arial" pitchFamily="34" charset="0"/>
                        </a:rPr>
                        <a:t> Called </a:t>
                      </a:r>
                      <a:r>
                        <a:rPr lang="en-US" sz="1000" kern="1400" baseline="0" smtClean="0">
                          <a:solidFill>
                            <a:srgbClr val="000000"/>
                          </a:solidFill>
                          <a:latin typeface="Arial" pitchFamily="34" charset="0"/>
                          <a:cs typeface="Arial" pitchFamily="34" charset="0"/>
                        </a:rPr>
                        <a:t>patient (home)</a:t>
                      </a:r>
                    </a:p>
                    <a:p>
                      <a:pPr marL="180975" marR="0" indent="-180975" algn="l" rtl="0">
                        <a:spcBef>
                          <a:spcPts val="0"/>
                        </a:spcBef>
                        <a:spcAft>
                          <a:spcPts val="0"/>
                        </a:spcAft>
                      </a:pPr>
                      <a:r>
                        <a:rPr lang="en-US" sz="1000" kern="1400" smtClean="0">
                          <a:solidFill>
                            <a:srgbClr val="000000"/>
                          </a:solidFill>
                          <a:latin typeface="Arial" pitchFamily="34" charset="0"/>
                          <a:cs typeface="Arial" pitchFamily="34" charset="0"/>
                        </a:rPr>
                        <a:t> </a:t>
                      </a:r>
                      <a:r>
                        <a:rPr lang="en-US" sz="1000" kern="1400" smtClean="0">
                          <a:solidFill>
                            <a:srgbClr val="000000"/>
                          </a:solidFill>
                          <a:latin typeface="Wingdings" pitchFamily="2" charset="2"/>
                          <a:cs typeface="Arial" pitchFamily="34" charset="0"/>
                        </a:rPr>
                        <a:t>o</a:t>
                      </a:r>
                      <a:r>
                        <a:rPr lang="en-US" sz="1000" kern="1400" smtClean="0">
                          <a:solidFill>
                            <a:srgbClr val="000000"/>
                          </a:solidFill>
                          <a:latin typeface="Arial" pitchFamily="34" charset="0"/>
                          <a:cs typeface="Arial" pitchFamily="34" charset="0"/>
                        </a:rPr>
                        <a:t> Other</a:t>
                      </a:r>
                      <a:r>
                        <a:rPr lang="en-US" sz="1000" kern="1400" baseline="0" smtClean="0">
                          <a:solidFill>
                            <a:srgbClr val="000000"/>
                          </a:solidFill>
                          <a:latin typeface="Arial" pitchFamily="34" charset="0"/>
                          <a:cs typeface="Arial" pitchFamily="34" charset="0"/>
                        </a:rPr>
                        <a:t> contact (please specify)</a:t>
                      </a:r>
                    </a:p>
                    <a:p>
                      <a:pPr marR="0" indent="0" algn="l" rtl="0">
                        <a:spcBef>
                          <a:spcPts val="0"/>
                        </a:spcBef>
                        <a:spcAft>
                          <a:spcPts val="0"/>
                        </a:spcAft>
                      </a:pPr>
                      <a:endParaRPr lang="en-US" sz="1000" kern="1400" baseline="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000" kern="1400" baseline="0" smtClean="0">
                          <a:solidFill>
                            <a:srgbClr val="000000"/>
                          </a:solidFill>
                          <a:latin typeface="Arial" pitchFamily="34" charset="0"/>
                          <a:cs typeface="Arial" pitchFamily="34" charset="0"/>
                        </a:rPr>
                        <a:t> </a:t>
                      </a:r>
                      <a:r>
                        <a:rPr lang="en-US" sz="1000" kern="1400" smtClean="0">
                          <a:solidFill>
                            <a:srgbClr val="000000"/>
                          </a:solidFill>
                          <a:latin typeface="Wingdings" pitchFamily="2" charset="2"/>
                          <a:cs typeface="Arial" pitchFamily="34" charset="0"/>
                        </a:rPr>
                        <a:t>o</a:t>
                      </a:r>
                      <a:r>
                        <a:rPr lang="en-US" sz="1000" kern="1400" smtClean="0">
                          <a:solidFill>
                            <a:srgbClr val="000000"/>
                          </a:solidFill>
                          <a:latin typeface="Arial" pitchFamily="34" charset="0"/>
                          <a:cs typeface="Arial" pitchFamily="34" charset="0"/>
                        </a:rPr>
                        <a:t> In</a:t>
                      </a:r>
                      <a:r>
                        <a:rPr lang="en-US" sz="1000" kern="1400" baseline="0" smtClean="0">
                          <a:solidFill>
                            <a:srgbClr val="000000"/>
                          </a:solidFill>
                          <a:latin typeface="Arial" pitchFamily="34" charset="0"/>
                          <a:cs typeface="Arial" pitchFamily="34" charset="0"/>
                        </a:rPr>
                        <a:t> person with patient</a:t>
                      </a:r>
                      <a:endParaRPr lang="en-US" sz="1000" kern="1400" smtClean="0">
                        <a:solidFill>
                          <a:srgbClr val="000000"/>
                        </a:solidFill>
                        <a:latin typeface="Arial" pitchFamily="34" charset="0"/>
                        <a:cs typeface="Arial" pitchFamily="34" charset="0"/>
                      </a:endParaRPr>
                    </a:p>
                    <a:p>
                      <a:pPr marR="0" indent="0" algn="l" rtl="0">
                        <a:spcBef>
                          <a:spcPts val="0"/>
                        </a:spcBef>
                        <a:spcAft>
                          <a:spcPts val="0"/>
                        </a:spcAft>
                      </a:pPr>
                      <a:r>
                        <a:rPr lang="en-US" sz="1000" kern="1400" smtClean="0">
                          <a:solidFill>
                            <a:srgbClr val="000000"/>
                          </a:solidFill>
                          <a:latin typeface="Arial" pitchFamily="34" charset="0"/>
                          <a:cs typeface="Arial" pitchFamily="34" charset="0"/>
                        </a:rPr>
                        <a:t> </a:t>
                      </a:r>
                      <a:r>
                        <a:rPr lang="en-US" sz="1000" kern="1400" smtClean="0">
                          <a:solidFill>
                            <a:srgbClr val="000000"/>
                          </a:solidFill>
                          <a:latin typeface="Wingdings" pitchFamily="2" charset="2"/>
                          <a:cs typeface="Arial" pitchFamily="34" charset="0"/>
                        </a:rPr>
                        <a:t>o</a:t>
                      </a:r>
                      <a:r>
                        <a:rPr lang="en-US" sz="1000" kern="1400" smtClean="0">
                          <a:solidFill>
                            <a:srgbClr val="000000"/>
                          </a:solidFill>
                          <a:latin typeface="Arial" pitchFamily="34" charset="0"/>
                          <a:cs typeface="Arial" pitchFamily="34" charset="0"/>
                        </a:rPr>
                        <a:t> Called </a:t>
                      </a:r>
                      <a:r>
                        <a:rPr lang="en-US" sz="1000" kern="1400" baseline="0" smtClean="0">
                          <a:solidFill>
                            <a:srgbClr val="000000"/>
                          </a:solidFill>
                          <a:latin typeface="Arial" pitchFamily="34" charset="0"/>
                          <a:cs typeface="Arial" pitchFamily="34" charset="0"/>
                        </a:rPr>
                        <a:t>patient (cell)</a:t>
                      </a:r>
                      <a:endParaRPr lang="en-US" sz="1000" kern="1400" smtClean="0">
                        <a:solidFill>
                          <a:srgbClr val="000000"/>
                        </a:solidFill>
                        <a:latin typeface="Arial" pitchFamily="34" charset="0"/>
                        <a:cs typeface="Arial" pitchFamily="34" charset="0"/>
                      </a:endParaRPr>
                    </a:p>
                    <a:p>
                      <a:pPr marR="0" indent="0" algn="l" rtl="0">
                        <a:spcBef>
                          <a:spcPts val="0"/>
                        </a:spcBef>
                        <a:spcAft>
                          <a:spcPts val="0"/>
                        </a:spcAft>
                      </a:pPr>
                      <a:r>
                        <a:rPr lang="en-US" sz="1000" kern="1400" smtClean="0">
                          <a:solidFill>
                            <a:srgbClr val="000000"/>
                          </a:solidFill>
                          <a:latin typeface="Arial" pitchFamily="34" charset="0"/>
                          <a:cs typeface="Arial" pitchFamily="34" charset="0"/>
                        </a:rPr>
                        <a:t> </a:t>
                      </a:r>
                      <a:r>
                        <a:rPr lang="en-US" sz="1000" kern="1400" smtClean="0">
                          <a:solidFill>
                            <a:srgbClr val="000000"/>
                          </a:solidFill>
                          <a:latin typeface="Wingdings" pitchFamily="2" charset="2"/>
                          <a:cs typeface="Arial" pitchFamily="34" charset="0"/>
                        </a:rPr>
                        <a:t>o</a:t>
                      </a:r>
                      <a:r>
                        <a:rPr lang="en-US" sz="1000" kern="1400" smtClean="0">
                          <a:solidFill>
                            <a:srgbClr val="000000"/>
                          </a:solidFill>
                          <a:latin typeface="Arial" pitchFamily="34" charset="0"/>
                          <a:cs typeface="Arial" pitchFamily="34" charset="0"/>
                        </a:rPr>
                        <a:t> Called </a:t>
                      </a:r>
                      <a:r>
                        <a:rPr lang="en-US" sz="1000" kern="1400" baseline="0" smtClean="0">
                          <a:solidFill>
                            <a:srgbClr val="000000"/>
                          </a:solidFill>
                          <a:latin typeface="Arial" pitchFamily="34" charset="0"/>
                          <a:cs typeface="Arial" pitchFamily="34" charset="0"/>
                        </a:rPr>
                        <a:t>patient (work)</a:t>
                      </a:r>
                    </a:p>
                    <a:p>
                      <a:pPr marR="0" indent="0" algn="l" rtl="0">
                        <a:spcBef>
                          <a:spcPts val="0"/>
                        </a:spcBef>
                        <a:spcAft>
                          <a:spcPts val="0"/>
                        </a:spcAft>
                      </a:pPr>
                      <a:r>
                        <a:rPr lang="en-US" sz="1000" kern="1400" baseline="0" smtClean="0">
                          <a:solidFill>
                            <a:srgbClr val="000000"/>
                          </a:solidFill>
                          <a:latin typeface="Arial" pitchFamily="34" charset="0"/>
                          <a:cs typeface="Arial" pitchFamily="34" charset="0"/>
                        </a:rPr>
                        <a:t> </a:t>
                      </a:r>
                      <a:r>
                        <a:rPr lang="en-US" sz="1000" kern="1400" smtClean="0">
                          <a:solidFill>
                            <a:srgbClr val="000000"/>
                          </a:solidFill>
                          <a:latin typeface="Wingdings" pitchFamily="2" charset="2"/>
                          <a:cs typeface="Arial" pitchFamily="34" charset="0"/>
                        </a:rPr>
                        <a:t>o</a:t>
                      </a:r>
                      <a:r>
                        <a:rPr lang="en-US" sz="1000" kern="1400" smtClean="0">
                          <a:solidFill>
                            <a:srgbClr val="000000"/>
                          </a:solidFill>
                          <a:latin typeface="Arial" pitchFamily="34" charset="0"/>
                          <a:cs typeface="Arial" pitchFamily="34" charset="0"/>
                        </a:rPr>
                        <a:t> Called </a:t>
                      </a:r>
                      <a:r>
                        <a:rPr lang="en-US" sz="1000" kern="1400" baseline="0" smtClean="0">
                          <a:solidFill>
                            <a:srgbClr val="000000"/>
                          </a:solidFill>
                          <a:latin typeface="Arial" pitchFamily="34" charset="0"/>
                          <a:cs typeface="Arial" pitchFamily="34" charset="0"/>
                        </a:rPr>
                        <a:t>patient (home)</a:t>
                      </a:r>
                    </a:p>
                    <a:p>
                      <a:pPr marL="180975" marR="0" indent="-180975" algn="l" rtl="0">
                        <a:spcBef>
                          <a:spcPts val="0"/>
                        </a:spcBef>
                        <a:spcAft>
                          <a:spcPts val="0"/>
                        </a:spcAft>
                      </a:pPr>
                      <a:r>
                        <a:rPr lang="en-US" sz="1000" kern="1400" smtClean="0">
                          <a:solidFill>
                            <a:srgbClr val="000000"/>
                          </a:solidFill>
                          <a:latin typeface="Arial" pitchFamily="34" charset="0"/>
                          <a:cs typeface="Arial" pitchFamily="34" charset="0"/>
                        </a:rPr>
                        <a:t> </a:t>
                      </a:r>
                      <a:r>
                        <a:rPr lang="en-US" sz="1000" kern="1400" smtClean="0">
                          <a:solidFill>
                            <a:srgbClr val="000000"/>
                          </a:solidFill>
                          <a:latin typeface="Wingdings" pitchFamily="2" charset="2"/>
                          <a:cs typeface="Arial" pitchFamily="34" charset="0"/>
                        </a:rPr>
                        <a:t>o</a:t>
                      </a:r>
                      <a:r>
                        <a:rPr lang="en-US" sz="1000" kern="1400" smtClean="0">
                          <a:solidFill>
                            <a:srgbClr val="000000"/>
                          </a:solidFill>
                          <a:latin typeface="Arial" pitchFamily="34" charset="0"/>
                          <a:cs typeface="Arial" pitchFamily="34" charset="0"/>
                        </a:rPr>
                        <a:t> Other</a:t>
                      </a:r>
                      <a:r>
                        <a:rPr lang="en-US" sz="1000" kern="1400" baseline="0" smtClean="0">
                          <a:solidFill>
                            <a:srgbClr val="000000"/>
                          </a:solidFill>
                          <a:latin typeface="Arial" pitchFamily="34" charset="0"/>
                          <a:cs typeface="Arial" pitchFamily="34" charset="0"/>
                        </a:rPr>
                        <a:t> contact (please specify)</a:t>
                      </a:r>
                      <a:endParaRPr lang="en-US" sz="1000" kern="1400" baseline="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0070">
                <a:tc>
                  <a:txBody>
                    <a:bodyPr/>
                    <a:lstStyle/>
                    <a:p>
                      <a:pPr marL="85725" marR="0" indent="0" algn="l" defTabSz="914400" rtl="0" eaLnBrk="1" fontAlgn="auto" latinLnBrk="0" hangingPunct="1">
                        <a:lnSpc>
                          <a:spcPct val="100000"/>
                        </a:lnSpc>
                        <a:spcBef>
                          <a:spcPts val="0"/>
                        </a:spcBef>
                        <a:spcAft>
                          <a:spcPts val="0"/>
                        </a:spcAft>
                        <a:buClrTx/>
                        <a:buSzTx/>
                        <a:buFontTx/>
                        <a:buNone/>
                        <a:tabLst>
                          <a:tab pos="85725" algn="l"/>
                        </a:tabLst>
                        <a:defRPr/>
                      </a:pPr>
                      <a:r>
                        <a:rPr lang="en-US" sz="1000" b="1" dirty="0" smtClean="0">
                          <a:latin typeface="Arial" pitchFamily="34" charset="0"/>
                          <a:cs typeface="Arial" pitchFamily="34" charset="0"/>
                        </a:rPr>
                        <a:t>Is there an alternate contact person(s) available?</a:t>
                      </a:r>
                      <a:endParaRPr lang="en-CA" sz="1000" b="1" dirty="0" smtClean="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Yes</a:t>
                      </a:r>
                      <a:endParaRPr lang="en-US" sz="1000" kern="1400" cap="none" dirty="0" smtClean="0">
                        <a:solidFill>
                          <a:srgbClr val="000000"/>
                        </a:solidFill>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No</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Not</a:t>
                      </a:r>
                      <a:r>
                        <a:rPr lang="en-US" sz="1000" kern="1400" baseline="0" dirty="0" smtClean="0">
                          <a:solidFill>
                            <a:srgbClr val="000000"/>
                          </a:solidFill>
                          <a:latin typeface="Arial" pitchFamily="34" charset="0"/>
                          <a:cs typeface="Arial" pitchFamily="34" charset="0"/>
                        </a:rPr>
                        <a:t> Required</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smtClean="0">
                          <a:solidFill>
                            <a:srgbClr val="000000"/>
                          </a:solidFill>
                          <a:latin typeface="Arial" pitchFamily="34" charset="0"/>
                          <a:cs typeface="Arial" pitchFamily="34" charset="0"/>
                        </a:rPr>
                        <a:t> </a:t>
                      </a:r>
                      <a:r>
                        <a:rPr lang="en-US" sz="1000" kern="1400" smtClean="0">
                          <a:solidFill>
                            <a:srgbClr val="000000"/>
                          </a:solidFill>
                          <a:latin typeface="Wingdings" pitchFamily="2" charset="2"/>
                          <a:cs typeface="Arial" pitchFamily="34" charset="0"/>
                        </a:rPr>
                        <a:t>o</a:t>
                      </a:r>
                      <a:r>
                        <a:rPr lang="en-US" sz="1000" kern="1400" smtClean="0">
                          <a:solidFill>
                            <a:srgbClr val="000000"/>
                          </a:solidFill>
                          <a:latin typeface="Arial" pitchFamily="34" charset="0"/>
                          <a:cs typeface="Arial" pitchFamily="34" charset="0"/>
                        </a:rPr>
                        <a:t> Yes</a:t>
                      </a:r>
                      <a:endParaRPr lang="en-US" sz="1000" kern="1400" cap="none" smtClean="0">
                        <a:solidFill>
                          <a:srgbClr val="000000"/>
                        </a:solidFill>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smtClean="0">
                          <a:solidFill>
                            <a:srgbClr val="000000"/>
                          </a:solidFill>
                          <a:latin typeface="Arial" pitchFamily="34" charset="0"/>
                          <a:cs typeface="Arial" pitchFamily="34" charset="0"/>
                        </a:rPr>
                        <a:t> </a:t>
                      </a:r>
                      <a:r>
                        <a:rPr lang="en-US" sz="1000" kern="1400" smtClean="0">
                          <a:solidFill>
                            <a:srgbClr val="000000"/>
                          </a:solidFill>
                          <a:latin typeface="Wingdings" pitchFamily="2" charset="2"/>
                          <a:cs typeface="Arial" pitchFamily="34" charset="0"/>
                        </a:rPr>
                        <a:t>o</a:t>
                      </a:r>
                      <a:r>
                        <a:rPr lang="en-US" sz="1000" kern="1400" smtClean="0">
                          <a:solidFill>
                            <a:srgbClr val="000000"/>
                          </a:solidFill>
                          <a:latin typeface="Arial" pitchFamily="34" charset="0"/>
                          <a:cs typeface="Arial" pitchFamily="34" charset="0"/>
                        </a:rPr>
                        <a:t> No</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smtClean="0">
                          <a:solidFill>
                            <a:srgbClr val="000000"/>
                          </a:solidFill>
                          <a:latin typeface="Arial" pitchFamily="34" charset="0"/>
                          <a:cs typeface="Arial" pitchFamily="34" charset="0"/>
                        </a:rPr>
                        <a:t> </a:t>
                      </a:r>
                      <a:r>
                        <a:rPr lang="en-US" sz="1000" kern="1400" smtClean="0">
                          <a:solidFill>
                            <a:srgbClr val="000000"/>
                          </a:solidFill>
                          <a:latin typeface="Wingdings" pitchFamily="2" charset="2"/>
                          <a:cs typeface="Arial" pitchFamily="34" charset="0"/>
                        </a:rPr>
                        <a:t>o</a:t>
                      </a:r>
                      <a:r>
                        <a:rPr lang="en-US" sz="1000" kern="1400" smtClean="0">
                          <a:solidFill>
                            <a:srgbClr val="000000"/>
                          </a:solidFill>
                          <a:latin typeface="Arial" pitchFamily="34" charset="0"/>
                          <a:cs typeface="Arial" pitchFamily="34" charset="0"/>
                        </a:rPr>
                        <a:t> Not</a:t>
                      </a:r>
                      <a:r>
                        <a:rPr lang="en-US" sz="1000" kern="1400" baseline="0" smtClean="0">
                          <a:solidFill>
                            <a:srgbClr val="000000"/>
                          </a:solidFill>
                          <a:latin typeface="Arial" pitchFamily="34" charset="0"/>
                          <a:cs typeface="Arial" pitchFamily="34" charset="0"/>
                        </a:rPr>
                        <a:t> Required</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Yes</a:t>
                      </a:r>
                      <a:endParaRPr lang="en-US" sz="1000" kern="1400" cap="none" dirty="0" smtClean="0">
                        <a:solidFill>
                          <a:srgbClr val="000000"/>
                        </a:solidFill>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No</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Not</a:t>
                      </a:r>
                      <a:r>
                        <a:rPr lang="en-US" sz="1000" kern="1400" baseline="0" dirty="0" smtClean="0">
                          <a:solidFill>
                            <a:srgbClr val="000000"/>
                          </a:solidFill>
                          <a:latin typeface="Arial" pitchFamily="34" charset="0"/>
                          <a:cs typeface="Arial" pitchFamily="34" charset="0"/>
                        </a:rPr>
                        <a:t> Required</a:t>
                      </a: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0070">
                <a:tc>
                  <a:txBody>
                    <a:bodyPr/>
                    <a:lstStyle/>
                    <a:p>
                      <a:pPr marL="180975" indent="0"/>
                      <a:r>
                        <a:rPr lang="en-US" sz="1000" b="1" dirty="0" smtClean="0">
                          <a:latin typeface="Arial" pitchFamily="34" charset="0"/>
                          <a:cs typeface="Arial" pitchFamily="34" charset="0"/>
                        </a:rPr>
                        <a:t>If yes, alternate contact</a:t>
                      </a:r>
                    </a:p>
                    <a:p>
                      <a:pPr marL="180975" indent="0"/>
                      <a:r>
                        <a:rPr lang="en-US" sz="1000" b="1" dirty="0" smtClean="0">
                          <a:latin typeface="Arial" pitchFamily="34" charset="0"/>
                          <a:cs typeface="Arial" pitchFamily="34" charset="0"/>
                        </a:rPr>
                        <a:t>person(s) (alt.)  method</a:t>
                      </a:r>
                      <a:endParaRPr lang="en-US" sz="1000" b="0" dirty="0" smtClean="0">
                        <a:latin typeface="Arial" pitchFamily="34" charset="0"/>
                        <a:cs typeface="Arial" pitchFamily="34" charset="0"/>
                      </a:endParaRPr>
                    </a:p>
                    <a:p>
                      <a:pPr marL="0" marR="0" indent="180975" algn="l" defTabSz="914400" rtl="0" eaLnBrk="1" fontAlgn="auto" latinLnBrk="0" hangingPunct="1">
                        <a:lnSpc>
                          <a:spcPct val="100000"/>
                        </a:lnSpc>
                        <a:spcBef>
                          <a:spcPts val="0"/>
                        </a:spcBef>
                        <a:spcAft>
                          <a:spcPts val="0"/>
                        </a:spcAft>
                        <a:buClrTx/>
                        <a:buSzTx/>
                        <a:buFontTx/>
                        <a:buNone/>
                        <a:tabLst/>
                        <a:defRPr/>
                      </a:pPr>
                      <a:r>
                        <a:rPr lang="en-US" sz="1000" b="0" baseline="0" dirty="0" smtClean="0">
                          <a:latin typeface="Arial" pitchFamily="34" charset="0"/>
                          <a:cs typeface="Arial" pitchFamily="34" charset="0"/>
                        </a:rPr>
                        <a:t>(Select all that apply)</a:t>
                      </a:r>
                      <a:endParaRPr lang="en-CA" sz="1000" b="0" dirty="0" smtClean="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In</a:t>
                      </a:r>
                      <a:r>
                        <a:rPr lang="en-US" sz="1000" kern="1400" baseline="0" dirty="0" smtClean="0">
                          <a:solidFill>
                            <a:srgbClr val="000000"/>
                          </a:solidFill>
                          <a:latin typeface="Arial" pitchFamily="34" charset="0"/>
                          <a:cs typeface="Arial" pitchFamily="34" charset="0"/>
                        </a:rPr>
                        <a:t> person with alt.</a:t>
                      </a:r>
                      <a:endParaRPr lang="en-US" sz="1000" kern="1400" dirty="0" smtClean="0">
                        <a:solidFill>
                          <a:srgbClr val="000000"/>
                        </a:solidFill>
                        <a:latin typeface="Arial" pitchFamily="34" charset="0"/>
                        <a:cs typeface="Arial" pitchFamily="34" charset="0"/>
                      </a:endParaRPr>
                    </a:p>
                    <a:p>
                      <a:pPr marR="0" indent="0"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Called </a:t>
                      </a:r>
                      <a:r>
                        <a:rPr lang="en-US" sz="1000" kern="1400" baseline="0" dirty="0" smtClean="0">
                          <a:solidFill>
                            <a:srgbClr val="000000"/>
                          </a:solidFill>
                          <a:latin typeface="Arial" pitchFamily="34" charset="0"/>
                          <a:cs typeface="Arial" pitchFamily="34" charset="0"/>
                        </a:rPr>
                        <a:t>alt. (cell)</a:t>
                      </a:r>
                      <a:endParaRPr lang="en-US" sz="1000" kern="1400" dirty="0" smtClean="0">
                        <a:solidFill>
                          <a:srgbClr val="000000"/>
                        </a:solidFill>
                        <a:latin typeface="Arial" pitchFamily="34" charset="0"/>
                        <a:cs typeface="Arial" pitchFamily="34" charset="0"/>
                      </a:endParaRPr>
                    </a:p>
                    <a:p>
                      <a:pPr marR="0" indent="0"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Called </a:t>
                      </a:r>
                      <a:r>
                        <a:rPr lang="en-US" sz="1000" kern="1400" baseline="0" dirty="0" smtClean="0">
                          <a:solidFill>
                            <a:srgbClr val="000000"/>
                          </a:solidFill>
                          <a:latin typeface="Arial" pitchFamily="34" charset="0"/>
                          <a:cs typeface="Arial" pitchFamily="34" charset="0"/>
                        </a:rPr>
                        <a:t>alt. (work)</a:t>
                      </a:r>
                    </a:p>
                    <a:p>
                      <a:pPr marR="0" indent="0" algn="l" rtl="0">
                        <a:spcBef>
                          <a:spcPts val="0"/>
                        </a:spcBef>
                        <a:spcAft>
                          <a:spcPts val="0"/>
                        </a:spcAft>
                      </a:pP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Called </a:t>
                      </a:r>
                      <a:r>
                        <a:rPr lang="en-US" sz="1000" kern="1400" baseline="0" dirty="0" smtClean="0">
                          <a:solidFill>
                            <a:srgbClr val="000000"/>
                          </a:solidFill>
                          <a:latin typeface="Arial" pitchFamily="34" charset="0"/>
                          <a:cs typeface="Arial" pitchFamily="34" charset="0"/>
                        </a:rPr>
                        <a:t>alt. (home)</a:t>
                      </a:r>
                    </a:p>
                    <a:p>
                      <a:pPr marL="180975" marR="0" indent="-180975"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Other</a:t>
                      </a:r>
                      <a:r>
                        <a:rPr lang="en-US" sz="1000" kern="1400" baseline="0" dirty="0" smtClean="0">
                          <a:solidFill>
                            <a:srgbClr val="000000"/>
                          </a:solidFill>
                          <a:latin typeface="Arial" pitchFamily="34" charset="0"/>
                          <a:cs typeface="Arial" pitchFamily="34" charset="0"/>
                        </a:rPr>
                        <a:t> contact (please specify)</a:t>
                      </a:r>
                    </a:p>
                    <a:p>
                      <a:pPr marR="0" indent="0" algn="l" rtl="0">
                        <a:spcBef>
                          <a:spcPts val="0"/>
                        </a:spcBef>
                        <a:spcAft>
                          <a:spcPts val="0"/>
                        </a:spcAft>
                      </a:pPr>
                      <a:endParaRPr lang="en-US" sz="1000" kern="1400" cap="none" baseline="0" dirty="0" smtClean="0">
                        <a:solidFill>
                          <a:srgbClr val="000000"/>
                        </a:solidFill>
                        <a:latin typeface="Arial" pitchFamily="34" charset="0"/>
                        <a:cs typeface="Arial" pitchFamily="34" charset="0"/>
                      </a:endParaRPr>
                    </a:p>
                    <a:p>
                      <a:pPr marR="0" indent="0" algn="l" rtl="0">
                        <a:spcBef>
                          <a:spcPts val="0"/>
                        </a:spcBef>
                        <a:spcAft>
                          <a:spcPts val="0"/>
                        </a:spcAft>
                      </a:pPr>
                      <a:endParaRPr lang="en-US" sz="1000" kern="1400" cap="none" baseline="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In</a:t>
                      </a:r>
                      <a:r>
                        <a:rPr lang="en-US" sz="1000" kern="1400" baseline="0" dirty="0" smtClean="0">
                          <a:solidFill>
                            <a:srgbClr val="000000"/>
                          </a:solidFill>
                          <a:latin typeface="Arial" pitchFamily="34" charset="0"/>
                          <a:cs typeface="Arial" pitchFamily="34" charset="0"/>
                        </a:rPr>
                        <a:t> person with alt.</a:t>
                      </a:r>
                      <a:endParaRPr lang="en-US" sz="1000" kern="1400" dirty="0" smtClean="0">
                        <a:solidFill>
                          <a:srgbClr val="000000"/>
                        </a:solidFill>
                        <a:latin typeface="Arial" pitchFamily="34" charset="0"/>
                        <a:cs typeface="Arial" pitchFamily="34" charset="0"/>
                      </a:endParaRPr>
                    </a:p>
                    <a:p>
                      <a:pPr marR="0" indent="0"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Called </a:t>
                      </a:r>
                      <a:r>
                        <a:rPr lang="en-US" sz="1000" kern="1400" baseline="0" dirty="0" smtClean="0">
                          <a:solidFill>
                            <a:srgbClr val="000000"/>
                          </a:solidFill>
                          <a:latin typeface="Arial" pitchFamily="34" charset="0"/>
                          <a:cs typeface="Arial" pitchFamily="34" charset="0"/>
                        </a:rPr>
                        <a:t>alt. (cell)</a:t>
                      </a:r>
                      <a:endParaRPr lang="en-US" sz="1000" kern="1400" dirty="0" smtClean="0">
                        <a:solidFill>
                          <a:srgbClr val="000000"/>
                        </a:solidFill>
                        <a:latin typeface="Arial" pitchFamily="34" charset="0"/>
                        <a:cs typeface="Arial" pitchFamily="34" charset="0"/>
                      </a:endParaRPr>
                    </a:p>
                    <a:p>
                      <a:pPr marR="0" indent="0"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Called </a:t>
                      </a:r>
                      <a:r>
                        <a:rPr lang="en-US" sz="1000" kern="1400" baseline="0" dirty="0" smtClean="0">
                          <a:solidFill>
                            <a:srgbClr val="000000"/>
                          </a:solidFill>
                          <a:latin typeface="Arial" pitchFamily="34" charset="0"/>
                          <a:cs typeface="Arial" pitchFamily="34" charset="0"/>
                        </a:rPr>
                        <a:t>alt. (work)</a:t>
                      </a:r>
                    </a:p>
                    <a:p>
                      <a:pPr marR="0" indent="0" algn="l" rtl="0">
                        <a:spcBef>
                          <a:spcPts val="0"/>
                        </a:spcBef>
                        <a:spcAft>
                          <a:spcPts val="0"/>
                        </a:spcAft>
                      </a:pP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Called </a:t>
                      </a:r>
                      <a:r>
                        <a:rPr lang="en-US" sz="1000" kern="1400" baseline="0" dirty="0" smtClean="0">
                          <a:solidFill>
                            <a:srgbClr val="000000"/>
                          </a:solidFill>
                          <a:latin typeface="Arial" pitchFamily="34" charset="0"/>
                          <a:cs typeface="Arial" pitchFamily="34" charset="0"/>
                        </a:rPr>
                        <a:t>alt. (home)</a:t>
                      </a:r>
                    </a:p>
                    <a:p>
                      <a:pPr marL="180975" marR="0" indent="-180975"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Other</a:t>
                      </a:r>
                      <a:r>
                        <a:rPr lang="en-US" sz="1000" kern="1400" baseline="0" dirty="0" smtClean="0">
                          <a:solidFill>
                            <a:srgbClr val="000000"/>
                          </a:solidFill>
                          <a:latin typeface="Arial" pitchFamily="34" charset="0"/>
                          <a:cs typeface="Arial" pitchFamily="34" charset="0"/>
                        </a:rPr>
                        <a:t> contact (please specify)</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In</a:t>
                      </a:r>
                      <a:r>
                        <a:rPr lang="en-US" sz="1000" kern="1400" baseline="0" dirty="0" smtClean="0">
                          <a:solidFill>
                            <a:srgbClr val="000000"/>
                          </a:solidFill>
                          <a:latin typeface="Arial" pitchFamily="34" charset="0"/>
                          <a:cs typeface="Arial" pitchFamily="34" charset="0"/>
                        </a:rPr>
                        <a:t> person with alt.</a:t>
                      </a:r>
                      <a:endParaRPr lang="en-US" sz="1000" kern="1400" dirty="0" smtClean="0">
                        <a:solidFill>
                          <a:srgbClr val="000000"/>
                        </a:solidFill>
                        <a:latin typeface="Arial" pitchFamily="34" charset="0"/>
                        <a:cs typeface="Arial" pitchFamily="34" charset="0"/>
                      </a:endParaRPr>
                    </a:p>
                    <a:p>
                      <a:pPr marR="0" indent="0"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Called </a:t>
                      </a:r>
                      <a:r>
                        <a:rPr lang="en-US" sz="1000" kern="1400" baseline="0" dirty="0" smtClean="0">
                          <a:solidFill>
                            <a:srgbClr val="000000"/>
                          </a:solidFill>
                          <a:latin typeface="Arial" pitchFamily="34" charset="0"/>
                          <a:cs typeface="Arial" pitchFamily="34" charset="0"/>
                        </a:rPr>
                        <a:t>alt. (cell)</a:t>
                      </a:r>
                      <a:endParaRPr lang="en-US" sz="1000" kern="1400" dirty="0" smtClean="0">
                        <a:solidFill>
                          <a:srgbClr val="000000"/>
                        </a:solidFill>
                        <a:latin typeface="Arial" pitchFamily="34" charset="0"/>
                        <a:cs typeface="Arial" pitchFamily="34" charset="0"/>
                      </a:endParaRPr>
                    </a:p>
                    <a:p>
                      <a:pPr marR="0" indent="0"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Called </a:t>
                      </a:r>
                      <a:r>
                        <a:rPr lang="en-US" sz="1000" kern="1400" baseline="0" dirty="0" smtClean="0">
                          <a:solidFill>
                            <a:srgbClr val="000000"/>
                          </a:solidFill>
                          <a:latin typeface="Arial" pitchFamily="34" charset="0"/>
                          <a:cs typeface="Arial" pitchFamily="34" charset="0"/>
                        </a:rPr>
                        <a:t>alt. (work)</a:t>
                      </a:r>
                    </a:p>
                    <a:p>
                      <a:pPr marR="0" indent="0" algn="l" rtl="0">
                        <a:spcBef>
                          <a:spcPts val="0"/>
                        </a:spcBef>
                        <a:spcAft>
                          <a:spcPts val="0"/>
                        </a:spcAft>
                      </a:pP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Called </a:t>
                      </a:r>
                      <a:r>
                        <a:rPr lang="en-US" sz="1000" kern="1400" baseline="0" dirty="0" smtClean="0">
                          <a:solidFill>
                            <a:srgbClr val="000000"/>
                          </a:solidFill>
                          <a:latin typeface="Arial" pitchFamily="34" charset="0"/>
                          <a:cs typeface="Arial" pitchFamily="34" charset="0"/>
                        </a:rPr>
                        <a:t>alt. (home)</a:t>
                      </a:r>
                    </a:p>
                    <a:p>
                      <a:pPr marL="180975" marR="0" indent="-180975"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Other</a:t>
                      </a:r>
                      <a:r>
                        <a:rPr lang="en-US" sz="1000" kern="1400" baseline="0" dirty="0" smtClean="0">
                          <a:solidFill>
                            <a:srgbClr val="000000"/>
                          </a:solidFill>
                          <a:latin typeface="Arial" pitchFamily="34" charset="0"/>
                          <a:cs typeface="Arial" pitchFamily="34" charset="0"/>
                        </a:rPr>
                        <a:t> contact (please specify)</a:t>
                      </a:r>
                    </a:p>
                  </a:txBody>
                  <a:tcPr marL="18280" marR="18280" marT="18280" marB="18280">
                    <a:lnL w="952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0070">
                <a:tc>
                  <a:txBody>
                    <a:bodyPr/>
                    <a:lstStyle/>
                    <a:p>
                      <a:pPr marL="180975" indent="0"/>
                      <a:r>
                        <a:rPr lang="en-US" sz="1000" b="1" dirty="0" smtClean="0">
                          <a:latin typeface="Arial" pitchFamily="34" charset="0"/>
                          <a:cs typeface="Arial" pitchFamily="34" charset="0"/>
                        </a:rPr>
                        <a:t>If yes, alternate contact person(s)</a:t>
                      </a:r>
                      <a:r>
                        <a:rPr lang="en-US" sz="1000" b="1" baseline="0" dirty="0" smtClean="0">
                          <a:latin typeface="Arial" pitchFamily="34" charset="0"/>
                          <a:cs typeface="Arial" pitchFamily="34" charset="0"/>
                        </a:rPr>
                        <a:t> r</a:t>
                      </a:r>
                      <a:r>
                        <a:rPr lang="en-US" sz="1000" b="1" dirty="0" smtClean="0">
                          <a:latin typeface="Arial" pitchFamily="34" charset="0"/>
                          <a:cs typeface="Arial" pitchFamily="34" charset="0"/>
                        </a:rPr>
                        <a:t>elationship</a:t>
                      </a:r>
                    </a:p>
                    <a:p>
                      <a:pPr marL="180975" marR="0" indent="0" algn="l" defTabSz="914400" rtl="0" eaLnBrk="1" fontAlgn="auto" latinLnBrk="0" hangingPunct="1">
                        <a:lnSpc>
                          <a:spcPct val="100000"/>
                        </a:lnSpc>
                        <a:spcBef>
                          <a:spcPts val="0"/>
                        </a:spcBef>
                        <a:spcAft>
                          <a:spcPts val="0"/>
                        </a:spcAft>
                        <a:buClrTx/>
                        <a:buSzTx/>
                        <a:buFontTx/>
                        <a:buNone/>
                        <a:tabLst/>
                        <a:defRPr/>
                      </a:pPr>
                      <a:r>
                        <a:rPr lang="en-US" sz="1000" b="0" baseline="0" dirty="0" smtClean="0">
                          <a:latin typeface="Arial" pitchFamily="34" charset="0"/>
                          <a:cs typeface="Arial" pitchFamily="34" charset="0"/>
                        </a:rPr>
                        <a:t>(Select all that apply)</a:t>
                      </a:r>
                      <a:endParaRPr lang="en-CA" sz="1000" b="0" dirty="0" smtClean="0">
                        <a:latin typeface="Arial" pitchFamily="34" charset="0"/>
                        <a:cs typeface="Arial" pitchFamily="34" charset="0"/>
                      </a:endParaRPr>
                    </a:p>
                    <a:p>
                      <a:pPr marL="0" indent="85725"/>
                      <a:endParaRPr lang="en-CA" sz="1000" b="0" dirty="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marR="0" indent="0"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Spouse/Partner</a:t>
                      </a:r>
                    </a:p>
                    <a:p>
                      <a:pPr marR="0" indent="0"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Parent</a:t>
                      </a:r>
                    </a:p>
                    <a:p>
                      <a:pPr marR="0" indent="0"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Child</a:t>
                      </a:r>
                    </a:p>
                    <a:p>
                      <a:pPr marR="0" indent="0"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Friend</a:t>
                      </a:r>
                      <a:endParaRPr lang="en-US" sz="1000" kern="1400" baseline="0" dirty="0" smtClean="0">
                        <a:solidFill>
                          <a:srgbClr val="000000"/>
                        </a:solidFill>
                        <a:latin typeface="Arial" pitchFamily="34" charset="0"/>
                        <a:cs typeface="Arial" pitchFamily="34" charset="0"/>
                      </a:endParaRPr>
                    </a:p>
                    <a:p>
                      <a:pPr marL="180975" marR="0" indent="-180975"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Other</a:t>
                      </a:r>
                      <a:r>
                        <a:rPr lang="en-US" sz="1000" kern="1400" baseline="0" dirty="0" smtClean="0">
                          <a:solidFill>
                            <a:srgbClr val="000000"/>
                          </a:solidFill>
                          <a:latin typeface="Arial" pitchFamily="34" charset="0"/>
                          <a:cs typeface="Arial" pitchFamily="34" charset="0"/>
                        </a:rPr>
                        <a:t> relationship (please specify)</a:t>
                      </a:r>
                    </a:p>
                    <a:p>
                      <a:pPr marL="0" indent="85725"/>
                      <a:endParaRPr lang="en-US" sz="1000" b="1" dirty="0" smtClean="0">
                        <a:latin typeface="Arial" pitchFamily="34" charset="0"/>
                        <a:cs typeface="Arial" pitchFamily="34" charset="0"/>
                      </a:endParaRPr>
                    </a:p>
                    <a:p>
                      <a:pPr marL="0" indent="85725"/>
                      <a:endParaRPr lang="en-CA" sz="1000" b="1" dirty="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Spouse/Partner</a:t>
                      </a:r>
                    </a:p>
                    <a:p>
                      <a:pPr marR="0" indent="0"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Parent</a:t>
                      </a:r>
                    </a:p>
                    <a:p>
                      <a:pPr marR="0" indent="0"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Child</a:t>
                      </a:r>
                    </a:p>
                    <a:p>
                      <a:pPr marR="0" indent="0"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Friend</a:t>
                      </a:r>
                      <a:endParaRPr lang="en-US" sz="1000" kern="1400" baseline="0" dirty="0" smtClean="0">
                        <a:solidFill>
                          <a:srgbClr val="000000"/>
                        </a:solidFill>
                        <a:latin typeface="Arial" pitchFamily="34" charset="0"/>
                        <a:cs typeface="Arial" pitchFamily="34" charset="0"/>
                      </a:endParaRPr>
                    </a:p>
                    <a:p>
                      <a:pPr marL="180975" marR="0" indent="-180975"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Other</a:t>
                      </a:r>
                      <a:r>
                        <a:rPr lang="en-US" sz="1000" kern="1400" baseline="0" dirty="0" smtClean="0">
                          <a:solidFill>
                            <a:srgbClr val="000000"/>
                          </a:solidFill>
                          <a:latin typeface="Arial" pitchFamily="34" charset="0"/>
                          <a:cs typeface="Arial" pitchFamily="34" charset="0"/>
                        </a:rPr>
                        <a:t> relationship (please specify)</a:t>
                      </a:r>
                    </a:p>
                    <a:p>
                      <a:pPr marL="0" indent="85725"/>
                      <a:endParaRPr lang="en-US" sz="1000" b="1" dirty="0" smtClean="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Spouse/Partner</a:t>
                      </a:r>
                    </a:p>
                    <a:p>
                      <a:pPr marR="0" indent="0"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Parent</a:t>
                      </a:r>
                    </a:p>
                    <a:p>
                      <a:pPr marR="0" indent="0"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Child</a:t>
                      </a:r>
                    </a:p>
                    <a:p>
                      <a:pPr marR="0" indent="0"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Friend</a:t>
                      </a:r>
                      <a:endParaRPr lang="en-US" sz="1000" kern="1400" baseline="0" dirty="0" smtClean="0">
                        <a:solidFill>
                          <a:srgbClr val="000000"/>
                        </a:solidFill>
                        <a:latin typeface="Arial" pitchFamily="34" charset="0"/>
                        <a:cs typeface="Arial" pitchFamily="34" charset="0"/>
                      </a:endParaRPr>
                    </a:p>
                    <a:p>
                      <a:pPr marL="180975" marR="0" indent="-180975" algn="l" rtl="0">
                        <a:spcBef>
                          <a:spcPts val="0"/>
                        </a:spcBef>
                        <a:spcAft>
                          <a:spcPts val="0"/>
                        </a:spcAft>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Other</a:t>
                      </a:r>
                      <a:r>
                        <a:rPr lang="en-US" sz="1000" kern="1400" baseline="0" dirty="0" smtClean="0">
                          <a:solidFill>
                            <a:srgbClr val="000000"/>
                          </a:solidFill>
                          <a:latin typeface="Arial" pitchFamily="34" charset="0"/>
                          <a:cs typeface="Arial" pitchFamily="34" charset="0"/>
                        </a:rPr>
                        <a:t> relationship (please specify)</a:t>
                      </a:r>
                    </a:p>
                  </a:txBody>
                  <a:tcPr marL="18280" marR="18280" marT="18280" marB="18280">
                    <a:lnL w="952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0070">
                <a:tc>
                  <a:txBody>
                    <a:bodyPr/>
                    <a:lstStyle/>
                    <a:p>
                      <a:pPr marL="85725" marR="0" indent="0" algn="l" defTabSz="914400" rtl="0" eaLnBrk="1" fontAlgn="auto" latinLnBrk="0" hangingPunct="1">
                        <a:lnSpc>
                          <a:spcPct val="100000"/>
                        </a:lnSpc>
                        <a:spcBef>
                          <a:spcPts val="0"/>
                        </a:spcBef>
                        <a:spcAft>
                          <a:spcPts val="0"/>
                        </a:spcAft>
                        <a:buClrTx/>
                        <a:buSzTx/>
                        <a:buFontTx/>
                        <a:buNone/>
                        <a:tabLst/>
                        <a:defRPr/>
                      </a:pPr>
                      <a:r>
                        <a:rPr lang="en-US" sz="1000" b="1" kern="1400" dirty="0" smtClean="0">
                          <a:solidFill>
                            <a:srgbClr val="000000"/>
                          </a:solidFill>
                          <a:latin typeface="Arial" pitchFamily="34" charset="0"/>
                          <a:cs typeface="Arial" pitchFamily="34" charset="0"/>
                        </a:rPr>
                        <a:t>Follow-up’s  Completed</a:t>
                      </a: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chemeClr val="tx1"/>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6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6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400" cap="none"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lumMod val="65000"/>
                      </a:schemeClr>
                    </a:solidFill>
                  </a:tcPr>
                </a:tc>
              </a:tr>
              <a:tr h="170070">
                <a:tc>
                  <a:txBody>
                    <a:bodyPr/>
                    <a:lstStyle/>
                    <a:p>
                      <a:pPr marL="0" marR="0" indent="85725" algn="r" defTabSz="914400" rtl="0" eaLnBrk="1" fontAlgn="auto" latinLnBrk="0" hangingPunct="1">
                        <a:lnSpc>
                          <a:spcPct val="100000"/>
                        </a:lnSpc>
                        <a:spcBef>
                          <a:spcPts val="0"/>
                        </a:spcBef>
                        <a:spcAft>
                          <a:spcPts val="0"/>
                        </a:spcAft>
                        <a:buClrTx/>
                        <a:buSzTx/>
                        <a:buFontTx/>
                        <a:buNone/>
                        <a:tabLst/>
                        <a:defRPr/>
                      </a:pPr>
                      <a:r>
                        <a:rPr lang="en-US" sz="1000" b="0" baseline="0" dirty="0" smtClean="0">
                          <a:latin typeface="Arial" pitchFamily="34" charset="0"/>
                          <a:cs typeface="Arial" pitchFamily="34" charset="0"/>
                        </a:rPr>
                        <a:t>SF-36</a:t>
                      </a: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Patient</a:t>
                      </a: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CA" sz="1000" kern="1400" baseline="0" dirty="0" smtClean="0">
                          <a:solidFill>
                            <a:srgbClr val="000000"/>
                          </a:solidFill>
                          <a:latin typeface="Arial" pitchFamily="34" charset="0"/>
                          <a:cs typeface="Arial" pitchFamily="34" charset="0"/>
                        </a:rPr>
                        <a:t> </a:t>
                      </a:r>
                      <a:r>
                        <a:rPr lang="en-US" sz="1000" kern="1400" cap="none" dirty="0" smtClean="0">
                          <a:solidFill>
                            <a:srgbClr val="000000"/>
                          </a:solidFill>
                          <a:latin typeface="Arial" pitchFamily="34" charset="0"/>
                          <a:cs typeface="Arial" pitchFamily="34" charset="0"/>
                        </a:rPr>
                        <a:t>alternate</a:t>
                      </a:r>
                    </a:p>
                  </a:txBody>
                  <a:tcPr marL="18280" marR="18280" marT="18280" marB="18280">
                    <a:lnL w="9525" cap="flat" cmpd="sng" algn="ctr">
                      <a:solidFill>
                        <a:schemeClr val="tx1"/>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Patient</a:t>
                      </a: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CA" sz="1000" kern="1400" baseline="0" dirty="0" smtClean="0">
                          <a:solidFill>
                            <a:srgbClr val="000000"/>
                          </a:solidFill>
                          <a:latin typeface="Arial" pitchFamily="34" charset="0"/>
                          <a:cs typeface="Arial" pitchFamily="34" charset="0"/>
                        </a:rPr>
                        <a:t> </a:t>
                      </a:r>
                      <a:r>
                        <a:rPr lang="en-US" sz="1000" kern="1400" cap="none" dirty="0" smtClean="0">
                          <a:solidFill>
                            <a:srgbClr val="000000"/>
                          </a:solidFill>
                          <a:latin typeface="Arial" pitchFamily="34" charset="0"/>
                          <a:cs typeface="Arial" pitchFamily="34" charset="0"/>
                        </a:rPr>
                        <a:t>alternate</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Patient</a:t>
                      </a: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CA" sz="1000" kern="1400" baseline="0" dirty="0" smtClean="0">
                          <a:solidFill>
                            <a:srgbClr val="000000"/>
                          </a:solidFill>
                          <a:latin typeface="Arial" pitchFamily="34" charset="0"/>
                          <a:cs typeface="Arial" pitchFamily="34" charset="0"/>
                        </a:rPr>
                        <a:t> </a:t>
                      </a:r>
                      <a:r>
                        <a:rPr lang="en-US" sz="1000" kern="1400" cap="none" dirty="0" smtClean="0">
                          <a:solidFill>
                            <a:srgbClr val="000000"/>
                          </a:solidFill>
                          <a:latin typeface="Arial" pitchFamily="34" charset="0"/>
                          <a:cs typeface="Arial" pitchFamily="34" charset="0"/>
                        </a:rPr>
                        <a:t>alternate</a:t>
                      </a:r>
                    </a:p>
                  </a:txBody>
                  <a:tcPr marL="18280" marR="18280" marT="18280" marB="18280">
                    <a:lnL w="952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0070">
                <a:tc>
                  <a:txBody>
                    <a:bodyPr/>
                    <a:lstStyle/>
                    <a:p>
                      <a:pPr marL="0" marR="0" indent="85725" algn="r"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Katz</a:t>
                      </a:r>
                      <a:r>
                        <a:rPr lang="en-US" sz="1000" kern="1400" baseline="0" dirty="0" smtClean="0">
                          <a:solidFill>
                            <a:srgbClr val="000000"/>
                          </a:solidFill>
                          <a:latin typeface="Arial" pitchFamily="34" charset="0"/>
                          <a:cs typeface="Arial" pitchFamily="34" charset="0"/>
                        </a:rPr>
                        <a:t> ADL</a:t>
                      </a:r>
                      <a:endParaRPr lang="en-CA" sz="1000" b="0" dirty="0" smtClean="0">
                        <a:latin typeface="Arial" pitchFamily="34" charset="0"/>
                        <a:cs typeface="Arial" pitchFamily="34" charset="0"/>
                      </a:endParaRP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Patient</a:t>
                      </a: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CA" sz="1000" kern="1400" baseline="0" dirty="0" smtClean="0">
                          <a:solidFill>
                            <a:srgbClr val="000000"/>
                          </a:solidFill>
                          <a:latin typeface="Arial" pitchFamily="34" charset="0"/>
                          <a:cs typeface="Arial" pitchFamily="34" charset="0"/>
                        </a:rPr>
                        <a:t> </a:t>
                      </a:r>
                      <a:r>
                        <a:rPr lang="en-US" sz="1000" kern="1400" cap="none" dirty="0" smtClean="0">
                          <a:solidFill>
                            <a:srgbClr val="000000"/>
                          </a:solidFill>
                          <a:latin typeface="Arial" pitchFamily="34" charset="0"/>
                          <a:cs typeface="Arial" pitchFamily="34" charset="0"/>
                        </a:rPr>
                        <a:t>alternate</a:t>
                      </a:r>
                    </a:p>
                  </a:txBody>
                  <a:tcPr marL="18280" marR="18280" marT="18280" marB="18280">
                    <a:lnL w="9525" cap="flat" cmpd="sng" algn="ctr">
                      <a:solidFill>
                        <a:schemeClr val="tx1"/>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Patient</a:t>
                      </a: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CA" sz="1000" kern="1400" baseline="0" dirty="0" smtClean="0">
                          <a:solidFill>
                            <a:srgbClr val="000000"/>
                          </a:solidFill>
                          <a:latin typeface="Arial" pitchFamily="34" charset="0"/>
                          <a:cs typeface="Arial" pitchFamily="34" charset="0"/>
                        </a:rPr>
                        <a:t> </a:t>
                      </a:r>
                      <a:r>
                        <a:rPr lang="en-US" sz="1000" kern="1400" cap="none" dirty="0" smtClean="0">
                          <a:solidFill>
                            <a:srgbClr val="000000"/>
                          </a:solidFill>
                          <a:latin typeface="Arial" pitchFamily="34" charset="0"/>
                          <a:cs typeface="Arial" pitchFamily="34" charset="0"/>
                        </a:rPr>
                        <a:t>alternate</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Patient</a:t>
                      </a: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CA" sz="1000" kern="1400" baseline="0" dirty="0" smtClean="0">
                          <a:solidFill>
                            <a:srgbClr val="000000"/>
                          </a:solidFill>
                          <a:latin typeface="Arial" pitchFamily="34" charset="0"/>
                          <a:cs typeface="Arial" pitchFamily="34" charset="0"/>
                        </a:rPr>
                        <a:t> </a:t>
                      </a:r>
                      <a:r>
                        <a:rPr lang="en-US" sz="1000" kern="1400" cap="none" dirty="0" smtClean="0">
                          <a:solidFill>
                            <a:srgbClr val="000000"/>
                          </a:solidFill>
                          <a:latin typeface="Arial" pitchFamily="34" charset="0"/>
                          <a:cs typeface="Arial" pitchFamily="34" charset="0"/>
                        </a:rPr>
                        <a:t>alternate</a:t>
                      </a:r>
                    </a:p>
                  </a:txBody>
                  <a:tcPr marL="18280" marR="18280" marT="18280" marB="18280">
                    <a:lnL w="952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0070">
                <a:tc>
                  <a:txBody>
                    <a:bodyPr/>
                    <a:lstStyle/>
                    <a:p>
                      <a:pPr marL="0" marR="0" indent="85725" algn="r"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Lawton</a:t>
                      </a:r>
                      <a:r>
                        <a:rPr lang="en-US" sz="1000" kern="1400" baseline="0" dirty="0" smtClean="0">
                          <a:solidFill>
                            <a:srgbClr val="000000"/>
                          </a:solidFill>
                          <a:latin typeface="Arial" pitchFamily="34" charset="0"/>
                          <a:cs typeface="Arial" pitchFamily="34" charset="0"/>
                        </a:rPr>
                        <a:t> IADL</a:t>
                      </a:r>
                      <a:endParaRPr lang="en-US" sz="1000" b="0" kern="1400" dirty="0" smtClean="0">
                        <a:solidFill>
                          <a:srgbClr val="000000"/>
                        </a:solidFill>
                        <a:latin typeface="Arial" pitchFamily="34" charset="0"/>
                        <a:cs typeface="Arial" pitchFamily="34" charset="0"/>
                      </a:endParaRP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Patient</a:t>
                      </a: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CA" sz="1000" kern="1400" baseline="0" dirty="0" smtClean="0">
                          <a:solidFill>
                            <a:srgbClr val="000000"/>
                          </a:solidFill>
                          <a:latin typeface="Arial" pitchFamily="34" charset="0"/>
                          <a:cs typeface="Arial" pitchFamily="34" charset="0"/>
                        </a:rPr>
                        <a:t> </a:t>
                      </a:r>
                      <a:r>
                        <a:rPr lang="en-US" sz="1000" kern="1400" cap="none" dirty="0" smtClean="0">
                          <a:solidFill>
                            <a:srgbClr val="000000"/>
                          </a:solidFill>
                          <a:latin typeface="Arial" pitchFamily="34" charset="0"/>
                          <a:cs typeface="Arial" pitchFamily="34" charset="0"/>
                        </a:rPr>
                        <a:t>alternate</a:t>
                      </a:r>
                    </a:p>
                  </a:txBody>
                  <a:tcPr marL="18280" marR="18280" marT="18280" marB="18280">
                    <a:lnL w="9525" cap="flat" cmpd="sng" algn="ctr">
                      <a:solidFill>
                        <a:schemeClr val="tx1"/>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Patient</a:t>
                      </a: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CA" sz="1000" kern="1400" baseline="0" dirty="0" smtClean="0">
                          <a:solidFill>
                            <a:srgbClr val="000000"/>
                          </a:solidFill>
                          <a:latin typeface="Arial" pitchFamily="34" charset="0"/>
                          <a:cs typeface="Arial" pitchFamily="34" charset="0"/>
                        </a:rPr>
                        <a:t> </a:t>
                      </a:r>
                      <a:r>
                        <a:rPr lang="en-US" sz="1000" kern="1400" cap="none" dirty="0" smtClean="0">
                          <a:solidFill>
                            <a:srgbClr val="000000"/>
                          </a:solidFill>
                          <a:latin typeface="Arial" pitchFamily="34" charset="0"/>
                          <a:cs typeface="Arial" pitchFamily="34" charset="0"/>
                        </a:rPr>
                        <a:t>alternate</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Patient</a:t>
                      </a: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CA" sz="1000" kern="1400" baseline="0" dirty="0" smtClean="0">
                          <a:solidFill>
                            <a:srgbClr val="000000"/>
                          </a:solidFill>
                          <a:latin typeface="Arial" pitchFamily="34" charset="0"/>
                          <a:cs typeface="Arial" pitchFamily="34" charset="0"/>
                        </a:rPr>
                        <a:t> </a:t>
                      </a:r>
                      <a:r>
                        <a:rPr lang="en-US" sz="1000" kern="1400" cap="none" dirty="0" smtClean="0">
                          <a:solidFill>
                            <a:srgbClr val="000000"/>
                          </a:solidFill>
                          <a:latin typeface="Arial" pitchFamily="34" charset="0"/>
                          <a:cs typeface="Arial" pitchFamily="34" charset="0"/>
                        </a:rPr>
                        <a:t>alternate</a:t>
                      </a:r>
                    </a:p>
                  </a:txBody>
                  <a:tcPr marL="18280" marR="18280" marT="18280" marB="18280">
                    <a:lnL w="952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70070">
                <a:tc>
                  <a:txBody>
                    <a:bodyPr/>
                    <a:lstStyle/>
                    <a:p>
                      <a:pPr marL="0" marR="0" indent="85725" algn="r"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Employment Status</a:t>
                      </a:r>
                      <a:endParaRPr lang="en-CA" sz="1000" b="1" dirty="0" smtClean="0">
                        <a:latin typeface="Arial" pitchFamily="34" charset="0"/>
                        <a:cs typeface="Arial" pitchFamily="34" charset="0"/>
                      </a:endParaRPr>
                    </a:p>
                  </a:txBody>
                  <a:tcPr marL="18280" marR="18280" marT="18280" marB="1828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Patient</a:t>
                      </a: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CA" sz="1000" kern="1400" baseline="0" dirty="0" smtClean="0">
                          <a:solidFill>
                            <a:srgbClr val="000000"/>
                          </a:solidFill>
                          <a:latin typeface="Arial" pitchFamily="34" charset="0"/>
                          <a:cs typeface="Arial" pitchFamily="34" charset="0"/>
                        </a:rPr>
                        <a:t> </a:t>
                      </a:r>
                      <a:r>
                        <a:rPr lang="en-US" sz="1000" kern="1400" cap="none" dirty="0" smtClean="0">
                          <a:solidFill>
                            <a:srgbClr val="000000"/>
                          </a:solidFill>
                          <a:latin typeface="Arial" pitchFamily="34" charset="0"/>
                          <a:cs typeface="Arial" pitchFamily="34" charset="0"/>
                        </a:rPr>
                        <a:t>alternate</a:t>
                      </a:r>
                    </a:p>
                  </a:txBody>
                  <a:tcPr marL="18280" marR="18280" marT="18280" marB="18280">
                    <a:lnL w="9525" cap="flat" cmpd="sng" algn="ctr">
                      <a:solidFill>
                        <a:schemeClr val="tx1"/>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Patient</a:t>
                      </a: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CA" sz="1000" kern="1400" baseline="0" dirty="0" smtClean="0">
                          <a:solidFill>
                            <a:srgbClr val="000000"/>
                          </a:solidFill>
                          <a:latin typeface="Arial" pitchFamily="34" charset="0"/>
                          <a:cs typeface="Arial" pitchFamily="34" charset="0"/>
                        </a:rPr>
                        <a:t> </a:t>
                      </a:r>
                      <a:r>
                        <a:rPr lang="en-US" sz="1000" kern="1400" cap="none" dirty="0" smtClean="0">
                          <a:solidFill>
                            <a:srgbClr val="000000"/>
                          </a:solidFill>
                          <a:latin typeface="Arial" pitchFamily="34" charset="0"/>
                          <a:cs typeface="Arial" pitchFamily="34" charset="0"/>
                        </a:rPr>
                        <a:t>alternate</a:t>
                      </a: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40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US" sz="1000" kern="1400" dirty="0" smtClean="0">
                          <a:solidFill>
                            <a:srgbClr val="000000"/>
                          </a:solidFill>
                          <a:latin typeface="Arial" pitchFamily="34" charset="0"/>
                          <a:cs typeface="Arial" pitchFamily="34" charset="0"/>
                        </a:rPr>
                        <a:t> Patient</a:t>
                      </a:r>
                      <a:r>
                        <a:rPr lang="en-US" sz="1000" kern="1400" baseline="0" dirty="0" smtClean="0">
                          <a:solidFill>
                            <a:srgbClr val="000000"/>
                          </a:solidFill>
                          <a:latin typeface="Arial" pitchFamily="34" charset="0"/>
                          <a:cs typeface="Arial" pitchFamily="34" charset="0"/>
                        </a:rPr>
                        <a:t>     </a:t>
                      </a:r>
                      <a:r>
                        <a:rPr lang="en-US" sz="1000" kern="1400" dirty="0" smtClean="0">
                          <a:solidFill>
                            <a:srgbClr val="000000"/>
                          </a:solidFill>
                          <a:latin typeface="Wingdings" pitchFamily="2" charset="2"/>
                          <a:cs typeface="Arial" pitchFamily="34" charset="0"/>
                        </a:rPr>
                        <a:t>o</a:t>
                      </a:r>
                      <a:r>
                        <a:rPr lang="en-CA" sz="1000" kern="1400" baseline="0" dirty="0" smtClean="0">
                          <a:solidFill>
                            <a:srgbClr val="000000"/>
                          </a:solidFill>
                          <a:latin typeface="Arial" pitchFamily="34" charset="0"/>
                          <a:cs typeface="Arial" pitchFamily="34" charset="0"/>
                        </a:rPr>
                        <a:t> </a:t>
                      </a:r>
                      <a:r>
                        <a:rPr lang="en-US" sz="1000" kern="1400" cap="none" dirty="0" smtClean="0">
                          <a:solidFill>
                            <a:srgbClr val="000000"/>
                          </a:solidFill>
                          <a:latin typeface="Arial" pitchFamily="34" charset="0"/>
                          <a:cs typeface="Arial" pitchFamily="34" charset="0"/>
                        </a:rPr>
                        <a:t>alternate</a:t>
                      </a:r>
                    </a:p>
                  </a:txBody>
                  <a:tcPr marL="18280" marR="18280" marT="18280" marB="18280">
                    <a:lnL w="952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r>
              <a:tr h="180826">
                <a:tc>
                  <a:txBody>
                    <a:bodyPr/>
                    <a:lstStyle/>
                    <a:p>
                      <a:pPr marL="88900" indent="-3175"/>
                      <a:endParaRPr lang="en-CA" sz="1000" b="1" dirty="0">
                        <a:latin typeface="Arial" pitchFamily="34" charset="0"/>
                        <a:cs typeface="Arial" pitchFamily="34" charset="0"/>
                      </a:endParaRPr>
                    </a:p>
                  </a:txBody>
                  <a:tcPr marL="18280" marR="18280" marT="18280" marB="18280">
                    <a:lnL w="9525"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marL="85725" marR="0" indent="0" algn="l" defTabSz="914400" rtl="0" eaLnBrk="1" fontAlgn="auto" latinLnBrk="0" hangingPunct="1">
                        <a:lnSpc>
                          <a:spcPct val="100000"/>
                        </a:lnSpc>
                        <a:spcBef>
                          <a:spcPts val="0"/>
                        </a:spcBef>
                        <a:spcAft>
                          <a:spcPts val="0"/>
                        </a:spcAft>
                        <a:buClrTx/>
                        <a:buSzTx/>
                        <a:buFontTx/>
                        <a:buNone/>
                        <a:tabLst>
                          <a:tab pos="85725" algn="l"/>
                        </a:tabLst>
                        <a:defRPr/>
                      </a:pPr>
                      <a:endParaRPr lang="en-US" sz="1000" b="0" kern="1400" baseline="0" dirty="0" smtClean="0">
                        <a:solidFill>
                          <a:srgbClr val="000000"/>
                        </a:solidFill>
                        <a:latin typeface="Arial" pitchFamily="34" charset="0"/>
                        <a:cs typeface="Arial" pitchFamily="34" charset="0"/>
                      </a:endParaRPr>
                    </a:p>
                  </a:txBody>
                  <a:tcPr marL="18280" marR="18280" marT="18280" marB="18280">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marL="85725" marR="0" indent="0" algn="l" defTabSz="914400" rtl="0" eaLnBrk="1" fontAlgn="auto" latinLnBrk="0" hangingPunct="1">
                        <a:lnSpc>
                          <a:spcPct val="100000"/>
                        </a:lnSpc>
                        <a:spcBef>
                          <a:spcPts val="0"/>
                        </a:spcBef>
                        <a:spcAft>
                          <a:spcPts val="0"/>
                        </a:spcAft>
                        <a:buClrTx/>
                        <a:buSzTx/>
                        <a:buFontTx/>
                        <a:buNone/>
                        <a:tabLst>
                          <a:tab pos="85725" algn="l"/>
                        </a:tabLst>
                        <a:defRPr/>
                      </a:pPr>
                      <a:endParaRPr lang="en-US" sz="1000" b="0" kern="1400" baseline="0" dirty="0" smtClean="0">
                        <a:solidFill>
                          <a:srgbClr val="000000"/>
                        </a:solidFill>
                        <a:latin typeface="Arial" pitchFamily="34" charset="0"/>
                        <a:cs typeface="Arial" pitchFamily="34" charset="0"/>
                      </a:endParaRPr>
                    </a:p>
                  </a:txBody>
                  <a:tcPr marL="18280" marR="18280" marT="18280" marB="18280">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marL="85725" marR="0" indent="0" algn="l" defTabSz="914400" rtl="0" eaLnBrk="1" fontAlgn="auto" latinLnBrk="0" hangingPunct="1">
                        <a:lnSpc>
                          <a:spcPct val="100000"/>
                        </a:lnSpc>
                        <a:spcBef>
                          <a:spcPts val="0"/>
                        </a:spcBef>
                        <a:spcAft>
                          <a:spcPts val="0"/>
                        </a:spcAft>
                        <a:buClrTx/>
                        <a:buSzTx/>
                        <a:buFontTx/>
                        <a:buNone/>
                        <a:tabLst>
                          <a:tab pos="85725" algn="l"/>
                        </a:tabLst>
                        <a:defRPr/>
                      </a:pPr>
                      <a:endParaRPr lang="en-US" sz="1000" b="0" kern="1400" baseline="0" dirty="0" smtClean="0">
                        <a:solidFill>
                          <a:srgbClr val="000000"/>
                        </a:solidFill>
                        <a:latin typeface="Arial" pitchFamily="34" charset="0"/>
                        <a:cs typeface="Arial" pitchFamily="34" charset="0"/>
                      </a:endParaRPr>
                    </a:p>
                  </a:txBody>
                  <a:tcPr marL="18280" marR="18280" marT="18280" marB="18280">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r>
              <a:tr h="170070">
                <a:tc>
                  <a:txBody>
                    <a:bodyPr/>
                    <a:lstStyle/>
                    <a:p>
                      <a:pPr marL="88900" indent="-3175"/>
                      <a:r>
                        <a:rPr lang="en-US" sz="1000" b="1" dirty="0" smtClean="0">
                          <a:latin typeface="Arial" pitchFamily="34" charset="0"/>
                          <a:cs typeface="Arial" pitchFamily="34" charset="0"/>
                        </a:rPr>
                        <a:t>If</a:t>
                      </a:r>
                      <a:r>
                        <a:rPr lang="en-US" sz="1000" b="1" baseline="0" dirty="0" smtClean="0">
                          <a:latin typeface="Arial" pitchFamily="34" charset="0"/>
                          <a:cs typeface="Arial" pitchFamily="34" charset="0"/>
                        </a:rPr>
                        <a:t> the follow-up assessments can not be completed, record the reason why </a:t>
                      </a:r>
                      <a:r>
                        <a:rPr lang="en-US" sz="1000" b="0" baseline="0" dirty="0" smtClean="0">
                          <a:latin typeface="Arial" pitchFamily="34" charset="0"/>
                          <a:cs typeface="Arial" pitchFamily="34" charset="0"/>
                        </a:rPr>
                        <a:t>(Select one)</a:t>
                      </a:r>
                      <a:endParaRPr lang="en-CA" sz="1000" b="0" dirty="0" smtClean="0">
                        <a:latin typeface="Arial" pitchFamily="34" charset="0"/>
                        <a:cs typeface="Arial" pitchFamily="34" charset="0"/>
                      </a:endParaRPr>
                    </a:p>
                    <a:p>
                      <a:pPr marL="88900" indent="-3175"/>
                      <a:endParaRPr lang="en-CA" sz="1000" b="1" dirty="0">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kern="1400" dirty="0" smtClean="0">
                          <a:solidFill>
                            <a:srgbClr val="000000"/>
                          </a:solidFill>
                          <a:latin typeface="Arial" pitchFamily="34" charset="0"/>
                          <a:cs typeface="Arial" pitchFamily="34" charset="0"/>
                        </a:rPr>
                        <a:t> </a:t>
                      </a:r>
                      <a:r>
                        <a:rPr lang="en-US" sz="1000" b="0" kern="1400" dirty="0" smtClean="0">
                          <a:solidFill>
                            <a:srgbClr val="000000"/>
                          </a:solidFill>
                          <a:latin typeface="Wingdings" pitchFamily="2" charset="2"/>
                          <a:cs typeface="Arial" pitchFamily="34" charset="0"/>
                        </a:rPr>
                        <a:t>o</a:t>
                      </a:r>
                      <a:r>
                        <a:rPr lang="en-US" sz="1000" b="0" kern="1400" dirty="0" smtClean="0">
                          <a:solidFill>
                            <a:srgbClr val="000000"/>
                          </a:solidFill>
                          <a:latin typeface="Arial" pitchFamily="34" charset="0"/>
                          <a:cs typeface="Arial" pitchFamily="34" charset="0"/>
                        </a:rPr>
                        <a:t> </a:t>
                      </a:r>
                      <a:r>
                        <a:rPr lang="en-US" sz="1000" b="0" dirty="0" smtClean="0">
                          <a:latin typeface="Arial" pitchFamily="34" charset="0"/>
                          <a:cs typeface="Arial" pitchFamily="34" charset="0"/>
                        </a:rPr>
                        <a:t>Deceased </a:t>
                      </a:r>
                      <a:r>
                        <a:rPr lang="en-US" sz="1000" b="0" i="1" kern="1400" baseline="0" dirty="0" smtClean="0">
                          <a:solidFill>
                            <a:srgbClr val="000000"/>
                          </a:solidFill>
                          <a:latin typeface="Arial" pitchFamily="34" charset="0"/>
                          <a:cs typeface="Arial" pitchFamily="34" charset="0"/>
                        </a:rPr>
                        <a:t>(Record date on the survival assessment</a:t>
                      </a:r>
                      <a:r>
                        <a:rPr lang="en-US" sz="1000" b="0" kern="1400" baseline="0" dirty="0" smtClean="0">
                          <a:solidFill>
                            <a:srgbClr val="000000"/>
                          </a:solidFill>
                          <a:latin typeface="Arial" pitchFamily="34" charset="0"/>
                          <a:cs typeface="Arial" pitchFamily="34" charset="0"/>
                        </a:rPr>
                        <a:t>)</a:t>
                      </a:r>
                    </a:p>
                    <a:p>
                      <a:pPr marL="85725" marR="0" indent="-85725" algn="l" defTabSz="914400" rtl="0" eaLnBrk="1" fontAlgn="auto" latinLnBrk="0" hangingPunct="1">
                        <a:lnSpc>
                          <a:spcPct val="100000"/>
                        </a:lnSpc>
                        <a:spcBef>
                          <a:spcPts val="0"/>
                        </a:spcBef>
                        <a:spcAft>
                          <a:spcPts val="0"/>
                        </a:spcAft>
                        <a:buClrTx/>
                        <a:buSzTx/>
                        <a:buFontTx/>
                        <a:buNone/>
                        <a:tabLst>
                          <a:tab pos="85725" algn="l"/>
                        </a:tabLst>
                        <a:defRPr/>
                      </a:pPr>
                      <a:r>
                        <a:rPr lang="en-US" sz="1000" b="0" kern="1400" dirty="0" smtClean="0">
                          <a:solidFill>
                            <a:srgbClr val="000000"/>
                          </a:solidFill>
                          <a:latin typeface="Arial" pitchFamily="34" charset="0"/>
                          <a:cs typeface="Arial" pitchFamily="34" charset="0"/>
                        </a:rPr>
                        <a:t> </a:t>
                      </a:r>
                      <a:r>
                        <a:rPr lang="en-US" sz="1000" b="0" kern="1400" dirty="0" smtClean="0">
                          <a:solidFill>
                            <a:srgbClr val="000000"/>
                          </a:solidFill>
                          <a:latin typeface="Wingdings" pitchFamily="2" charset="2"/>
                          <a:cs typeface="Arial" pitchFamily="34" charset="0"/>
                        </a:rPr>
                        <a:t>o</a:t>
                      </a:r>
                      <a:r>
                        <a:rPr lang="en-US" sz="1000" b="0" kern="1400" dirty="0" smtClean="0">
                          <a:solidFill>
                            <a:srgbClr val="000000"/>
                          </a:solidFill>
                          <a:latin typeface="Arial" pitchFamily="34" charset="0"/>
                          <a:cs typeface="Arial" pitchFamily="34" charset="0"/>
                        </a:rPr>
                        <a:t> Patient</a:t>
                      </a:r>
                      <a:r>
                        <a:rPr lang="en-US" sz="1000" b="0" kern="1400" baseline="0" dirty="0" smtClean="0">
                          <a:solidFill>
                            <a:srgbClr val="000000"/>
                          </a:solidFill>
                          <a:latin typeface="Arial" pitchFamily="34" charset="0"/>
                          <a:cs typeface="Arial" pitchFamily="34" charset="0"/>
                        </a:rPr>
                        <a:t> refused</a:t>
                      </a:r>
                    </a:p>
                    <a:p>
                      <a:pPr marL="85725" marR="0" indent="-85725" algn="l" defTabSz="914400" rtl="0" eaLnBrk="1" fontAlgn="auto" latinLnBrk="0" hangingPunct="1">
                        <a:lnSpc>
                          <a:spcPct val="100000"/>
                        </a:lnSpc>
                        <a:spcBef>
                          <a:spcPts val="0"/>
                        </a:spcBef>
                        <a:spcAft>
                          <a:spcPts val="0"/>
                        </a:spcAft>
                        <a:buClrTx/>
                        <a:buSzTx/>
                        <a:buFontTx/>
                        <a:buNone/>
                        <a:tabLst>
                          <a:tab pos="88900" algn="l"/>
                        </a:tabLst>
                        <a:defRPr/>
                      </a:pPr>
                      <a:r>
                        <a:rPr lang="en-US" sz="1000" b="0" kern="1400" dirty="0" smtClean="0">
                          <a:solidFill>
                            <a:srgbClr val="000000"/>
                          </a:solidFill>
                          <a:latin typeface="Arial" pitchFamily="34" charset="0"/>
                          <a:cs typeface="Arial" pitchFamily="34" charset="0"/>
                        </a:rPr>
                        <a:t> </a:t>
                      </a:r>
                      <a:r>
                        <a:rPr lang="en-US" sz="1000" b="0" kern="1400" dirty="0" smtClean="0">
                          <a:solidFill>
                            <a:srgbClr val="000000"/>
                          </a:solidFill>
                          <a:latin typeface="Wingdings" pitchFamily="2" charset="2"/>
                          <a:cs typeface="Arial" pitchFamily="34" charset="0"/>
                        </a:rPr>
                        <a:t>o</a:t>
                      </a:r>
                      <a:r>
                        <a:rPr lang="en-US" sz="1000" b="0" kern="1400" dirty="0" smtClean="0">
                          <a:solidFill>
                            <a:srgbClr val="000000"/>
                          </a:solidFill>
                          <a:latin typeface="Arial" pitchFamily="34" charset="0"/>
                          <a:cs typeface="Arial" pitchFamily="34" charset="0"/>
                        </a:rPr>
                        <a:t> alternate</a:t>
                      </a:r>
                      <a:r>
                        <a:rPr lang="en-US" sz="1000" b="0" kern="1400" baseline="0" dirty="0" smtClean="0">
                          <a:solidFill>
                            <a:srgbClr val="000000"/>
                          </a:solidFill>
                          <a:latin typeface="Arial" pitchFamily="34" charset="0"/>
                          <a:cs typeface="Arial" pitchFamily="34" charset="0"/>
                        </a:rPr>
                        <a:t> contact person refused (only if patient did not re-consent)</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0" kern="1400" dirty="0" smtClean="0">
                          <a:solidFill>
                            <a:srgbClr val="000000"/>
                          </a:solidFill>
                          <a:latin typeface="Arial" pitchFamily="34" charset="0"/>
                          <a:cs typeface="Arial" pitchFamily="34" charset="0"/>
                        </a:rPr>
                        <a:t> </a:t>
                      </a:r>
                      <a:r>
                        <a:rPr lang="en-US" sz="1000" b="0" kern="1400" dirty="0" smtClean="0">
                          <a:solidFill>
                            <a:srgbClr val="000000"/>
                          </a:solidFill>
                          <a:latin typeface="Wingdings" pitchFamily="2" charset="2"/>
                          <a:cs typeface="Arial" pitchFamily="34" charset="0"/>
                        </a:rPr>
                        <a:t>o</a:t>
                      </a:r>
                      <a:r>
                        <a:rPr lang="en-US" sz="1000" b="0" kern="1400" dirty="0" smtClean="0">
                          <a:solidFill>
                            <a:srgbClr val="000000"/>
                          </a:solidFill>
                          <a:latin typeface="Arial" pitchFamily="34" charset="0"/>
                          <a:cs typeface="Arial" pitchFamily="34" charset="0"/>
                        </a:rPr>
                        <a:t> Other</a:t>
                      </a:r>
                      <a:r>
                        <a:rPr lang="en-US" sz="1000" b="0" kern="1400" baseline="0" dirty="0" smtClean="0">
                          <a:solidFill>
                            <a:srgbClr val="000000"/>
                          </a:solidFill>
                          <a:latin typeface="Arial" pitchFamily="34" charset="0"/>
                          <a:cs typeface="Arial" pitchFamily="34" charset="0"/>
                        </a:rPr>
                        <a:t> </a:t>
                      </a:r>
                      <a:r>
                        <a:rPr lang="en-US" sz="1000" b="0" kern="1400" dirty="0" smtClean="0">
                          <a:solidFill>
                            <a:srgbClr val="000000"/>
                          </a:solidFill>
                          <a:latin typeface="Arial" pitchFamily="34" charset="0"/>
                          <a:cs typeface="Arial" pitchFamily="34" charset="0"/>
                        </a:rPr>
                        <a:t>(Please </a:t>
                      </a:r>
                      <a:r>
                        <a:rPr lang="en-US" sz="1000" b="0" dirty="0" smtClean="0">
                          <a:latin typeface="Arial" pitchFamily="34" charset="0"/>
                          <a:cs typeface="Arial" pitchFamily="34" charset="0"/>
                        </a:rPr>
                        <a:t>specify):</a:t>
                      </a:r>
                      <a:endParaRPr lang="en-US" sz="1000" b="0" kern="1400" baseline="0" dirty="0" smtClean="0">
                        <a:solidFill>
                          <a:srgbClr val="000000"/>
                        </a:solidFill>
                        <a:latin typeface="Arial" pitchFamily="34" charset="0"/>
                        <a:cs typeface="Arial" pitchFamily="34" charset="0"/>
                      </a:endParaRPr>
                    </a:p>
                    <a:p>
                      <a:pPr marL="85725" marR="0" indent="0" algn="l" defTabSz="914400" rtl="0" eaLnBrk="1" fontAlgn="auto" latinLnBrk="0" hangingPunct="1">
                        <a:lnSpc>
                          <a:spcPct val="100000"/>
                        </a:lnSpc>
                        <a:spcBef>
                          <a:spcPts val="0"/>
                        </a:spcBef>
                        <a:spcAft>
                          <a:spcPts val="0"/>
                        </a:spcAft>
                        <a:buClrTx/>
                        <a:buSzTx/>
                        <a:buFontTx/>
                        <a:buNone/>
                        <a:tabLst>
                          <a:tab pos="85725" algn="l"/>
                        </a:tabLst>
                        <a:defRPr/>
                      </a:pPr>
                      <a:endParaRPr lang="en-US" sz="1000" b="0" kern="1400" baseline="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pPr marL="85725" marR="0" indent="0" algn="l" defTabSz="914400" rtl="0" eaLnBrk="1" fontAlgn="auto" latinLnBrk="0" hangingPunct="1">
                        <a:lnSpc>
                          <a:spcPct val="100000"/>
                        </a:lnSpc>
                        <a:spcBef>
                          <a:spcPts val="0"/>
                        </a:spcBef>
                        <a:spcAft>
                          <a:spcPts val="0"/>
                        </a:spcAft>
                        <a:buClrTx/>
                        <a:buSzTx/>
                        <a:buFontTx/>
                        <a:buNone/>
                        <a:tabLst>
                          <a:tab pos="85725" algn="l"/>
                        </a:tabLst>
                        <a:defRPr/>
                      </a:pPr>
                      <a:endParaRPr lang="en-US" sz="1000" b="0" kern="1400" baseline="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pPr marL="85725" marR="0" indent="0" algn="l" defTabSz="914400" rtl="0" eaLnBrk="1" fontAlgn="auto" latinLnBrk="0" hangingPunct="1">
                        <a:lnSpc>
                          <a:spcPct val="100000"/>
                        </a:lnSpc>
                        <a:spcBef>
                          <a:spcPts val="0"/>
                        </a:spcBef>
                        <a:spcAft>
                          <a:spcPts val="0"/>
                        </a:spcAft>
                        <a:buClrTx/>
                        <a:buSzTx/>
                        <a:buFontTx/>
                        <a:buNone/>
                        <a:tabLst>
                          <a:tab pos="85725" algn="l"/>
                        </a:tabLst>
                        <a:defRPr/>
                      </a:pPr>
                      <a:endParaRPr lang="en-US" sz="1000" b="0" kern="1400" baseline="0" dirty="0" smtClean="0">
                        <a:solidFill>
                          <a:srgbClr val="000000"/>
                        </a:solidFill>
                        <a:latin typeface="Arial" pitchFamily="34" charset="0"/>
                        <a:cs typeface="Arial" pitchFamily="34" charset="0"/>
                      </a:endParaRPr>
                    </a:p>
                  </a:txBody>
                  <a:tcPr marL="18280" marR="18280" marT="18280" marB="18280">
                    <a:lnL w="952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13" name="Slide Number Placeholder 12"/>
          <p:cNvSpPr>
            <a:spLocks noGrp="1"/>
          </p:cNvSpPr>
          <p:nvPr>
            <p:ph type="sldNum" sz="quarter" idx="12"/>
          </p:nvPr>
        </p:nvSpPr>
        <p:spPr>
          <a:xfrm>
            <a:off x="4972072" y="8742298"/>
            <a:ext cx="1600200" cy="486833"/>
          </a:xfrm>
        </p:spPr>
        <p:txBody>
          <a:bodyPr/>
          <a:lstStyle/>
          <a:p>
            <a:fld id="{FDE86200-F1F7-4FF7-847E-D71C11135875}" type="slidenum">
              <a:rPr lang="en-CA" smtClean="0"/>
              <a:pPr/>
              <a:t>45</a:t>
            </a:fld>
            <a:endParaRPr lang="en-CA"/>
          </a:p>
        </p:txBody>
      </p:sp>
      <p:pic>
        <p:nvPicPr>
          <p:cNvPr id="14"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640" y="107504"/>
            <a:ext cx="1368152" cy="5949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98067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317497514"/>
              </p:ext>
            </p:extLst>
          </p:nvPr>
        </p:nvGraphicFramePr>
        <p:xfrm>
          <a:off x="260337" y="1056758"/>
          <a:ext cx="6286544" cy="7552406"/>
        </p:xfrm>
        <a:graphic>
          <a:graphicData uri="http://schemas.openxmlformats.org/drawingml/2006/table">
            <a:tbl>
              <a:tblPr/>
              <a:tblGrid>
                <a:gridCol w="1234504"/>
                <a:gridCol w="5052040"/>
              </a:tblGrid>
              <a:tr h="1105886">
                <a:tc>
                  <a:txBody>
                    <a:bodyPr/>
                    <a:lstStyle/>
                    <a:p>
                      <a:pPr marR="0" indent="0" algn="l" rtl="0">
                        <a:spcBef>
                          <a:spcPts val="0"/>
                        </a:spcBef>
                        <a:spcAft>
                          <a:spcPts val="0"/>
                        </a:spcAft>
                      </a:pPr>
                      <a:r>
                        <a:rPr lang="en-CA" sz="1100" b="1" kern="1400" dirty="0">
                          <a:solidFill>
                            <a:srgbClr val="000000"/>
                          </a:solidFill>
                          <a:latin typeface="Arial" pitchFamily="34" charset="0"/>
                          <a:cs typeface="Arial" pitchFamily="34" charset="0"/>
                        </a:rPr>
                        <a:t>General Information</a:t>
                      </a:r>
                      <a:endParaRPr lang="en-CA" sz="1100" kern="1400" dirty="0">
                        <a:solidFill>
                          <a:srgbClr val="000000"/>
                        </a:solidFill>
                        <a:latin typeface="Arial" pitchFamily="34" charset="0"/>
                        <a:cs typeface="Arial" pitchFamily="34" charset="0"/>
                      </a:endParaRPr>
                    </a:p>
                    <a:p>
                      <a:pPr marR="0" indent="0" algn="l" rtl="0">
                        <a:spcBef>
                          <a:spcPts val="0"/>
                        </a:spcBef>
                        <a:spcAft>
                          <a:spcPts val="0"/>
                        </a:spcAft>
                      </a:pPr>
                      <a:r>
                        <a:rPr lang="en-CA" sz="1100" b="1" kern="1400" dirty="0">
                          <a:solidFill>
                            <a:srgbClr val="000000"/>
                          </a:solidFill>
                          <a:latin typeface="Arial" pitchFamily="34" charset="0"/>
                          <a:cs typeface="Arial" pitchFamily="34" charset="0"/>
                        </a:rPr>
                        <a:t> </a:t>
                      </a:r>
                      <a:endParaRPr lang="en-CA" sz="1100" b="1" kern="1400" dirty="0" smtClean="0">
                        <a:solidFill>
                          <a:srgbClr val="000000"/>
                        </a:solidFill>
                        <a:latin typeface="Arial" pitchFamily="34" charset="0"/>
                        <a:cs typeface="Arial" pitchFamily="34" charset="0"/>
                      </a:endParaRPr>
                    </a:p>
                    <a:p>
                      <a:pPr marR="0" indent="0" algn="l" rtl="0">
                        <a:spcBef>
                          <a:spcPts val="0"/>
                        </a:spcBef>
                        <a:spcAft>
                          <a:spcPts val="0"/>
                        </a:spcAft>
                      </a:pPr>
                      <a:endParaRPr lang="en-US" sz="1100" b="1" kern="1400" dirty="0" smtClean="0">
                        <a:solidFill>
                          <a:srgbClr val="000000"/>
                        </a:solidFill>
                        <a:latin typeface="Arial" pitchFamily="34" charset="0"/>
                        <a:cs typeface="Arial" pitchFamily="34" charset="0"/>
                      </a:endParaRPr>
                    </a:p>
                    <a:p>
                      <a:pPr marR="0" indent="0" algn="l" rtl="0">
                        <a:spcBef>
                          <a:spcPts val="0"/>
                        </a:spcBef>
                        <a:spcAft>
                          <a:spcPts val="0"/>
                        </a:spcAft>
                      </a:pPr>
                      <a:endParaRPr lang="en-CA" sz="1100" kern="1400" dirty="0">
                        <a:solidFill>
                          <a:srgbClr val="000000"/>
                        </a:solidFill>
                        <a:latin typeface="Arial" pitchFamily="34" charset="0"/>
                        <a:cs typeface="Arial" pitchFamily="34" charset="0"/>
                      </a:endParaRPr>
                    </a:p>
                    <a:p>
                      <a:pPr marR="0" indent="0" algn="l" rtl="0">
                        <a:spcBef>
                          <a:spcPts val="0"/>
                        </a:spcBef>
                        <a:spcAft>
                          <a:spcPts val="0"/>
                        </a:spcAft>
                      </a:pPr>
                      <a:r>
                        <a:rPr lang="en-CA" sz="1100" b="1" kern="1400" dirty="0" smtClean="0">
                          <a:solidFill>
                            <a:srgbClr val="000000"/>
                          </a:solidFill>
                          <a:latin typeface="Arial" pitchFamily="34" charset="0"/>
                          <a:cs typeface="Arial" pitchFamily="34" charset="0"/>
                        </a:rPr>
                        <a:t>Duration </a:t>
                      </a:r>
                      <a:r>
                        <a:rPr lang="en-CA" sz="1100" b="1" kern="1400" dirty="0">
                          <a:solidFill>
                            <a:srgbClr val="000000"/>
                          </a:solidFill>
                          <a:latin typeface="Arial" pitchFamily="34" charset="0"/>
                          <a:cs typeface="Arial" pitchFamily="34" charset="0"/>
                        </a:rPr>
                        <a:t>of Data Collection</a:t>
                      </a:r>
                      <a:endParaRPr lang="en-CA" sz="1100" kern="1400" dirty="0">
                        <a:solidFill>
                          <a:srgbClr val="000000"/>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CA" sz="1100" kern="1400" dirty="0">
                          <a:solidFill>
                            <a:srgbClr val="000000"/>
                          </a:solidFill>
                          <a:latin typeface="Arial" pitchFamily="34" charset="0"/>
                          <a:cs typeface="Arial" pitchFamily="34" charset="0"/>
                        </a:rPr>
                        <a:t>These data are collected to assess the patients health-related quality of life and activities of daily living at the </a:t>
                      </a:r>
                      <a:r>
                        <a:rPr lang="en-CA" sz="1100" kern="1400" dirty="0" smtClean="0">
                          <a:solidFill>
                            <a:srgbClr val="000000"/>
                          </a:solidFill>
                          <a:latin typeface="Arial" pitchFamily="34" charset="0"/>
                          <a:cs typeface="Arial" pitchFamily="34" charset="0"/>
                        </a:rPr>
                        <a:t>6 </a:t>
                      </a:r>
                      <a:r>
                        <a:rPr lang="en-CA" sz="1100" kern="1400" dirty="0">
                          <a:solidFill>
                            <a:srgbClr val="000000"/>
                          </a:solidFill>
                          <a:latin typeface="Arial" pitchFamily="34" charset="0"/>
                          <a:cs typeface="Arial" pitchFamily="34" charset="0"/>
                        </a:rPr>
                        <a:t>month follow up interval. </a:t>
                      </a:r>
                      <a:r>
                        <a:rPr lang="en-CA" sz="1100" kern="1400" dirty="0" smtClean="0">
                          <a:solidFill>
                            <a:schemeClr val="tx1"/>
                          </a:solidFill>
                          <a:latin typeface="Arial" pitchFamily="34" charset="0"/>
                          <a:cs typeface="Arial" pitchFamily="34" charset="0"/>
                        </a:rPr>
                        <a:t>Refer to the Follow-up</a:t>
                      </a:r>
                      <a:r>
                        <a:rPr lang="en-CA" sz="1100" kern="1400" baseline="0" dirty="0" smtClean="0">
                          <a:solidFill>
                            <a:schemeClr val="tx1"/>
                          </a:solidFill>
                          <a:latin typeface="Arial" pitchFamily="34" charset="0"/>
                          <a:cs typeface="Arial" pitchFamily="34" charset="0"/>
                        </a:rPr>
                        <a:t> Procedures </a:t>
                      </a:r>
                      <a:r>
                        <a:rPr lang="en-CA" sz="1100" kern="1400" dirty="0" smtClean="0">
                          <a:solidFill>
                            <a:schemeClr val="tx1"/>
                          </a:solidFill>
                          <a:latin typeface="Arial" pitchFamily="34" charset="0"/>
                          <a:cs typeface="Arial" pitchFamily="34" charset="0"/>
                        </a:rPr>
                        <a:t>manual</a:t>
                      </a:r>
                      <a:r>
                        <a:rPr lang="en-CA" sz="1100" kern="1400" baseline="0" dirty="0" smtClean="0">
                          <a:solidFill>
                            <a:schemeClr val="tx1"/>
                          </a:solidFill>
                          <a:latin typeface="Arial" pitchFamily="34" charset="0"/>
                          <a:cs typeface="Arial" pitchFamily="34" charset="0"/>
                        </a:rPr>
                        <a:t> regarding patient retention procedures and suggested telephone scripts. </a:t>
                      </a:r>
                      <a:endParaRPr lang="en-CA" sz="1100" kern="1400" dirty="0">
                        <a:solidFill>
                          <a:schemeClr val="tx1"/>
                        </a:solidFill>
                        <a:latin typeface="Arial" pitchFamily="34" charset="0"/>
                        <a:cs typeface="Arial" pitchFamily="34" charset="0"/>
                      </a:endParaRPr>
                    </a:p>
                    <a:p>
                      <a:pPr marL="88900" marR="0" indent="0" algn="l" rtl="0">
                        <a:spcBef>
                          <a:spcPts val="0"/>
                        </a:spcBef>
                        <a:spcAft>
                          <a:spcPts val="0"/>
                        </a:spcAft>
                      </a:pPr>
                      <a:r>
                        <a:rPr lang="en-CA" sz="1100" kern="1400" dirty="0">
                          <a:solidFill>
                            <a:srgbClr val="000000"/>
                          </a:solidFill>
                          <a:latin typeface="Arial" pitchFamily="34" charset="0"/>
                          <a:cs typeface="Arial" pitchFamily="34" charset="0"/>
                        </a:rPr>
                        <a:t> </a:t>
                      </a:r>
                    </a:p>
                    <a:p>
                      <a:pPr marL="88900" marR="0" indent="0" algn="l" rtl="0">
                        <a:spcBef>
                          <a:spcPts val="0"/>
                        </a:spcBef>
                        <a:spcAft>
                          <a:spcPts val="0"/>
                        </a:spcAft>
                      </a:pPr>
                      <a:r>
                        <a:rPr lang="en-CA" sz="1100" kern="1400" dirty="0" smtClean="0">
                          <a:solidFill>
                            <a:srgbClr val="000000"/>
                          </a:solidFill>
                          <a:latin typeface="Arial" pitchFamily="34" charset="0"/>
                          <a:cs typeface="Arial" pitchFamily="34" charset="0"/>
                        </a:rPr>
                        <a:t>SF-36</a:t>
                      </a:r>
                      <a:r>
                        <a:rPr lang="en-CA" sz="1100" kern="1400" dirty="0">
                          <a:solidFill>
                            <a:srgbClr val="000000"/>
                          </a:solidFill>
                          <a:latin typeface="Arial" pitchFamily="34" charset="0"/>
                          <a:cs typeface="Arial" pitchFamily="34" charset="0"/>
                        </a:rPr>
                        <a:t>, ADL, </a:t>
                      </a:r>
                      <a:r>
                        <a:rPr lang="en-CA" sz="1100" kern="1400" dirty="0" smtClean="0">
                          <a:solidFill>
                            <a:srgbClr val="000000"/>
                          </a:solidFill>
                          <a:latin typeface="Arial" pitchFamily="34" charset="0"/>
                          <a:cs typeface="Arial" pitchFamily="34" charset="0"/>
                        </a:rPr>
                        <a:t>IADL and employment status assessments </a:t>
                      </a:r>
                      <a:r>
                        <a:rPr lang="en-CA" sz="1100" kern="1400" dirty="0">
                          <a:solidFill>
                            <a:srgbClr val="000000"/>
                          </a:solidFill>
                          <a:latin typeface="Arial" pitchFamily="34" charset="0"/>
                          <a:cs typeface="Arial" pitchFamily="34" charset="0"/>
                        </a:rPr>
                        <a:t>are to be conducted at </a:t>
                      </a:r>
                      <a:r>
                        <a:rPr lang="en-CA" sz="1100" kern="1400" dirty="0" smtClean="0">
                          <a:solidFill>
                            <a:srgbClr val="000000"/>
                          </a:solidFill>
                          <a:latin typeface="Arial" pitchFamily="34" charset="0"/>
                          <a:cs typeface="Arial" pitchFamily="34" charset="0"/>
                        </a:rPr>
                        <a:t>6 </a:t>
                      </a:r>
                      <a:r>
                        <a:rPr lang="en-CA" sz="1100" kern="1400" dirty="0">
                          <a:solidFill>
                            <a:srgbClr val="000000"/>
                          </a:solidFill>
                          <a:latin typeface="Arial" pitchFamily="34" charset="0"/>
                          <a:cs typeface="Arial" pitchFamily="34" charset="0"/>
                        </a:rPr>
                        <a:t>months (± 14 days) </a:t>
                      </a:r>
                      <a:r>
                        <a:rPr lang="en-CA" sz="1100" kern="1400" dirty="0" smtClean="0">
                          <a:solidFill>
                            <a:schemeClr val="tx1"/>
                          </a:solidFill>
                          <a:latin typeface="Arial" pitchFamily="34" charset="0"/>
                          <a:cs typeface="Arial" pitchFamily="34" charset="0"/>
                        </a:rPr>
                        <a:t>after ACU admission</a:t>
                      </a:r>
                      <a:r>
                        <a:rPr lang="en-CA" sz="1100" kern="1400" dirty="0">
                          <a:solidFill>
                            <a:schemeClr val="tx1"/>
                          </a:solidFill>
                          <a:latin typeface="Arial" pitchFamily="34" charset="0"/>
                          <a:cs typeface="Arial" pitchFamily="34" charset="0"/>
                        </a:rPr>
                        <a:t>.</a:t>
                      </a:r>
                    </a:p>
                    <a:p>
                      <a:pPr marL="88900" marR="0" indent="0" algn="l" rtl="0">
                        <a:spcBef>
                          <a:spcPts val="0"/>
                        </a:spcBef>
                        <a:spcAft>
                          <a:spcPts val="0"/>
                        </a:spcAft>
                      </a:pPr>
                      <a:r>
                        <a:rPr lang="en-CA" sz="1100" kern="1400" dirty="0">
                          <a:solidFill>
                            <a:schemeClr val="tx1"/>
                          </a:solidFill>
                          <a:latin typeface="Arial" pitchFamily="34" charset="0"/>
                          <a:cs typeface="Arial" pitchFamily="34" charset="0"/>
                        </a:rPr>
                        <a:t> </a:t>
                      </a:r>
                    </a:p>
                    <a:p>
                      <a:pPr marL="88900" marR="0" indent="0" algn="l" rtl="0">
                        <a:spcBef>
                          <a:spcPts val="0"/>
                        </a:spcBef>
                        <a:spcAft>
                          <a:spcPts val="0"/>
                        </a:spcAft>
                      </a:pPr>
                      <a:r>
                        <a:rPr lang="en-CA" sz="1100" kern="1400" dirty="0">
                          <a:solidFill>
                            <a:schemeClr val="tx1"/>
                          </a:solidFill>
                          <a:latin typeface="Arial" pitchFamily="34" charset="0"/>
                          <a:cs typeface="Arial" pitchFamily="34" charset="0"/>
                        </a:rPr>
                        <a:t>Every effort must be made to </a:t>
                      </a:r>
                      <a:r>
                        <a:rPr lang="en-CA" sz="1100" kern="1400" dirty="0" smtClean="0">
                          <a:solidFill>
                            <a:schemeClr val="tx1"/>
                          </a:solidFill>
                          <a:latin typeface="Arial" pitchFamily="34" charset="0"/>
                          <a:cs typeface="Arial" pitchFamily="34" charset="0"/>
                        </a:rPr>
                        <a:t>complete </a:t>
                      </a:r>
                      <a:r>
                        <a:rPr lang="en-CA" sz="1100" kern="1400" dirty="0">
                          <a:solidFill>
                            <a:schemeClr val="tx1"/>
                          </a:solidFill>
                          <a:latin typeface="Arial" pitchFamily="34" charset="0"/>
                          <a:cs typeface="Arial" pitchFamily="34" charset="0"/>
                        </a:rPr>
                        <a:t>these questionnaires. </a:t>
                      </a:r>
                      <a:r>
                        <a:rPr lang="en-CA" sz="1100" kern="1400" dirty="0" smtClean="0">
                          <a:solidFill>
                            <a:schemeClr val="tx1"/>
                          </a:solidFill>
                          <a:latin typeface="Arial" pitchFamily="34" charset="0"/>
                          <a:cs typeface="Arial" pitchFamily="34" charset="0"/>
                        </a:rPr>
                        <a:t>Record all attempts</a:t>
                      </a:r>
                      <a:r>
                        <a:rPr lang="en-CA" sz="1100" kern="1400" baseline="0" dirty="0" smtClean="0">
                          <a:solidFill>
                            <a:schemeClr val="tx1"/>
                          </a:solidFill>
                          <a:latin typeface="Arial" pitchFamily="34" charset="0"/>
                          <a:cs typeface="Arial" pitchFamily="34" charset="0"/>
                        </a:rPr>
                        <a:t> to contact the patient/alternate contact person(s) on the '</a:t>
                      </a:r>
                      <a:r>
                        <a:rPr lang="en-CA" sz="1100" b="1" kern="1400" baseline="0" dirty="0" smtClean="0">
                          <a:solidFill>
                            <a:schemeClr val="tx1"/>
                          </a:solidFill>
                          <a:latin typeface="Arial" pitchFamily="34" charset="0"/>
                          <a:cs typeface="Arial" pitchFamily="34" charset="0"/>
                        </a:rPr>
                        <a:t>Month 6 Follow-up Assessments: Contact Log</a:t>
                      </a:r>
                      <a:r>
                        <a:rPr lang="en-CA" sz="1100" kern="1400" baseline="0" dirty="0" smtClean="0">
                          <a:solidFill>
                            <a:schemeClr val="tx1"/>
                          </a:solidFill>
                          <a:latin typeface="Arial" pitchFamily="34" charset="0"/>
                          <a:cs typeface="Arial" pitchFamily="34" charset="0"/>
                        </a:rPr>
                        <a:t>'</a:t>
                      </a:r>
                      <a:endParaRPr lang="en-CA" sz="110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105886">
                <a:tc>
                  <a:txBody>
                    <a:bodyPr/>
                    <a:lstStyle/>
                    <a:p>
                      <a:pPr marR="0" indent="0" algn="l" rtl="0">
                        <a:spcBef>
                          <a:spcPts val="0"/>
                        </a:spcBef>
                        <a:spcAft>
                          <a:spcPts val="0"/>
                        </a:spcAft>
                      </a:pPr>
                      <a:r>
                        <a:rPr lang="en-US" sz="1100" b="1" kern="1400" dirty="0" smtClean="0">
                          <a:solidFill>
                            <a:srgbClr val="000000"/>
                          </a:solidFill>
                          <a:latin typeface="Arial" pitchFamily="34" charset="0"/>
                          <a:cs typeface="Arial" pitchFamily="34" charset="0"/>
                        </a:rPr>
                        <a:t>SF-36</a:t>
                      </a:r>
                      <a:endParaRPr lang="en-CA" sz="1100" b="1" kern="1400" dirty="0">
                        <a:solidFill>
                          <a:srgbClr val="000000"/>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US" sz="1100" kern="1200" dirty="0" smtClean="0">
                          <a:solidFill>
                            <a:schemeClr val="tx1"/>
                          </a:solidFill>
                          <a:effectLst/>
                          <a:latin typeface="Arial" panose="020B0604020202020204" pitchFamily="34" charset="0"/>
                          <a:ea typeface="+mn-ea"/>
                          <a:cs typeface="Arial" panose="020B0604020202020204" pitchFamily="34" charset="0"/>
                        </a:rPr>
                        <a:t>Read the explanation at the top of the survey to the patient. Ensure the patient understands the responses should reflect her/his views about her/his own health. Remember not to interpret the questions for the patient. Each question means what he/she thinks it means, there is no right or wrong answer. Read each question to the patient followed by the response options. Record the patient’s response on the questionnaire worksheet. </a:t>
                      </a:r>
                      <a:endParaRPr lang="en-CA" sz="110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105886">
                <a:tc>
                  <a:txBody>
                    <a:bodyPr/>
                    <a:lstStyle/>
                    <a:p>
                      <a:pPr marR="0" indent="0" algn="l" rtl="0">
                        <a:spcBef>
                          <a:spcPts val="0"/>
                        </a:spcBef>
                        <a:spcAft>
                          <a:spcPts val="0"/>
                        </a:spcAft>
                      </a:pPr>
                      <a:r>
                        <a:rPr lang="en-US" sz="1100" b="1" kern="1400" dirty="0" smtClean="0">
                          <a:solidFill>
                            <a:srgbClr val="000000"/>
                          </a:solidFill>
                          <a:latin typeface="Arial" pitchFamily="34" charset="0"/>
                          <a:cs typeface="Arial" pitchFamily="34" charset="0"/>
                        </a:rPr>
                        <a:t>Katz ADL</a:t>
                      </a:r>
                      <a:endParaRPr lang="en-CA" sz="1100" b="1" kern="1400" dirty="0">
                        <a:solidFill>
                          <a:srgbClr val="000000"/>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US" sz="1100" kern="1400" dirty="0" smtClean="0">
                          <a:solidFill>
                            <a:schemeClr val="tx1"/>
                          </a:solidFill>
                          <a:latin typeface="Arial" pitchFamily="34" charset="0"/>
                          <a:cs typeface="Arial" pitchFamily="34" charset="0"/>
                        </a:rPr>
                        <a:t>The Katz ADL is used </a:t>
                      </a:r>
                      <a:r>
                        <a:rPr lang="en-US" sz="1100" kern="1200" dirty="0" smtClean="0">
                          <a:solidFill>
                            <a:schemeClr val="tx1"/>
                          </a:solidFill>
                          <a:effectLst/>
                          <a:latin typeface="Arial" panose="020B0604020202020204" pitchFamily="34" charset="0"/>
                          <a:ea typeface="+mn-ea"/>
                          <a:cs typeface="Arial" panose="020B0604020202020204" pitchFamily="34" charset="0"/>
                        </a:rPr>
                        <a:t>to assess the level of patient independence related to self-care.  The patient’s </a:t>
                      </a:r>
                      <a:r>
                        <a:rPr lang="en-US" sz="1100" b="0" i="0" kern="1200" dirty="0" smtClean="0">
                          <a:solidFill>
                            <a:schemeClr val="tx1"/>
                          </a:solidFill>
                          <a:effectLst/>
                          <a:latin typeface="Arial" panose="020B0604020202020204" pitchFamily="34" charset="0"/>
                          <a:ea typeface="+mn-ea"/>
                          <a:cs typeface="Arial" panose="020B0604020202020204" pitchFamily="34" charset="0"/>
                        </a:rPr>
                        <a:t>responses should reflect what he/she is actually able to do, not what they think they might be able to do under ideal circumstances. Read the definitions of ‘Independence’ and ‘Dependence’ to the patient as stated on the top of the Katz ADL form. Read each of the 6 activities to the patient followed by the independent and dependent descriptions. Allow the patient to make her/his own determination. Based on the patient’s response, record either 1 or 0 in the space provided for each activity. </a:t>
                      </a:r>
                      <a:endParaRPr lang="en-CA" sz="110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105886">
                <a:tc>
                  <a:txBody>
                    <a:bodyPr/>
                    <a:lstStyle/>
                    <a:p>
                      <a:pPr marR="0" indent="0" algn="l" rtl="0">
                        <a:spcBef>
                          <a:spcPts val="0"/>
                        </a:spcBef>
                        <a:spcAft>
                          <a:spcPts val="0"/>
                        </a:spcAft>
                      </a:pPr>
                      <a:r>
                        <a:rPr lang="en-US" sz="1100" b="1" kern="1400" dirty="0" smtClean="0">
                          <a:solidFill>
                            <a:srgbClr val="000000"/>
                          </a:solidFill>
                          <a:latin typeface="Arial" pitchFamily="34" charset="0"/>
                          <a:cs typeface="Arial" pitchFamily="34" charset="0"/>
                        </a:rPr>
                        <a:t>Lawton IADL</a:t>
                      </a:r>
                      <a:endParaRPr lang="en-CA" sz="1100" b="1" kern="1400" dirty="0">
                        <a:solidFill>
                          <a:srgbClr val="000000"/>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US" sz="1100" kern="1200" dirty="0" smtClean="0">
                          <a:solidFill>
                            <a:schemeClr val="tx1"/>
                          </a:solidFill>
                          <a:effectLst/>
                          <a:latin typeface="Arial" panose="020B0604020202020204" pitchFamily="34" charset="0"/>
                          <a:ea typeface="+mn-ea"/>
                          <a:cs typeface="Arial" panose="020B0604020202020204" pitchFamily="34" charset="0"/>
                        </a:rPr>
                        <a:t>The Lawton IADL is used to assess the level of patient functional ability related to domestic and community activities.  The patient’s </a:t>
                      </a:r>
                      <a:r>
                        <a:rPr lang="en-US" sz="1100" b="0" i="0" kern="1200" dirty="0" smtClean="0">
                          <a:solidFill>
                            <a:schemeClr val="tx1"/>
                          </a:solidFill>
                          <a:effectLst/>
                          <a:latin typeface="Arial" panose="020B0604020202020204" pitchFamily="34" charset="0"/>
                          <a:ea typeface="+mn-ea"/>
                          <a:cs typeface="Arial" panose="020B0604020202020204" pitchFamily="34" charset="0"/>
                        </a:rPr>
                        <a:t>responses should reflect her/his highest functional level, not the activities they actual do. For example, if a patient is not the person in the household that does the laundry, but the patient is capable of doing her/his own laundry independently select </a:t>
                      </a:r>
                      <a:r>
                        <a:rPr lang="en-US" sz="1100" b="0" i="1" kern="1200" dirty="0" smtClean="0">
                          <a:solidFill>
                            <a:schemeClr val="tx1"/>
                          </a:solidFill>
                          <a:effectLst/>
                          <a:latin typeface="Arial" panose="020B0604020202020204" pitchFamily="34" charset="0"/>
                          <a:ea typeface="+mn-ea"/>
                          <a:cs typeface="Arial" panose="020B0604020202020204" pitchFamily="34" charset="0"/>
                        </a:rPr>
                        <a:t>‘Does personal laundry completely’</a:t>
                      </a:r>
                      <a:r>
                        <a:rPr lang="en-US" sz="1100" b="0" i="0" kern="1200" dirty="0" smtClean="0">
                          <a:solidFill>
                            <a:schemeClr val="tx1"/>
                          </a:solidFill>
                          <a:effectLst/>
                          <a:latin typeface="Arial" panose="020B0604020202020204" pitchFamily="34" charset="0"/>
                          <a:ea typeface="+mn-ea"/>
                          <a:cs typeface="Arial" panose="020B0604020202020204" pitchFamily="34" charset="0"/>
                        </a:rPr>
                        <a:t>. Read each of the 8 activities to the patient followed by the response options. Remind the patient to indicate her/his highest functional ability. Allow the patient to make her/his own determination. Circle the corresponding number on the form.</a:t>
                      </a:r>
                      <a:endParaRPr lang="en-CA" sz="110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105886">
                <a:tc>
                  <a:txBody>
                    <a:bodyPr/>
                    <a:lstStyle/>
                    <a:p>
                      <a:pPr marR="0" indent="0" algn="l" rtl="0">
                        <a:spcBef>
                          <a:spcPts val="0"/>
                        </a:spcBef>
                        <a:spcAft>
                          <a:spcPts val="0"/>
                        </a:spcAft>
                      </a:pPr>
                      <a:r>
                        <a:rPr lang="en-US" sz="1100" b="1" kern="1400" dirty="0" smtClean="0">
                          <a:solidFill>
                            <a:srgbClr val="000000"/>
                          </a:solidFill>
                          <a:latin typeface="Arial" pitchFamily="34" charset="0"/>
                          <a:cs typeface="Arial" pitchFamily="34" charset="0"/>
                        </a:rPr>
                        <a:t>Employment</a:t>
                      </a:r>
                      <a:r>
                        <a:rPr lang="en-US" sz="1100" b="1" kern="1400" baseline="0" dirty="0" smtClean="0">
                          <a:solidFill>
                            <a:srgbClr val="000000"/>
                          </a:solidFill>
                          <a:latin typeface="Arial" pitchFamily="34" charset="0"/>
                          <a:cs typeface="Arial" pitchFamily="34" charset="0"/>
                        </a:rPr>
                        <a:t> Status</a:t>
                      </a:r>
                      <a:endParaRPr lang="en-CA" sz="1100" b="1" kern="1400" dirty="0">
                        <a:solidFill>
                          <a:srgbClr val="000000"/>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US" sz="1100" kern="1400" dirty="0" smtClean="0">
                          <a:solidFill>
                            <a:schemeClr val="tx1"/>
                          </a:solidFill>
                          <a:latin typeface="Arial" pitchFamily="34" charset="0"/>
                          <a:cs typeface="Arial" pitchFamily="34" charset="0"/>
                        </a:rPr>
                        <a:t>The Employment</a:t>
                      </a:r>
                      <a:r>
                        <a:rPr lang="en-US" sz="1100" kern="1400" baseline="0" dirty="0" smtClean="0">
                          <a:solidFill>
                            <a:schemeClr val="tx1"/>
                          </a:solidFill>
                          <a:latin typeface="Arial" pitchFamily="34" charset="0"/>
                          <a:cs typeface="Arial" pitchFamily="34" charset="0"/>
                        </a:rPr>
                        <a:t> Status form is used </a:t>
                      </a:r>
                      <a:r>
                        <a:rPr lang="en-US" sz="1100" kern="1200" dirty="0" smtClean="0">
                          <a:solidFill>
                            <a:schemeClr val="tx1"/>
                          </a:solidFill>
                          <a:effectLst/>
                          <a:latin typeface="Arial" panose="020B0604020202020204" pitchFamily="34" charset="0"/>
                          <a:ea typeface="+mn-ea"/>
                          <a:cs typeface="Arial" panose="020B0604020202020204" pitchFamily="34" charset="0"/>
                        </a:rPr>
                        <a:t>to assess the effect of the burn injury on the patient’s employment status.  </a:t>
                      </a:r>
                      <a:r>
                        <a:rPr lang="en-US" sz="1100" b="0" i="0" kern="1200" dirty="0" smtClean="0">
                          <a:solidFill>
                            <a:schemeClr val="tx1"/>
                          </a:solidFill>
                          <a:effectLst/>
                          <a:latin typeface="Arial" panose="020B0604020202020204" pitchFamily="34" charset="0"/>
                          <a:ea typeface="+mn-ea"/>
                          <a:cs typeface="Arial" panose="020B0604020202020204" pitchFamily="34" charset="0"/>
                        </a:rPr>
                        <a:t>Read each question to the patient and record her/his response. Where applicable, read the response options to the patient. Allow the patient to make her/his own determination. Read each question sequentially. Follow the instructions on the form regarding skipping questions associated with responses to questions 1, 5, and 6. Indicate the patient’s response to each question by marking the corresponding box. </a:t>
                      </a:r>
                      <a:endParaRPr lang="en-CA" sz="110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79332">
                <a:tc>
                  <a:txBody>
                    <a:bodyPr/>
                    <a:lstStyle/>
                    <a:p>
                      <a:pPr marR="0" indent="0" algn="l" rtl="0">
                        <a:spcBef>
                          <a:spcPts val="0"/>
                        </a:spcBef>
                        <a:spcAft>
                          <a:spcPts val="0"/>
                        </a:spcAft>
                      </a:pPr>
                      <a:r>
                        <a:rPr lang="en-US" sz="1100" b="1" kern="1400" dirty="0" smtClean="0">
                          <a:solidFill>
                            <a:srgbClr val="000000"/>
                          </a:solidFill>
                          <a:latin typeface="Arial" pitchFamily="34" charset="0"/>
                          <a:cs typeface="Arial" pitchFamily="34" charset="0"/>
                        </a:rPr>
                        <a:t>Maintain Worksheets</a:t>
                      </a:r>
                      <a:endParaRPr lang="en-CA" sz="1100" b="1" kern="1400" dirty="0">
                        <a:solidFill>
                          <a:srgbClr val="000000"/>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US" sz="1100" kern="1400" dirty="0" smtClean="0">
                          <a:solidFill>
                            <a:schemeClr val="tx1"/>
                          </a:solidFill>
                          <a:latin typeface="Arial" pitchFamily="34" charset="0"/>
                          <a:cs typeface="Arial" pitchFamily="34" charset="0"/>
                        </a:rPr>
                        <a:t>Keep the completed</a:t>
                      </a:r>
                      <a:r>
                        <a:rPr lang="en-US" sz="1100" kern="1400" baseline="0" dirty="0" smtClean="0">
                          <a:solidFill>
                            <a:schemeClr val="tx1"/>
                          </a:solidFill>
                          <a:latin typeface="Arial" pitchFamily="34" charset="0"/>
                          <a:cs typeface="Arial" pitchFamily="34" charset="0"/>
                        </a:rPr>
                        <a:t> worksheets with the patient study files, these are your </a:t>
                      </a:r>
                      <a:r>
                        <a:rPr lang="en-US" sz="1100" kern="1400" baseline="0" smtClean="0">
                          <a:solidFill>
                            <a:schemeClr val="tx1"/>
                          </a:solidFill>
                          <a:latin typeface="Arial" pitchFamily="34" charset="0"/>
                          <a:cs typeface="Arial" pitchFamily="34" charset="0"/>
                        </a:rPr>
                        <a:t>source documentation.</a:t>
                      </a:r>
                      <a:endParaRPr lang="en-CA" sz="1100" kern="1400" dirty="0">
                        <a:solidFill>
                          <a:schemeClr val="tx1"/>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6" name="Text Box 5"/>
          <p:cNvSpPr txBox="1">
            <a:spLocks noChangeArrowheads="1"/>
          </p:cNvSpPr>
          <p:nvPr/>
        </p:nvSpPr>
        <p:spPr bwMode="auto">
          <a:xfrm>
            <a:off x="252375" y="611560"/>
            <a:ext cx="6357934" cy="35776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dirty="0" smtClean="0">
                <a:ln>
                  <a:noFill/>
                </a:ln>
                <a:effectLst/>
                <a:latin typeface="Arial Black" panose="020B0A04020102020204" pitchFamily="34" charset="0"/>
                <a:ea typeface="Times New Roman" pitchFamily="18" charset="0"/>
                <a:cs typeface="Arial" pitchFamily="34" charset="0"/>
              </a:rPr>
              <a:t>Month 6 Follow-up Assessment Questionnaires</a:t>
            </a:r>
            <a:endParaRPr kumimoji="0" lang="en-US" sz="1600" b="0" i="0" u="none" strike="noStrike" cap="none" normalizeH="0" baseline="0" dirty="0" smtClean="0">
              <a:ln>
                <a:noFill/>
              </a:ln>
              <a:effectLst/>
              <a:latin typeface="Arial Black" panose="020B0A04020102020204" pitchFamily="34" charset="0"/>
              <a:cs typeface="Arial" pitchFamily="34" charset="0"/>
            </a:endParaRPr>
          </a:p>
        </p:txBody>
      </p:sp>
      <p:sp>
        <p:nvSpPr>
          <p:cNvPr id="8"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9" name="Straight Connector 8"/>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9"/>
          <p:cNvSpPr>
            <a:spLocks noGrp="1"/>
          </p:cNvSpPr>
          <p:nvPr>
            <p:ph type="sldNum" sz="quarter" idx="12"/>
          </p:nvPr>
        </p:nvSpPr>
        <p:spPr/>
        <p:txBody>
          <a:bodyPr/>
          <a:lstStyle/>
          <a:p>
            <a:fld id="{FDE86200-F1F7-4FF7-847E-D71C11135875}" type="slidenum">
              <a:rPr lang="en-CA" smtClean="0"/>
              <a:pPr/>
              <a:t>46</a:t>
            </a:fld>
            <a:endParaRPr lang="en-CA"/>
          </a:p>
        </p:txBody>
      </p:sp>
      <p:pic>
        <p:nvPicPr>
          <p:cNvPr id="11"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0648" y="35496"/>
            <a:ext cx="1329905" cy="5783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88342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1"/>
          <p:cNvPicPr>
            <a:picLocks noChangeAspect="1" noChangeArrowheads="1"/>
          </p:cNvPicPr>
          <p:nvPr/>
        </p:nvPicPr>
        <p:blipFill>
          <a:blip r:embed="rId2"/>
          <a:srcRect/>
          <a:stretch>
            <a:fillRect/>
          </a:stretch>
        </p:blipFill>
        <p:spPr bwMode="auto">
          <a:xfrm>
            <a:off x="142852" y="1157319"/>
            <a:ext cx="6597650" cy="7843837"/>
          </a:xfrm>
          <a:prstGeom prst="rect">
            <a:avLst/>
          </a:prstGeom>
          <a:noFill/>
          <a:ln w="9525" algn="in">
            <a:noFill/>
            <a:miter lim="800000"/>
            <a:headEnd/>
            <a:tailEnd/>
          </a:ln>
          <a:effectLst/>
        </p:spPr>
      </p:pic>
      <p:sp>
        <p:nvSpPr>
          <p:cNvPr id="8"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9"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0" name="Rectangle 55"/>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1" name="Rectangle 56"/>
          <p:cNvSpPr>
            <a:spLocks noChangeArrowheads="1"/>
          </p:cNvSpPr>
          <p:nvPr/>
        </p:nvSpPr>
        <p:spPr bwMode="auto">
          <a:xfrm>
            <a:off x="0" y="4572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chemeClr val="tx1"/>
                </a:solidFill>
                <a:effectLst/>
                <a:latin typeface="Arial" pitchFamily="34" charset="0"/>
                <a:cs typeface="Arial" pitchFamily="34" charset="0"/>
              </a:rPr>
              <a:t/>
            </a:r>
            <a:br>
              <a:rPr kumimoji="0" lang="en-CA" sz="1800" b="0" i="0" u="none" strike="noStrike" cap="none" normalizeH="0" baseline="0" smtClean="0">
                <a:ln>
                  <a:noFill/>
                </a:ln>
                <a:solidFill>
                  <a:schemeClr val="tx1"/>
                </a:solidFill>
                <a:effectLst/>
                <a:latin typeface="Arial" pitchFamily="34" charset="0"/>
                <a:cs typeface="Arial" pitchFamily="34" charset="0"/>
              </a:rPr>
            </a:br>
            <a:endParaRPr kumimoji="0" lang="en-CA"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2"/>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3" name="Rectangle 3"/>
          <p:cNvSpPr>
            <a:spLocks noChangeArrowheads="1"/>
          </p:cNvSpPr>
          <p:nvPr/>
        </p:nvSpPr>
        <p:spPr bwMode="auto">
          <a:xfrm>
            <a:off x="0" y="4572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chemeClr val="tx1"/>
                </a:solidFill>
                <a:effectLst/>
                <a:latin typeface="Arial" pitchFamily="34" charset="0"/>
                <a:cs typeface="Arial" pitchFamily="34" charset="0"/>
              </a:rPr>
              <a:t/>
            </a:r>
            <a:br>
              <a:rPr kumimoji="0" lang="en-CA" sz="1800" b="0" i="0" u="none" strike="noStrike" cap="none" normalizeH="0" baseline="0" smtClean="0">
                <a:ln>
                  <a:noFill/>
                </a:ln>
                <a:solidFill>
                  <a:schemeClr val="tx1"/>
                </a:solidFill>
                <a:effectLst/>
                <a:latin typeface="Arial" pitchFamily="34" charset="0"/>
                <a:cs typeface="Arial" pitchFamily="34" charset="0"/>
              </a:rPr>
            </a:br>
            <a:endParaRPr kumimoji="0" lang="en-CA" sz="1800" b="0" i="0" u="none" strike="noStrike" cap="none" normalizeH="0" baseline="0" smtClean="0">
              <a:ln>
                <a:noFill/>
              </a:ln>
              <a:solidFill>
                <a:schemeClr val="tx1"/>
              </a:solidFill>
              <a:effectLst/>
              <a:latin typeface="Arial" pitchFamily="34" charset="0"/>
              <a:cs typeface="Arial" pitchFamily="34" charset="0"/>
            </a:endParaRPr>
          </a:p>
        </p:txBody>
      </p:sp>
      <p:sp>
        <p:nvSpPr>
          <p:cNvPr id="14" name="Text Box 395"/>
          <p:cNvSpPr txBox="1">
            <a:spLocks noChangeArrowheads="1"/>
          </p:cNvSpPr>
          <p:nvPr/>
        </p:nvSpPr>
        <p:spPr bwMode="auto">
          <a:xfrm>
            <a:off x="24" y="852464"/>
            <a:ext cx="6858000" cy="361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a:r>
              <a:rPr lang="en-CA" sz="1600" b="1" dirty="0" smtClean="0">
                <a:latin typeface="Arial Black" pitchFamily="34" charset="0"/>
              </a:rPr>
              <a:t>SF-36</a:t>
            </a:r>
            <a:endParaRPr lang="en-CA" sz="1600" dirty="0">
              <a:latin typeface="Arial Black" pitchFamily="34" charset="0"/>
            </a:endParaRPr>
          </a:p>
        </p:txBody>
      </p:sp>
      <p:sp>
        <p:nvSpPr>
          <p:cNvPr id="16"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7" name="Straight Connector 16"/>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Slide Number Placeholder 14"/>
          <p:cNvSpPr>
            <a:spLocks noGrp="1"/>
          </p:cNvSpPr>
          <p:nvPr>
            <p:ph type="sldNum" sz="quarter" idx="12"/>
          </p:nvPr>
        </p:nvSpPr>
        <p:spPr/>
        <p:txBody>
          <a:bodyPr/>
          <a:lstStyle/>
          <a:p>
            <a:fld id="{FDE86200-F1F7-4FF7-847E-D71C11135875}" type="slidenum">
              <a:rPr lang="en-CA" smtClean="0"/>
              <a:pPr/>
              <a:t>47</a:t>
            </a:fld>
            <a:endParaRPr lang="en-CA"/>
          </a:p>
        </p:txBody>
      </p:sp>
      <p:pic>
        <p:nvPicPr>
          <p:cNvPr id="18" name="Picture 2" descr="Y:\06-ACTIVE STUDIES\RE-ENERGIZE Definitive\STUDY PROCEDURES\Logos\RE_Logo small.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2656" y="212099"/>
            <a:ext cx="1584176" cy="6889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8"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9" name="Rectangle 55"/>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0" name="Rectangle 56"/>
          <p:cNvSpPr>
            <a:spLocks noChangeArrowheads="1"/>
          </p:cNvSpPr>
          <p:nvPr/>
        </p:nvSpPr>
        <p:spPr bwMode="auto">
          <a:xfrm>
            <a:off x="0" y="4572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chemeClr val="tx1"/>
                </a:solidFill>
                <a:effectLst/>
                <a:latin typeface="Arial" pitchFamily="34" charset="0"/>
                <a:cs typeface="Arial" pitchFamily="34" charset="0"/>
              </a:rPr>
              <a:t/>
            </a:r>
            <a:br>
              <a:rPr kumimoji="0" lang="en-CA" sz="1800" b="0" i="0" u="none" strike="noStrike" cap="none" normalizeH="0" baseline="0" smtClean="0">
                <a:ln>
                  <a:noFill/>
                </a:ln>
                <a:solidFill>
                  <a:schemeClr val="tx1"/>
                </a:solidFill>
                <a:effectLst/>
                <a:latin typeface="Arial" pitchFamily="34" charset="0"/>
                <a:cs typeface="Arial" pitchFamily="34" charset="0"/>
              </a:rPr>
            </a:br>
            <a:endParaRPr kumimoji="0" lang="en-CA"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Rectangle 2"/>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2" name="Rectangle 3"/>
          <p:cNvSpPr>
            <a:spLocks noChangeArrowheads="1"/>
          </p:cNvSpPr>
          <p:nvPr/>
        </p:nvSpPr>
        <p:spPr bwMode="auto">
          <a:xfrm>
            <a:off x="0" y="4572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chemeClr val="tx1"/>
                </a:solidFill>
                <a:effectLst/>
                <a:latin typeface="Arial" pitchFamily="34" charset="0"/>
                <a:cs typeface="Arial" pitchFamily="34" charset="0"/>
              </a:rPr>
              <a:t/>
            </a:r>
            <a:br>
              <a:rPr kumimoji="0" lang="en-CA" sz="1800" b="0" i="0" u="none" strike="noStrike" cap="none" normalizeH="0" baseline="0" smtClean="0">
                <a:ln>
                  <a:noFill/>
                </a:ln>
                <a:solidFill>
                  <a:schemeClr val="tx1"/>
                </a:solidFill>
                <a:effectLst/>
                <a:latin typeface="Arial" pitchFamily="34" charset="0"/>
                <a:cs typeface="Arial" pitchFamily="34" charset="0"/>
              </a:rPr>
            </a:br>
            <a:endParaRPr kumimoji="0" lang="en-CA" sz="1800" b="0" i="0" u="none" strike="noStrike" cap="none" normalizeH="0" baseline="0" smtClean="0">
              <a:ln>
                <a:noFill/>
              </a:ln>
              <a:solidFill>
                <a:schemeClr val="tx1"/>
              </a:solidFill>
              <a:effectLst/>
              <a:latin typeface="Arial" pitchFamily="34" charset="0"/>
              <a:cs typeface="Arial" pitchFamily="34" charset="0"/>
            </a:endParaRPr>
          </a:p>
        </p:txBody>
      </p:sp>
      <p:sp>
        <p:nvSpPr>
          <p:cNvPr id="75779"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pic>
        <p:nvPicPr>
          <p:cNvPr id="75778" name="Picture 98"/>
          <p:cNvPicPr>
            <a:picLocks noChangeAspect="1" noChangeArrowheads="1"/>
          </p:cNvPicPr>
          <p:nvPr/>
        </p:nvPicPr>
        <p:blipFill>
          <a:blip r:embed="rId2"/>
          <a:srcRect/>
          <a:stretch>
            <a:fillRect/>
          </a:stretch>
        </p:blipFill>
        <p:spPr bwMode="auto">
          <a:xfrm>
            <a:off x="0" y="914432"/>
            <a:ext cx="6858000" cy="8229600"/>
          </a:xfrm>
          <a:prstGeom prst="rect">
            <a:avLst/>
          </a:prstGeom>
          <a:noFill/>
          <a:ln w="9525" algn="in">
            <a:miter lim="800000"/>
            <a:headEnd/>
            <a:tailEnd/>
          </a:ln>
        </p:spPr>
      </p:pic>
      <p:sp>
        <p:nvSpPr>
          <p:cNvPr id="14"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5" name="Straight Connector 14"/>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Slide Number Placeholder 16"/>
          <p:cNvSpPr>
            <a:spLocks noGrp="1"/>
          </p:cNvSpPr>
          <p:nvPr>
            <p:ph type="sldNum" sz="quarter" idx="12"/>
          </p:nvPr>
        </p:nvSpPr>
        <p:spPr/>
        <p:txBody>
          <a:bodyPr/>
          <a:lstStyle/>
          <a:p>
            <a:fld id="{FDE86200-F1F7-4FF7-847E-D71C11135875}" type="slidenum">
              <a:rPr lang="en-CA" smtClean="0"/>
              <a:pPr/>
              <a:t>48</a:t>
            </a:fld>
            <a:endParaRPr lang="en-CA"/>
          </a:p>
        </p:txBody>
      </p:sp>
      <p:pic>
        <p:nvPicPr>
          <p:cNvPr id="16" name="Picture 2" descr="Y:\06-ACTIVE STUDIES\RE-ENERGIZE Definitive\STUDY PROCEDURES\Logos\RE_Logo small.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2656" y="212100"/>
            <a:ext cx="1368152" cy="5949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8"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9" name="Rectangle 55"/>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0" name="Rectangle 56"/>
          <p:cNvSpPr>
            <a:spLocks noChangeArrowheads="1"/>
          </p:cNvSpPr>
          <p:nvPr/>
        </p:nvSpPr>
        <p:spPr bwMode="auto">
          <a:xfrm>
            <a:off x="0" y="4572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chemeClr val="tx1"/>
                </a:solidFill>
                <a:effectLst/>
                <a:latin typeface="Arial" pitchFamily="34" charset="0"/>
                <a:cs typeface="Arial" pitchFamily="34" charset="0"/>
              </a:rPr>
              <a:t/>
            </a:r>
            <a:br>
              <a:rPr kumimoji="0" lang="en-CA" sz="1800" b="0" i="0" u="none" strike="noStrike" cap="none" normalizeH="0" baseline="0" smtClean="0">
                <a:ln>
                  <a:noFill/>
                </a:ln>
                <a:solidFill>
                  <a:schemeClr val="tx1"/>
                </a:solidFill>
                <a:effectLst/>
                <a:latin typeface="Arial" pitchFamily="34" charset="0"/>
                <a:cs typeface="Arial" pitchFamily="34" charset="0"/>
              </a:rPr>
            </a:br>
            <a:endParaRPr kumimoji="0" lang="en-CA"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Rectangle 2"/>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2" name="Rectangle 3"/>
          <p:cNvSpPr>
            <a:spLocks noChangeArrowheads="1"/>
          </p:cNvSpPr>
          <p:nvPr/>
        </p:nvSpPr>
        <p:spPr bwMode="auto">
          <a:xfrm>
            <a:off x="0" y="4572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chemeClr val="tx1"/>
                </a:solidFill>
                <a:effectLst/>
                <a:latin typeface="Arial" pitchFamily="34" charset="0"/>
                <a:cs typeface="Arial" pitchFamily="34" charset="0"/>
              </a:rPr>
              <a:t/>
            </a:r>
            <a:br>
              <a:rPr kumimoji="0" lang="en-CA" sz="1800" b="0" i="0" u="none" strike="noStrike" cap="none" normalizeH="0" baseline="0" smtClean="0">
                <a:ln>
                  <a:noFill/>
                </a:ln>
                <a:solidFill>
                  <a:schemeClr val="tx1"/>
                </a:solidFill>
                <a:effectLst/>
                <a:latin typeface="Arial" pitchFamily="34" charset="0"/>
                <a:cs typeface="Arial" pitchFamily="34" charset="0"/>
              </a:rPr>
            </a:br>
            <a:endParaRPr kumimoji="0" lang="en-CA" sz="1800" b="0" i="0" u="none" strike="noStrike" cap="none" normalizeH="0" baseline="0" smtClean="0">
              <a:ln>
                <a:noFill/>
              </a:ln>
              <a:solidFill>
                <a:schemeClr val="tx1"/>
              </a:solidFill>
              <a:effectLst/>
              <a:latin typeface="Arial" pitchFamily="34" charset="0"/>
              <a:cs typeface="Arial" pitchFamily="34" charset="0"/>
            </a:endParaRPr>
          </a:p>
        </p:txBody>
      </p:sp>
      <p:sp>
        <p:nvSpPr>
          <p:cNvPr id="88066" name="Rectangle 2"/>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pic>
        <p:nvPicPr>
          <p:cNvPr id="88065" name="Picture 99"/>
          <p:cNvPicPr>
            <a:picLocks noChangeAspect="1" noChangeArrowheads="1"/>
          </p:cNvPicPr>
          <p:nvPr/>
        </p:nvPicPr>
        <p:blipFill>
          <a:blip r:embed="rId2"/>
          <a:srcRect/>
          <a:stretch>
            <a:fillRect/>
          </a:stretch>
        </p:blipFill>
        <p:spPr bwMode="auto">
          <a:xfrm>
            <a:off x="0" y="717582"/>
            <a:ext cx="6858000" cy="8426450"/>
          </a:xfrm>
          <a:prstGeom prst="rect">
            <a:avLst/>
          </a:prstGeom>
          <a:noFill/>
          <a:ln w="9525" algn="in">
            <a:miter lim="800000"/>
            <a:headEnd/>
            <a:tailEnd/>
          </a:ln>
        </p:spPr>
      </p:pic>
      <p:sp>
        <p:nvSpPr>
          <p:cNvPr id="88067" name="Rectangle 3"/>
          <p:cNvSpPr>
            <a:spLocks noChangeArrowheads="1"/>
          </p:cNvSpPr>
          <p:nvPr/>
        </p:nvSpPr>
        <p:spPr bwMode="auto">
          <a:xfrm>
            <a:off x="0" y="45720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5"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6" name="Straight Connector 15"/>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Slide Number Placeholder 17"/>
          <p:cNvSpPr>
            <a:spLocks noGrp="1"/>
          </p:cNvSpPr>
          <p:nvPr>
            <p:ph type="sldNum" sz="quarter" idx="12"/>
          </p:nvPr>
        </p:nvSpPr>
        <p:spPr/>
        <p:txBody>
          <a:bodyPr/>
          <a:lstStyle/>
          <a:p>
            <a:fld id="{FDE86200-F1F7-4FF7-847E-D71C11135875}" type="slidenum">
              <a:rPr lang="en-CA" smtClean="0"/>
              <a:pPr/>
              <a:t>49</a:t>
            </a:fld>
            <a:endParaRPr lang="en-CA"/>
          </a:p>
        </p:txBody>
      </p:sp>
      <p:pic>
        <p:nvPicPr>
          <p:cNvPr id="17" name="Picture 2" descr="Y:\06-ACTIVE STUDIES\RE-ENERGIZE Definitive\STUDY PROCEDURES\Logos\RE_Logo small.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2656" y="107504"/>
            <a:ext cx="1415318" cy="6154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Table 13"/>
          <p:cNvGraphicFramePr>
            <a:graphicFrameLocks noGrp="1"/>
          </p:cNvGraphicFramePr>
          <p:nvPr>
            <p:extLst>
              <p:ext uri="{D42A27DB-BD31-4B8C-83A1-F6EECF244321}">
                <p14:modId xmlns:p14="http://schemas.microsoft.com/office/powerpoint/2010/main" val="3047409469"/>
              </p:ext>
            </p:extLst>
          </p:nvPr>
        </p:nvGraphicFramePr>
        <p:xfrm>
          <a:off x="214315" y="1043608"/>
          <a:ext cx="6429396" cy="6404139"/>
        </p:xfrm>
        <a:graphic>
          <a:graphicData uri="http://schemas.openxmlformats.org/drawingml/2006/table">
            <a:tbl>
              <a:tblPr/>
              <a:tblGrid>
                <a:gridCol w="1538653"/>
                <a:gridCol w="4890743"/>
              </a:tblGrid>
              <a:tr h="368175">
                <a:tc>
                  <a:txBody>
                    <a:bodyPr/>
                    <a:lstStyle/>
                    <a:p>
                      <a:pPr marL="0" marR="0" indent="88900" algn="l" rtl="0">
                        <a:spcBef>
                          <a:spcPts val="0"/>
                        </a:spcBef>
                        <a:spcAft>
                          <a:spcPts val="0"/>
                        </a:spcAft>
                      </a:pPr>
                      <a:r>
                        <a:rPr lang="en-US" sz="1000" b="1" kern="1400" dirty="0">
                          <a:solidFill>
                            <a:schemeClr val="tx1"/>
                          </a:solidFill>
                          <a:latin typeface="Arial" pitchFamily="34" charset="0"/>
                          <a:cs typeface="Arial" pitchFamily="34" charset="0"/>
                        </a:rPr>
                        <a:t>Inclusion Criteria</a:t>
                      </a:r>
                      <a:endParaRPr lang="en-US" sz="1000" kern="1400" dirty="0">
                        <a:solidFill>
                          <a:schemeClr val="tx1"/>
                        </a:solidFill>
                        <a:latin typeface="Arial" pitchFamily="34" charset="0"/>
                        <a:cs typeface="Arial" pitchFamily="34" charset="0"/>
                      </a:endParaRPr>
                    </a:p>
                  </a:txBody>
                  <a:tcPr marL="15375" marR="15375" marT="15375" marB="153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CA" sz="1000" u="sng" kern="1400" dirty="0">
                          <a:solidFill>
                            <a:schemeClr val="tx1"/>
                          </a:solidFill>
                          <a:latin typeface="Arial" pitchFamily="34" charset="0"/>
                          <a:cs typeface="Arial" pitchFamily="34" charset="0"/>
                        </a:rPr>
                        <a:t>Only</a:t>
                      </a:r>
                      <a:r>
                        <a:rPr lang="en-CA" sz="1000" kern="1400" dirty="0">
                          <a:solidFill>
                            <a:schemeClr val="tx1"/>
                          </a:solidFill>
                          <a:latin typeface="Arial" pitchFamily="34" charset="0"/>
                          <a:cs typeface="Arial" pitchFamily="34" charset="0"/>
                        </a:rPr>
                        <a:t> patients who meet the inclusion criteria should be entered into the Central </a:t>
                      </a:r>
                    </a:p>
                    <a:p>
                      <a:pPr marL="88900" marR="0" indent="0" algn="l" rtl="0">
                        <a:spcBef>
                          <a:spcPts val="0"/>
                        </a:spcBef>
                        <a:spcAft>
                          <a:spcPts val="0"/>
                        </a:spcAft>
                      </a:pPr>
                      <a:r>
                        <a:rPr lang="en-CA" sz="1000" kern="1400" dirty="0">
                          <a:solidFill>
                            <a:schemeClr val="tx1"/>
                          </a:solidFill>
                          <a:latin typeface="Arial" pitchFamily="34" charset="0"/>
                          <a:cs typeface="Arial" pitchFamily="34" charset="0"/>
                        </a:rPr>
                        <a:t>Randomization System (CRS). Eligibility must be confirmed by the Site </a:t>
                      </a:r>
                      <a:r>
                        <a:rPr lang="en-CA" sz="1000" kern="1400" dirty="0" smtClean="0">
                          <a:solidFill>
                            <a:schemeClr val="tx1"/>
                          </a:solidFill>
                          <a:latin typeface="Arial" pitchFamily="34" charset="0"/>
                          <a:cs typeface="Arial" pitchFamily="34" charset="0"/>
                        </a:rPr>
                        <a:t>Investigator</a:t>
                      </a:r>
                      <a:r>
                        <a:rPr lang="en-CA" sz="1000" strike="noStrike" kern="1400" dirty="0" smtClean="0">
                          <a:solidFill>
                            <a:schemeClr val="tx1"/>
                          </a:solidFill>
                          <a:latin typeface="Arial" pitchFamily="34" charset="0"/>
                          <a:cs typeface="Arial" pitchFamily="34" charset="0"/>
                        </a:rPr>
                        <a:t>/or sub-Investigator before randomization can occur</a:t>
                      </a:r>
                      <a:r>
                        <a:rPr lang="en-CA" sz="1000" kern="1400" dirty="0" smtClean="0">
                          <a:solidFill>
                            <a:schemeClr val="tx1"/>
                          </a:solidFill>
                          <a:latin typeface="Arial" pitchFamily="34" charset="0"/>
                          <a:cs typeface="Arial" pitchFamily="34" charset="0"/>
                        </a:rPr>
                        <a:t>.</a:t>
                      </a:r>
                      <a:endParaRPr lang="en-CA" sz="1000" kern="1400" dirty="0">
                        <a:solidFill>
                          <a:schemeClr val="tx1"/>
                        </a:solidFill>
                        <a:latin typeface="Arial" pitchFamily="34" charset="0"/>
                        <a:cs typeface="Arial" pitchFamily="34" charset="0"/>
                      </a:endParaRPr>
                    </a:p>
                  </a:txBody>
                  <a:tcPr marL="15375" marR="15375" marT="15375" marB="153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242809">
                <a:tc>
                  <a:txBody>
                    <a:bodyPr/>
                    <a:lstStyle/>
                    <a:p>
                      <a:pPr marL="228600" marR="0" indent="-139700" algn="l" rtl="0">
                        <a:spcBef>
                          <a:spcPts val="0"/>
                        </a:spcBef>
                        <a:spcAft>
                          <a:spcPts val="0"/>
                        </a:spcAft>
                      </a:pPr>
                      <a:r>
                        <a:rPr lang="en-CA" sz="1000" kern="1400" dirty="0">
                          <a:solidFill>
                            <a:schemeClr val="tx1"/>
                          </a:solidFill>
                          <a:latin typeface="Arial" pitchFamily="34" charset="0"/>
                          <a:cs typeface="Arial" pitchFamily="34" charset="0"/>
                        </a:rPr>
                        <a:t>1. </a:t>
                      </a:r>
                      <a:r>
                        <a:rPr lang="en-CA" sz="1000" b="1" kern="1400" dirty="0">
                          <a:solidFill>
                            <a:schemeClr val="tx1"/>
                          </a:solidFill>
                          <a:latin typeface="Arial" pitchFamily="34" charset="0"/>
                          <a:cs typeface="Arial" pitchFamily="34" charset="0"/>
                        </a:rPr>
                        <a:t>Presence of </a:t>
                      </a:r>
                      <a:r>
                        <a:rPr lang="en-CA" sz="1000" b="1" kern="1400" dirty="0" smtClean="0">
                          <a:solidFill>
                            <a:schemeClr val="tx1"/>
                          </a:solidFill>
                          <a:latin typeface="Arial" pitchFamily="34" charset="0"/>
                          <a:cs typeface="Arial" pitchFamily="34" charset="0"/>
                        </a:rPr>
                        <a:t>2nd and/or </a:t>
                      </a:r>
                      <a:r>
                        <a:rPr lang="en-CA" sz="1000" b="1" kern="1400" dirty="0">
                          <a:solidFill>
                            <a:schemeClr val="tx1"/>
                          </a:solidFill>
                          <a:latin typeface="Arial" pitchFamily="34" charset="0"/>
                          <a:cs typeface="Arial" pitchFamily="34" charset="0"/>
                        </a:rPr>
                        <a:t>3rd degree </a:t>
                      </a:r>
                      <a:endParaRPr lang="en-CA" sz="1000" kern="1400" dirty="0">
                        <a:solidFill>
                          <a:schemeClr val="tx1"/>
                        </a:solidFill>
                        <a:latin typeface="Arial" pitchFamily="34" charset="0"/>
                        <a:cs typeface="Arial" pitchFamily="34" charset="0"/>
                      </a:endParaRPr>
                    </a:p>
                    <a:p>
                      <a:pPr marL="228600" marR="0" indent="-139700" algn="l" rtl="0">
                        <a:spcBef>
                          <a:spcPts val="0"/>
                        </a:spcBef>
                        <a:spcAft>
                          <a:spcPts val="0"/>
                        </a:spcAft>
                      </a:pPr>
                      <a:r>
                        <a:rPr lang="en-CA" sz="1000" b="1" kern="1400" dirty="0">
                          <a:solidFill>
                            <a:schemeClr val="tx1"/>
                          </a:solidFill>
                          <a:latin typeface="Arial" pitchFamily="34" charset="0"/>
                          <a:cs typeface="Arial" pitchFamily="34" charset="0"/>
                        </a:rPr>
                        <a:t>   </a:t>
                      </a:r>
                      <a:r>
                        <a:rPr lang="en-CA" sz="1000" b="1" kern="1400" dirty="0" smtClean="0">
                          <a:solidFill>
                            <a:schemeClr val="tx1"/>
                          </a:solidFill>
                          <a:latin typeface="Arial" pitchFamily="34" charset="0"/>
                          <a:cs typeface="Arial" pitchFamily="34" charset="0"/>
                        </a:rPr>
                        <a:t> </a:t>
                      </a:r>
                      <a:r>
                        <a:rPr lang="en-CA" sz="1000" b="1" kern="1400" dirty="0">
                          <a:solidFill>
                            <a:schemeClr val="tx1"/>
                          </a:solidFill>
                          <a:latin typeface="Arial" pitchFamily="34" charset="0"/>
                          <a:cs typeface="Arial" pitchFamily="34" charset="0"/>
                        </a:rPr>
                        <a:t>burns </a:t>
                      </a:r>
                      <a:r>
                        <a:rPr lang="en-CA" sz="1000" b="1" kern="1400" dirty="0" smtClean="0">
                          <a:solidFill>
                            <a:schemeClr val="tx1"/>
                          </a:solidFill>
                          <a:latin typeface="Arial" pitchFamily="34" charset="0"/>
                          <a:cs typeface="Arial" pitchFamily="34" charset="0"/>
                        </a:rPr>
                        <a:t>requiring skin grafting</a:t>
                      </a:r>
                      <a:endParaRPr lang="en-CA" sz="1000" kern="1400" dirty="0">
                        <a:solidFill>
                          <a:schemeClr val="tx1"/>
                        </a:solidFill>
                        <a:latin typeface="Arial" pitchFamily="34" charset="0"/>
                        <a:cs typeface="Arial" pitchFamily="34" charset="0"/>
                      </a:endParaRPr>
                    </a:p>
                  </a:txBody>
                  <a:tcPr marL="15375" marR="15375" marT="15375" marB="153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defTabSz="914400" rtl="0" eaLnBrk="1" fontAlgn="auto" latinLnBrk="0" hangingPunct="1">
                        <a:lnSpc>
                          <a:spcPct val="100000"/>
                        </a:lnSpc>
                        <a:spcBef>
                          <a:spcPts val="0"/>
                        </a:spcBef>
                        <a:spcAft>
                          <a:spcPts val="0"/>
                        </a:spcAft>
                        <a:buClrTx/>
                        <a:buSzTx/>
                        <a:buFontTx/>
                        <a:buNone/>
                        <a:tabLst/>
                        <a:defRPr/>
                      </a:pPr>
                      <a:r>
                        <a:rPr lang="en-CA" sz="1000" kern="1400" dirty="0" smtClean="0">
                          <a:solidFill>
                            <a:schemeClr val="tx1"/>
                          </a:solidFill>
                          <a:latin typeface="Arial" pitchFamily="34" charset="0"/>
                          <a:cs typeface="Arial" pitchFamily="34" charset="0"/>
                        </a:rPr>
                        <a:t>The presence of deep 2nd and/or 3rd degree burns requiring grafting is an assessment that is made by the </a:t>
                      </a:r>
                      <a:r>
                        <a:rPr lang="en-CA" sz="1000" kern="1200" dirty="0" smtClean="0">
                          <a:solidFill>
                            <a:schemeClr val="tx1"/>
                          </a:solidFill>
                          <a:latin typeface="Arial" pitchFamily="34" charset="0"/>
                          <a:ea typeface="+mn-ea"/>
                          <a:cs typeface="Arial" pitchFamily="34" charset="0"/>
                        </a:rPr>
                        <a:t>surgeon/physician and must be confirmed by the SI or sub-I.</a:t>
                      </a:r>
                      <a:r>
                        <a:rPr lang="en-CA" sz="1000" kern="1400" dirty="0" smtClean="0">
                          <a:solidFill>
                            <a:schemeClr val="tx1"/>
                          </a:solidFill>
                          <a:latin typeface="Arial" pitchFamily="34" charset="0"/>
                          <a:cs typeface="Arial" pitchFamily="34" charset="0"/>
                        </a:rPr>
                        <a:t> </a:t>
                      </a:r>
                    </a:p>
                    <a:p>
                      <a:pPr marL="88900" marR="0" indent="0" algn="l" defTabSz="914400" rtl="0" eaLnBrk="1" fontAlgn="auto" latinLnBrk="0" hangingPunct="1">
                        <a:lnSpc>
                          <a:spcPct val="100000"/>
                        </a:lnSpc>
                        <a:spcBef>
                          <a:spcPts val="0"/>
                        </a:spcBef>
                        <a:spcAft>
                          <a:spcPts val="0"/>
                        </a:spcAft>
                        <a:buClrTx/>
                        <a:buSzTx/>
                        <a:buFontTx/>
                        <a:buNone/>
                        <a:tabLst/>
                        <a:defRPr/>
                      </a:pPr>
                      <a:endParaRPr lang="en-US" sz="1000" b="1" kern="1400" dirty="0" smtClean="0">
                        <a:solidFill>
                          <a:schemeClr val="tx1"/>
                        </a:solidFill>
                        <a:latin typeface="Arial" pitchFamily="34" charset="0"/>
                        <a:cs typeface="Arial" pitchFamily="34" charset="0"/>
                      </a:endParaRPr>
                    </a:p>
                    <a:p>
                      <a:pPr marL="88900" marR="0" indent="0" algn="l" rtl="0">
                        <a:spcBef>
                          <a:spcPts val="0"/>
                        </a:spcBef>
                        <a:spcAft>
                          <a:spcPts val="0"/>
                        </a:spcAft>
                      </a:pPr>
                      <a:endParaRPr lang="en-US" sz="1000" b="1" kern="1400" dirty="0" smtClean="0">
                        <a:solidFill>
                          <a:schemeClr val="tx1"/>
                        </a:solidFill>
                        <a:latin typeface="Arial" pitchFamily="34" charset="0"/>
                        <a:cs typeface="Arial" pitchFamily="34" charset="0"/>
                      </a:endParaRPr>
                    </a:p>
                    <a:p>
                      <a:pPr marL="88900" marR="0" indent="0" algn="l" rtl="0">
                        <a:spcBef>
                          <a:spcPts val="0"/>
                        </a:spcBef>
                        <a:spcAft>
                          <a:spcPts val="0"/>
                        </a:spcAft>
                      </a:pPr>
                      <a:endParaRPr lang="en-US" sz="1000" b="1" kern="1400" dirty="0" smtClean="0">
                        <a:solidFill>
                          <a:schemeClr val="tx1"/>
                        </a:solidFill>
                        <a:latin typeface="Arial" pitchFamily="34" charset="0"/>
                        <a:cs typeface="Arial" pitchFamily="34" charset="0"/>
                      </a:endParaRPr>
                    </a:p>
                    <a:p>
                      <a:pPr marL="88900" marR="0" indent="0" algn="l" rtl="0">
                        <a:spcBef>
                          <a:spcPts val="0"/>
                        </a:spcBef>
                        <a:spcAft>
                          <a:spcPts val="0"/>
                        </a:spcAft>
                      </a:pPr>
                      <a:endParaRPr lang="en-US" sz="1000" b="1" kern="1400" dirty="0" smtClean="0">
                        <a:solidFill>
                          <a:schemeClr val="tx1"/>
                        </a:solidFill>
                        <a:latin typeface="Arial" pitchFamily="34" charset="0"/>
                        <a:cs typeface="Arial" pitchFamily="34" charset="0"/>
                      </a:endParaRPr>
                    </a:p>
                  </a:txBody>
                  <a:tcPr marL="15375" marR="15375" marT="15375" marB="153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024336">
                <a:tc>
                  <a:txBody>
                    <a:bodyPr/>
                    <a:lstStyle/>
                    <a:p>
                      <a:pPr marL="228600" marR="0" lvl="0" indent="-228600" algn="l" rtl="0">
                        <a:spcBef>
                          <a:spcPts val="0"/>
                        </a:spcBef>
                        <a:spcAft>
                          <a:spcPts val="0"/>
                        </a:spcAft>
                        <a:buAutoNum type="arabicPeriod" startAt="2"/>
                      </a:pPr>
                      <a:r>
                        <a:rPr lang="en-US" sz="1000" b="1" strike="noStrike" kern="1400" dirty="0" smtClean="0">
                          <a:solidFill>
                            <a:schemeClr val="tx1"/>
                          </a:solidFill>
                          <a:latin typeface="Arial" pitchFamily="34" charset="0"/>
                          <a:cs typeface="Arial" pitchFamily="34" charset="0"/>
                        </a:rPr>
                        <a:t>Patient meets one of</a:t>
                      </a:r>
                    </a:p>
                    <a:p>
                      <a:pPr marL="0" marR="0" lvl="0" indent="0" algn="l" rtl="0">
                        <a:spcBef>
                          <a:spcPts val="0"/>
                        </a:spcBef>
                        <a:spcAft>
                          <a:spcPts val="0"/>
                        </a:spcAft>
                        <a:buNone/>
                      </a:pPr>
                      <a:r>
                        <a:rPr lang="en-US" sz="1000" b="1" strike="noStrike" kern="1400" dirty="0" smtClean="0">
                          <a:solidFill>
                            <a:schemeClr val="tx1"/>
                          </a:solidFill>
                          <a:latin typeface="Arial" pitchFamily="34" charset="0"/>
                          <a:cs typeface="Arial" pitchFamily="34" charset="0"/>
                        </a:rPr>
                        <a:t>  the following 3 criteria: </a:t>
                      </a:r>
                      <a:endParaRPr lang="en-CA" sz="1000" strike="noStrike" kern="1400" dirty="0">
                        <a:solidFill>
                          <a:schemeClr val="tx1"/>
                        </a:solidFill>
                        <a:latin typeface="Arial" pitchFamily="34" charset="0"/>
                        <a:cs typeface="Arial" pitchFamily="34" charset="0"/>
                      </a:endParaRPr>
                    </a:p>
                  </a:txBody>
                  <a:tcPr marL="15375" marR="15375" marT="15375" marB="153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8900" marR="0" indent="0" algn="l" rtl="0">
                        <a:spcBef>
                          <a:spcPts val="0"/>
                        </a:spcBef>
                        <a:spcAft>
                          <a:spcPts val="0"/>
                        </a:spcAft>
                      </a:pPr>
                      <a:r>
                        <a:rPr lang="en-CA" sz="1000" kern="1400" dirty="0" smtClean="0">
                          <a:solidFill>
                            <a:schemeClr val="tx1"/>
                          </a:solidFill>
                          <a:latin typeface="Arial" pitchFamily="34" charset="0"/>
                          <a:cs typeface="Arial" pitchFamily="34" charset="0"/>
                        </a:rPr>
                        <a:t>This assessment is to be made by the </a:t>
                      </a:r>
                      <a:r>
                        <a:rPr lang="en-CA" sz="1000" kern="1200" dirty="0" smtClean="0">
                          <a:solidFill>
                            <a:schemeClr val="tx1"/>
                          </a:solidFill>
                          <a:latin typeface="Arial" pitchFamily="34" charset="0"/>
                          <a:ea typeface="+mn-ea"/>
                          <a:cs typeface="Arial" pitchFamily="34" charset="0"/>
                        </a:rPr>
                        <a:t>surgeon/physician and must be confirmed by the SI or sub-I </a:t>
                      </a:r>
                      <a:r>
                        <a:rPr lang="en-CA" sz="1000" kern="1400" dirty="0" smtClean="0">
                          <a:solidFill>
                            <a:schemeClr val="tx1"/>
                          </a:solidFill>
                          <a:latin typeface="Arial" pitchFamily="34" charset="0"/>
                          <a:cs typeface="Arial" pitchFamily="34" charset="0"/>
                        </a:rPr>
                        <a:t>based on her/his clinical judgment. Refer to Appendix 1. Check only</a:t>
                      </a:r>
                      <a:r>
                        <a:rPr lang="en-CA" sz="1000" kern="1400" baseline="0" dirty="0" smtClean="0">
                          <a:solidFill>
                            <a:schemeClr val="tx1"/>
                          </a:solidFill>
                          <a:latin typeface="Arial" pitchFamily="34" charset="0"/>
                          <a:cs typeface="Arial" pitchFamily="34" charset="0"/>
                        </a:rPr>
                        <a:t> one</a:t>
                      </a:r>
                      <a:r>
                        <a:rPr lang="en-CA" sz="1000" kern="1400" dirty="0" smtClean="0">
                          <a:solidFill>
                            <a:schemeClr val="tx1"/>
                          </a:solidFill>
                          <a:latin typeface="Arial" pitchFamily="34" charset="0"/>
                          <a:cs typeface="Arial" pitchFamily="34" charset="0"/>
                        </a:rPr>
                        <a:t> box to</a:t>
                      </a:r>
                      <a:r>
                        <a:rPr lang="en-CA" sz="1000" kern="1400" baseline="0" dirty="0" smtClean="0">
                          <a:solidFill>
                            <a:schemeClr val="tx1"/>
                          </a:solidFill>
                          <a:latin typeface="Arial" pitchFamily="34" charset="0"/>
                          <a:cs typeface="Arial" pitchFamily="34" charset="0"/>
                        </a:rPr>
                        <a:t> indicate which of the 3 criteria is met.</a:t>
                      </a:r>
                      <a:endParaRPr lang="en-CA" sz="1000" kern="1400" dirty="0" smtClean="0">
                        <a:solidFill>
                          <a:schemeClr val="tx1"/>
                        </a:solidFill>
                        <a:latin typeface="Arial" pitchFamily="34" charset="0"/>
                        <a:cs typeface="Arial" pitchFamily="34" charset="0"/>
                      </a:endParaRPr>
                    </a:p>
                    <a:p>
                      <a:pPr marL="88900" marR="0" indent="0" algn="l" rtl="0">
                        <a:spcBef>
                          <a:spcPts val="0"/>
                        </a:spcBef>
                        <a:spcAft>
                          <a:spcPts val="0"/>
                        </a:spcAft>
                      </a:pPr>
                      <a:endParaRPr lang="en-US" sz="1000" kern="1400" dirty="0" smtClean="0">
                        <a:solidFill>
                          <a:schemeClr val="tx1"/>
                        </a:solidFill>
                        <a:latin typeface="Arial" pitchFamily="34" charset="0"/>
                        <a:cs typeface="Arial" pitchFamily="34" charset="0"/>
                      </a:endParaRPr>
                    </a:p>
                    <a:p>
                      <a:pPr marL="88900" marR="0" indent="0" algn="l" rtl="0">
                        <a:lnSpc>
                          <a:spcPct val="125000"/>
                        </a:lnSpc>
                        <a:spcBef>
                          <a:spcPts val="0"/>
                        </a:spcBef>
                        <a:spcAft>
                          <a:spcPts val="0"/>
                        </a:spcAft>
                      </a:pPr>
                      <a:r>
                        <a:rPr lang="en-CA" sz="1000" b="1" u="sng" kern="1400" dirty="0" smtClean="0">
                          <a:solidFill>
                            <a:schemeClr val="tx1"/>
                          </a:solidFill>
                          <a:latin typeface="Arial" pitchFamily="34" charset="0"/>
                          <a:cs typeface="Arial" pitchFamily="34" charset="0"/>
                        </a:rPr>
                        <a:t>Eligibility </a:t>
                      </a:r>
                      <a:r>
                        <a:rPr lang="en-CA" sz="1000" b="1" u="sng" kern="1400" dirty="0">
                          <a:solidFill>
                            <a:schemeClr val="tx1"/>
                          </a:solidFill>
                          <a:latin typeface="Arial" pitchFamily="34" charset="0"/>
                          <a:cs typeface="Arial" pitchFamily="34" charset="0"/>
                        </a:rPr>
                        <a:t>Requirements</a:t>
                      </a:r>
                      <a:r>
                        <a:rPr lang="en-CA" sz="1000" b="1" kern="1400" dirty="0">
                          <a:solidFill>
                            <a:schemeClr val="tx1"/>
                          </a:solidFill>
                          <a:latin typeface="Arial" pitchFamily="34" charset="0"/>
                          <a:cs typeface="Arial" pitchFamily="34" charset="0"/>
                        </a:rPr>
                        <a:t>:</a:t>
                      </a:r>
                      <a:endParaRPr lang="en-CA" sz="1000" kern="1400" dirty="0">
                        <a:solidFill>
                          <a:schemeClr val="tx1"/>
                        </a:solidFill>
                        <a:latin typeface="Arial" pitchFamily="34" charset="0"/>
                        <a:cs typeface="Arial" pitchFamily="34" charset="0"/>
                      </a:endParaRPr>
                    </a:p>
                    <a:p>
                      <a:pPr marL="317500" marR="0" indent="-228600" algn="l" rtl="0">
                        <a:lnSpc>
                          <a:spcPct val="125000"/>
                        </a:lnSpc>
                        <a:spcBef>
                          <a:spcPts val="0"/>
                        </a:spcBef>
                        <a:spcAft>
                          <a:spcPts val="0"/>
                        </a:spcAft>
                        <a:buFont typeface="+mj-lt"/>
                        <a:buAutoNum type="alphaLcParenR"/>
                      </a:pPr>
                      <a:r>
                        <a:rPr lang="en-CA" sz="1000" kern="1400" dirty="0" smtClean="0">
                          <a:solidFill>
                            <a:schemeClr val="tx1"/>
                          </a:solidFill>
                          <a:latin typeface="Arial" pitchFamily="34" charset="0"/>
                          <a:cs typeface="Arial" pitchFamily="34" charset="0"/>
                        </a:rPr>
                        <a:t>Patients </a:t>
                      </a:r>
                      <a:r>
                        <a:rPr lang="en-CA" sz="1000" b="1" kern="1400" dirty="0">
                          <a:solidFill>
                            <a:schemeClr val="tx1"/>
                          </a:solidFill>
                          <a:latin typeface="Arial" pitchFamily="34" charset="0"/>
                          <a:cs typeface="Arial" pitchFamily="34" charset="0"/>
                        </a:rPr>
                        <a:t>18 - 59 </a:t>
                      </a:r>
                      <a:r>
                        <a:rPr lang="en-CA" sz="1000" kern="1400" dirty="0">
                          <a:solidFill>
                            <a:schemeClr val="tx1"/>
                          </a:solidFill>
                          <a:latin typeface="Arial" pitchFamily="34" charset="0"/>
                          <a:cs typeface="Arial" pitchFamily="34" charset="0"/>
                        </a:rPr>
                        <a:t>years of age with </a:t>
                      </a:r>
                      <a:r>
                        <a:rPr lang="en-CA" sz="1000" b="1" kern="1400" dirty="0">
                          <a:solidFill>
                            <a:schemeClr val="tx1"/>
                          </a:solidFill>
                          <a:latin typeface="Arial" pitchFamily="34" charset="0"/>
                          <a:cs typeface="Arial" pitchFamily="34" charset="0"/>
                        </a:rPr>
                        <a:t>TBSA </a:t>
                      </a:r>
                      <a:r>
                        <a:rPr lang="en-CA" sz="1000" b="1" u="sng" kern="1400" dirty="0">
                          <a:solidFill>
                            <a:schemeClr val="tx1"/>
                          </a:solidFill>
                          <a:latin typeface="Arial" pitchFamily="34" charset="0"/>
                          <a:cs typeface="Arial" pitchFamily="34" charset="0"/>
                        </a:rPr>
                        <a:t>&gt;</a:t>
                      </a:r>
                      <a:r>
                        <a:rPr lang="en-CA" sz="1000" b="1" kern="1400" dirty="0">
                          <a:solidFill>
                            <a:schemeClr val="tx1"/>
                          </a:solidFill>
                          <a:latin typeface="Arial" pitchFamily="34" charset="0"/>
                          <a:cs typeface="Arial" pitchFamily="34" charset="0"/>
                        </a:rPr>
                        <a:t> 20%</a:t>
                      </a:r>
                      <a:r>
                        <a:rPr lang="en-CA" sz="1000" kern="1400" dirty="0">
                          <a:solidFill>
                            <a:schemeClr val="tx1"/>
                          </a:solidFill>
                          <a:latin typeface="Arial" pitchFamily="34" charset="0"/>
                          <a:cs typeface="Arial" pitchFamily="34" charset="0"/>
                        </a:rPr>
                        <a:t>. </a:t>
                      </a:r>
                      <a:endParaRPr lang="en-CA" sz="1000" kern="1400" dirty="0" smtClean="0">
                        <a:solidFill>
                          <a:schemeClr val="tx1"/>
                        </a:solidFill>
                        <a:latin typeface="Arial" pitchFamily="34" charset="0"/>
                        <a:cs typeface="Arial" pitchFamily="34" charset="0"/>
                      </a:endParaRPr>
                    </a:p>
                    <a:p>
                      <a:pPr marL="317500" marR="0" indent="-228600" algn="l" rtl="0">
                        <a:lnSpc>
                          <a:spcPct val="125000"/>
                        </a:lnSpc>
                        <a:spcBef>
                          <a:spcPts val="0"/>
                        </a:spcBef>
                        <a:spcAft>
                          <a:spcPts val="0"/>
                        </a:spcAft>
                        <a:buFont typeface="+mj-lt"/>
                        <a:buAutoNum type="alphaLcParenR"/>
                      </a:pPr>
                      <a:r>
                        <a:rPr lang="en-CA" sz="1000" kern="1400" dirty="0" smtClean="0">
                          <a:solidFill>
                            <a:schemeClr val="tx1"/>
                          </a:solidFill>
                          <a:latin typeface="Arial" pitchFamily="34" charset="0"/>
                          <a:cs typeface="Arial" pitchFamily="34" charset="0"/>
                        </a:rPr>
                        <a:t>Patients </a:t>
                      </a:r>
                      <a:r>
                        <a:rPr lang="en-CA" sz="1000" b="1" kern="1400" dirty="0">
                          <a:solidFill>
                            <a:schemeClr val="tx1"/>
                          </a:solidFill>
                          <a:latin typeface="Arial" pitchFamily="34" charset="0"/>
                          <a:cs typeface="Arial" pitchFamily="34" charset="0"/>
                        </a:rPr>
                        <a:t>18 - 59 </a:t>
                      </a:r>
                      <a:r>
                        <a:rPr lang="en-CA" sz="1000" kern="1400" dirty="0">
                          <a:solidFill>
                            <a:schemeClr val="tx1"/>
                          </a:solidFill>
                          <a:latin typeface="Arial" pitchFamily="34" charset="0"/>
                          <a:cs typeface="Arial" pitchFamily="34" charset="0"/>
                        </a:rPr>
                        <a:t>years of age with </a:t>
                      </a:r>
                      <a:r>
                        <a:rPr lang="en-CA" sz="1000" b="1" kern="1400" dirty="0">
                          <a:solidFill>
                            <a:schemeClr val="tx1"/>
                          </a:solidFill>
                          <a:latin typeface="Arial" pitchFamily="34" charset="0"/>
                          <a:cs typeface="Arial" pitchFamily="34" charset="0"/>
                        </a:rPr>
                        <a:t>TBSA</a:t>
                      </a:r>
                      <a:r>
                        <a:rPr lang="en-CA" sz="1000" kern="1400" dirty="0">
                          <a:solidFill>
                            <a:schemeClr val="tx1"/>
                          </a:solidFill>
                          <a:latin typeface="Arial" pitchFamily="34" charset="0"/>
                          <a:cs typeface="Arial" pitchFamily="34" charset="0"/>
                        </a:rPr>
                        <a:t> </a:t>
                      </a:r>
                      <a:r>
                        <a:rPr lang="en-CA" sz="1000" b="1" u="sng" kern="1400" dirty="0">
                          <a:solidFill>
                            <a:schemeClr val="tx1"/>
                          </a:solidFill>
                          <a:latin typeface="Arial" pitchFamily="34" charset="0"/>
                          <a:cs typeface="Arial" pitchFamily="34" charset="0"/>
                        </a:rPr>
                        <a:t>&gt;</a:t>
                      </a:r>
                      <a:r>
                        <a:rPr lang="en-CA" sz="1000" b="1" kern="1400" dirty="0">
                          <a:solidFill>
                            <a:schemeClr val="tx1"/>
                          </a:solidFill>
                          <a:latin typeface="Arial" pitchFamily="34" charset="0"/>
                          <a:cs typeface="Arial" pitchFamily="34" charset="0"/>
                        </a:rPr>
                        <a:t> 15%</a:t>
                      </a:r>
                      <a:r>
                        <a:rPr lang="en-CA" sz="1000" kern="1400" dirty="0">
                          <a:solidFill>
                            <a:schemeClr val="tx1"/>
                          </a:solidFill>
                          <a:latin typeface="Arial" pitchFamily="34" charset="0"/>
                          <a:cs typeface="Arial" pitchFamily="34" charset="0"/>
                        </a:rPr>
                        <a:t> and </a:t>
                      </a:r>
                      <a:r>
                        <a:rPr lang="en-CA" sz="1000" b="1" kern="1400" dirty="0">
                          <a:solidFill>
                            <a:schemeClr val="tx1"/>
                          </a:solidFill>
                          <a:latin typeface="Arial" pitchFamily="34" charset="0"/>
                          <a:cs typeface="Arial" pitchFamily="34" charset="0"/>
                        </a:rPr>
                        <a:t>with</a:t>
                      </a:r>
                      <a:r>
                        <a:rPr lang="en-CA" sz="1000" kern="1400" dirty="0">
                          <a:solidFill>
                            <a:schemeClr val="tx1"/>
                          </a:solidFill>
                          <a:latin typeface="Arial" pitchFamily="34" charset="0"/>
                          <a:cs typeface="Arial" pitchFamily="34" charset="0"/>
                        </a:rPr>
                        <a:t> </a:t>
                      </a:r>
                      <a:r>
                        <a:rPr lang="en-CA" sz="1000" kern="1400" dirty="0" smtClean="0">
                          <a:solidFill>
                            <a:schemeClr val="tx1"/>
                          </a:solidFill>
                          <a:latin typeface="Arial" pitchFamily="34" charset="0"/>
                          <a:cs typeface="Arial" pitchFamily="34" charset="0"/>
                        </a:rPr>
                        <a:t>inhalation injury*.</a:t>
                      </a:r>
                    </a:p>
                    <a:p>
                      <a:pPr marL="317500" marR="0" indent="-228600" algn="l" rtl="0">
                        <a:lnSpc>
                          <a:spcPct val="125000"/>
                        </a:lnSpc>
                        <a:spcBef>
                          <a:spcPts val="0"/>
                        </a:spcBef>
                        <a:spcAft>
                          <a:spcPts val="0"/>
                        </a:spcAft>
                        <a:buFont typeface="+mj-lt"/>
                        <a:buAutoNum type="alphaLcParenR"/>
                      </a:pPr>
                      <a:r>
                        <a:rPr lang="en-CA" sz="1000" kern="1400" dirty="0" smtClean="0">
                          <a:solidFill>
                            <a:schemeClr val="tx1"/>
                          </a:solidFill>
                          <a:latin typeface="Arial" pitchFamily="34" charset="0"/>
                          <a:cs typeface="Arial" pitchFamily="34" charset="0"/>
                        </a:rPr>
                        <a:t>Patients </a:t>
                      </a:r>
                      <a:r>
                        <a:rPr lang="en-CA" sz="1000" b="1" u="sng" kern="1400" dirty="0">
                          <a:solidFill>
                            <a:schemeClr val="tx1"/>
                          </a:solidFill>
                          <a:latin typeface="Arial" pitchFamily="34" charset="0"/>
                          <a:cs typeface="Arial" pitchFamily="34" charset="0"/>
                        </a:rPr>
                        <a:t>&gt;</a:t>
                      </a:r>
                      <a:r>
                        <a:rPr lang="en-CA" sz="1000" b="1" kern="1400" dirty="0">
                          <a:solidFill>
                            <a:schemeClr val="tx1"/>
                          </a:solidFill>
                          <a:latin typeface="Arial" pitchFamily="34" charset="0"/>
                          <a:cs typeface="Arial" pitchFamily="34" charset="0"/>
                        </a:rPr>
                        <a:t> 60 </a:t>
                      </a:r>
                      <a:r>
                        <a:rPr lang="en-CA" sz="1000" kern="1400" dirty="0">
                          <a:solidFill>
                            <a:schemeClr val="tx1"/>
                          </a:solidFill>
                          <a:latin typeface="Arial" pitchFamily="34" charset="0"/>
                          <a:cs typeface="Arial" pitchFamily="34" charset="0"/>
                        </a:rPr>
                        <a:t>years of age with </a:t>
                      </a:r>
                      <a:r>
                        <a:rPr lang="en-CA" sz="1000" b="1" kern="1400" dirty="0">
                          <a:solidFill>
                            <a:schemeClr val="tx1"/>
                          </a:solidFill>
                          <a:latin typeface="Arial" pitchFamily="34" charset="0"/>
                          <a:cs typeface="Arial" pitchFamily="34" charset="0"/>
                        </a:rPr>
                        <a:t>TBSA</a:t>
                      </a:r>
                      <a:r>
                        <a:rPr lang="en-CA" sz="1000" kern="1400" dirty="0">
                          <a:solidFill>
                            <a:schemeClr val="tx1"/>
                          </a:solidFill>
                          <a:latin typeface="Arial" pitchFamily="34" charset="0"/>
                          <a:cs typeface="Arial" pitchFamily="34" charset="0"/>
                        </a:rPr>
                        <a:t> </a:t>
                      </a:r>
                      <a:r>
                        <a:rPr lang="en-CA" sz="1000" b="1" u="sng" kern="1400" dirty="0">
                          <a:solidFill>
                            <a:schemeClr val="tx1"/>
                          </a:solidFill>
                          <a:latin typeface="Arial" pitchFamily="34" charset="0"/>
                          <a:cs typeface="Arial" pitchFamily="34" charset="0"/>
                        </a:rPr>
                        <a:t>&gt;</a:t>
                      </a:r>
                      <a:r>
                        <a:rPr lang="en-CA" sz="1000" b="1" kern="1400" dirty="0">
                          <a:solidFill>
                            <a:schemeClr val="tx1"/>
                          </a:solidFill>
                          <a:latin typeface="Arial" pitchFamily="34" charset="0"/>
                          <a:cs typeface="Arial" pitchFamily="34" charset="0"/>
                        </a:rPr>
                        <a:t> 10% </a:t>
                      </a:r>
                      <a:r>
                        <a:rPr lang="en-CA" sz="1000" kern="1400" dirty="0">
                          <a:solidFill>
                            <a:schemeClr val="tx1"/>
                          </a:solidFill>
                          <a:latin typeface="Arial" pitchFamily="34" charset="0"/>
                          <a:cs typeface="Arial" pitchFamily="34" charset="0"/>
                        </a:rPr>
                        <a:t>(</a:t>
                      </a:r>
                      <a:r>
                        <a:rPr lang="en-CA" sz="1000" b="1" kern="1400" dirty="0">
                          <a:solidFill>
                            <a:schemeClr val="tx1"/>
                          </a:solidFill>
                          <a:latin typeface="Arial" pitchFamily="34" charset="0"/>
                          <a:cs typeface="Arial" pitchFamily="34" charset="0"/>
                        </a:rPr>
                        <a:t>with or without </a:t>
                      </a:r>
                      <a:r>
                        <a:rPr lang="en-CA" sz="1000" kern="1400" dirty="0" smtClean="0">
                          <a:solidFill>
                            <a:schemeClr val="tx1"/>
                          </a:solidFill>
                          <a:latin typeface="Arial" pitchFamily="34" charset="0"/>
                          <a:cs typeface="Arial" pitchFamily="34" charset="0"/>
                        </a:rPr>
                        <a:t>inhalation </a:t>
                      </a:r>
                      <a:r>
                        <a:rPr lang="en-CA" sz="1000" kern="1400" dirty="0">
                          <a:solidFill>
                            <a:schemeClr val="tx1"/>
                          </a:solidFill>
                          <a:latin typeface="Arial" pitchFamily="34" charset="0"/>
                          <a:cs typeface="Arial" pitchFamily="34" charset="0"/>
                        </a:rPr>
                        <a:t>injury). </a:t>
                      </a:r>
                      <a:endParaRPr lang="en-CA" sz="1000" kern="1400" dirty="0" smtClean="0">
                        <a:solidFill>
                          <a:schemeClr val="tx1"/>
                        </a:solidFill>
                        <a:latin typeface="Arial" pitchFamily="34" charset="0"/>
                        <a:cs typeface="Arial" pitchFamily="34" charset="0"/>
                      </a:endParaRPr>
                    </a:p>
                    <a:p>
                      <a:pPr marL="88900" marR="0" indent="0" algn="l" rtl="0">
                        <a:lnSpc>
                          <a:spcPct val="125000"/>
                        </a:lnSpc>
                        <a:spcBef>
                          <a:spcPts val="0"/>
                        </a:spcBef>
                        <a:spcAft>
                          <a:spcPts val="0"/>
                        </a:spcAft>
                        <a:buFont typeface="+mj-lt"/>
                        <a:buNone/>
                      </a:pPr>
                      <a:endParaRPr lang="en-US" sz="1000" kern="1400" dirty="0" smtClean="0">
                        <a:solidFill>
                          <a:schemeClr val="tx1"/>
                        </a:solidFill>
                        <a:latin typeface="Arial" pitchFamily="34" charset="0"/>
                        <a:cs typeface="Arial" pitchFamily="34" charset="0"/>
                      </a:endParaRPr>
                    </a:p>
                    <a:p>
                      <a:pPr marL="88900" marR="0" indent="0" algn="l" defTabSz="914400" rtl="0" eaLnBrk="1" fontAlgn="auto" latinLnBrk="0" hangingPunct="1">
                        <a:lnSpc>
                          <a:spcPct val="125000"/>
                        </a:lnSpc>
                        <a:spcBef>
                          <a:spcPts val="0"/>
                        </a:spcBef>
                        <a:spcAft>
                          <a:spcPts val="0"/>
                        </a:spcAft>
                        <a:buClrTx/>
                        <a:buSzTx/>
                        <a:buFont typeface="+mj-lt"/>
                        <a:buNone/>
                        <a:tabLst/>
                        <a:defRPr/>
                      </a:pPr>
                      <a:r>
                        <a:rPr lang="en-US" sz="1000" kern="1400" dirty="0" smtClean="0">
                          <a:solidFill>
                            <a:schemeClr val="tx1"/>
                          </a:solidFill>
                          <a:latin typeface="Arial" pitchFamily="34" charset="0"/>
                          <a:cs typeface="Arial" pitchFamily="34" charset="0"/>
                        </a:rPr>
                        <a:t>*</a:t>
                      </a:r>
                      <a:r>
                        <a:rPr lang="en-CA" sz="1000" kern="1200" dirty="0" smtClean="0">
                          <a:solidFill>
                            <a:schemeClr val="tx1"/>
                          </a:solidFill>
                          <a:effectLst/>
                          <a:latin typeface="Arial" pitchFamily="34" charset="0"/>
                          <a:ea typeface="+mn-ea"/>
                          <a:cs typeface="Arial" pitchFamily="34" charset="0"/>
                        </a:rPr>
                        <a:t>Diagnosis of inhalation injury requires both of the following 2 criteria:  </a:t>
                      </a:r>
                    </a:p>
                    <a:p>
                      <a:pPr marL="317500" marR="0" indent="-228600" algn="l" defTabSz="914400" rtl="0" eaLnBrk="1" fontAlgn="auto" latinLnBrk="0" hangingPunct="1">
                        <a:lnSpc>
                          <a:spcPct val="125000"/>
                        </a:lnSpc>
                        <a:spcBef>
                          <a:spcPts val="0"/>
                        </a:spcBef>
                        <a:spcAft>
                          <a:spcPts val="0"/>
                        </a:spcAft>
                        <a:buClrTx/>
                        <a:buSzTx/>
                        <a:buFont typeface="+mj-lt"/>
                        <a:buAutoNum type="arabicPeriod"/>
                        <a:tabLst/>
                        <a:defRPr/>
                      </a:pPr>
                      <a:r>
                        <a:rPr lang="en-US" sz="1000" kern="1200" dirty="0" smtClean="0">
                          <a:solidFill>
                            <a:schemeClr val="tx1"/>
                          </a:solidFill>
                          <a:effectLst/>
                          <a:latin typeface="Arial" pitchFamily="34" charset="0"/>
                          <a:ea typeface="+mn-ea"/>
                          <a:cs typeface="Arial" pitchFamily="34" charset="0"/>
                        </a:rPr>
                        <a:t>History</a:t>
                      </a:r>
                      <a:r>
                        <a:rPr lang="en-US" sz="1000" kern="1200" baseline="0" dirty="0" smtClean="0">
                          <a:solidFill>
                            <a:schemeClr val="tx1"/>
                          </a:solidFill>
                          <a:effectLst/>
                          <a:latin typeface="Arial" pitchFamily="34" charset="0"/>
                          <a:ea typeface="+mn-ea"/>
                          <a:cs typeface="Arial" pitchFamily="34" charset="0"/>
                        </a:rPr>
                        <a:t> of exposure to products of combustion</a:t>
                      </a:r>
                    </a:p>
                    <a:p>
                      <a:pPr marL="317500" marR="0" indent="-228600" algn="l" defTabSz="914400" rtl="0" eaLnBrk="1" fontAlgn="auto" latinLnBrk="0" hangingPunct="1">
                        <a:lnSpc>
                          <a:spcPct val="125000"/>
                        </a:lnSpc>
                        <a:spcBef>
                          <a:spcPts val="0"/>
                        </a:spcBef>
                        <a:spcAft>
                          <a:spcPts val="0"/>
                        </a:spcAft>
                        <a:buClrTx/>
                        <a:buSzTx/>
                        <a:buFont typeface="+mj-lt"/>
                        <a:buAutoNum type="arabicPeriod"/>
                        <a:tabLst/>
                        <a:defRPr/>
                      </a:pPr>
                      <a:r>
                        <a:rPr lang="en-US" sz="1000" kern="1200" baseline="0" dirty="0" smtClean="0">
                          <a:solidFill>
                            <a:schemeClr val="tx1"/>
                          </a:solidFill>
                          <a:effectLst/>
                          <a:latin typeface="Arial" pitchFamily="34" charset="0"/>
                          <a:ea typeface="+mn-ea"/>
                          <a:cs typeface="Arial" pitchFamily="34" charset="0"/>
                        </a:rPr>
                        <a:t>Bronchoscopy confirming one of the following:</a:t>
                      </a:r>
                    </a:p>
                    <a:p>
                      <a:pPr marL="88900" marR="0" indent="0" algn="l" defTabSz="914400" rtl="0" eaLnBrk="1" fontAlgn="auto" latinLnBrk="0" hangingPunct="1">
                        <a:lnSpc>
                          <a:spcPct val="125000"/>
                        </a:lnSpc>
                        <a:spcBef>
                          <a:spcPts val="0"/>
                        </a:spcBef>
                        <a:spcAft>
                          <a:spcPts val="0"/>
                        </a:spcAft>
                        <a:buClrTx/>
                        <a:buSzTx/>
                        <a:buFont typeface="+mj-lt"/>
                        <a:buNone/>
                        <a:tabLst/>
                        <a:defRPr/>
                      </a:pPr>
                      <a:r>
                        <a:rPr lang="en-US" sz="1000" kern="1200" baseline="0" dirty="0" smtClean="0">
                          <a:solidFill>
                            <a:schemeClr val="tx1"/>
                          </a:solidFill>
                          <a:effectLst/>
                          <a:latin typeface="Arial" pitchFamily="34" charset="0"/>
                          <a:ea typeface="+mn-ea"/>
                          <a:cs typeface="Arial" pitchFamily="34" charset="0"/>
                        </a:rPr>
                        <a:t>              a)  Carbonaceous material</a:t>
                      </a:r>
                    </a:p>
                    <a:p>
                      <a:pPr marL="88900" marR="0" indent="0" algn="l" defTabSz="914400" rtl="0" eaLnBrk="1" fontAlgn="auto" latinLnBrk="0" hangingPunct="1">
                        <a:lnSpc>
                          <a:spcPct val="125000"/>
                        </a:lnSpc>
                        <a:spcBef>
                          <a:spcPts val="0"/>
                        </a:spcBef>
                        <a:spcAft>
                          <a:spcPts val="0"/>
                        </a:spcAft>
                        <a:buClrTx/>
                        <a:buSzTx/>
                        <a:buFont typeface="+mj-lt"/>
                        <a:buNone/>
                        <a:tabLst/>
                        <a:defRPr/>
                      </a:pPr>
                      <a:r>
                        <a:rPr lang="en-US" sz="1000" kern="1200" baseline="0" dirty="0" smtClean="0">
                          <a:solidFill>
                            <a:schemeClr val="tx1"/>
                          </a:solidFill>
                          <a:effectLst/>
                          <a:latin typeface="Arial" pitchFamily="34" charset="0"/>
                          <a:ea typeface="+mn-ea"/>
                          <a:cs typeface="Arial" pitchFamily="34" charset="0"/>
                        </a:rPr>
                        <a:t>              b)  Edema or ulceration</a:t>
                      </a:r>
                    </a:p>
                    <a:p>
                      <a:pPr marL="88900" marR="0" indent="0" algn="l" defTabSz="914400" rtl="0" eaLnBrk="1" fontAlgn="auto" latinLnBrk="0" hangingPunct="1">
                        <a:lnSpc>
                          <a:spcPct val="125000"/>
                        </a:lnSpc>
                        <a:spcBef>
                          <a:spcPts val="0"/>
                        </a:spcBef>
                        <a:spcAft>
                          <a:spcPts val="0"/>
                        </a:spcAft>
                        <a:buClrTx/>
                        <a:buSzTx/>
                        <a:buFont typeface="+mj-lt"/>
                        <a:buNone/>
                        <a:tabLst/>
                        <a:defRPr/>
                      </a:pPr>
                      <a:endParaRPr lang="en-US" sz="1000" b="0" strike="noStrike" kern="1200" baseline="0" dirty="0" smtClean="0">
                        <a:solidFill>
                          <a:schemeClr val="tx1"/>
                        </a:solidFill>
                        <a:effectLst/>
                        <a:latin typeface="Arial" pitchFamily="34" charset="0"/>
                        <a:ea typeface="+mn-ea"/>
                        <a:cs typeface="Arial" pitchFamily="34" charset="0"/>
                      </a:endParaRPr>
                    </a:p>
                    <a:p>
                      <a:pPr marL="88900" marR="0" indent="0" algn="l" defTabSz="914400" rtl="0" eaLnBrk="1" fontAlgn="auto" latinLnBrk="0" hangingPunct="1">
                        <a:lnSpc>
                          <a:spcPct val="125000"/>
                        </a:lnSpc>
                        <a:spcBef>
                          <a:spcPts val="0"/>
                        </a:spcBef>
                        <a:spcAft>
                          <a:spcPts val="0"/>
                        </a:spcAft>
                        <a:buClrTx/>
                        <a:buSzTx/>
                        <a:buFont typeface="+mj-lt"/>
                        <a:buNone/>
                        <a:tabLst/>
                        <a:defRPr/>
                      </a:pPr>
                      <a:r>
                        <a:rPr lang="en-US" sz="1000" b="0" strike="noStrike" kern="1200" baseline="0" dirty="0" smtClean="0">
                          <a:solidFill>
                            <a:schemeClr val="tx1"/>
                          </a:solidFill>
                          <a:effectLst/>
                          <a:latin typeface="Arial" pitchFamily="34" charset="0"/>
                          <a:ea typeface="+mn-ea"/>
                          <a:cs typeface="Arial" pitchFamily="34" charset="0"/>
                        </a:rPr>
                        <a:t>When including a patient age 18 – 59 years with a 15% – 19.9 % TBSA with inhalation injury, there must be </a:t>
                      </a:r>
                      <a:r>
                        <a:rPr lang="en-US" sz="1000" b="0" strike="noStrike" kern="1200" baseline="0" dirty="0" err="1" smtClean="0">
                          <a:solidFill>
                            <a:schemeClr val="tx1"/>
                          </a:solidFill>
                          <a:effectLst/>
                          <a:latin typeface="Arial" pitchFamily="34" charset="0"/>
                          <a:ea typeface="+mn-ea"/>
                          <a:cs typeface="Arial" pitchFamily="34" charset="0"/>
                        </a:rPr>
                        <a:t>brochoscopic</a:t>
                      </a:r>
                      <a:r>
                        <a:rPr lang="en-US" sz="1000" b="0" strike="noStrike" kern="1200" baseline="0" dirty="0" smtClean="0">
                          <a:solidFill>
                            <a:schemeClr val="tx1"/>
                          </a:solidFill>
                          <a:effectLst/>
                          <a:latin typeface="Arial" pitchFamily="34" charset="0"/>
                          <a:ea typeface="+mn-ea"/>
                          <a:cs typeface="Arial" pitchFamily="34" charset="0"/>
                        </a:rPr>
                        <a:t> confirmation of inhalation injury. </a:t>
                      </a:r>
                    </a:p>
                    <a:p>
                      <a:pPr marL="88900" marR="0" indent="0" algn="l" defTabSz="914400" rtl="0" eaLnBrk="1" fontAlgn="auto" latinLnBrk="0" hangingPunct="1">
                        <a:lnSpc>
                          <a:spcPct val="125000"/>
                        </a:lnSpc>
                        <a:spcBef>
                          <a:spcPts val="0"/>
                        </a:spcBef>
                        <a:spcAft>
                          <a:spcPts val="0"/>
                        </a:spcAft>
                        <a:buClrTx/>
                        <a:buSzTx/>
                        <a:buFont typeface="+mj-lt"/>
                        <a:buNone/>
                        <a:tabLst/>
                        <a:defRPr/>
                      </a:pPr>
                      <a:endParaRPr lang="en-US" sz="1000" b="0" strike="noStrike" kern="1200" baseline="0" dirty="0" smtClean="0">
                        <a:solidFill>
                          <a:schemeClr val="tx1"/>
                        </a:solidFill>
                        <a:effectLst/>
                        <a:latin typeface="Arial" pitchFamily="34" charset="0"/>
                        <a:ea typeface="+mn-ea"/>
                        <a:cs typeface="Arial" pitchFamily="34" charset="0"/>
                      </a:endParaRPr>
                    </a:p>
                  </a:txBody>
                  <a:tcPr marL="15375" marR="15375" marT="15375" marB="153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66030">
                <a:tc gridSpan="2">
                  <a:txBody>
                    <a:bodyPr/>
                    <a:lstStyle/>
                    <a:p>
                      <a:pPr marR="0" indent="0" algn="ctr" rtl="0">
                        <a:spcBef>
                          <a:spcPts val="0"/>
                        </a:spcBef>
                        <a:spcAft>
                          <a:spcPts val="0"/>
                        </a:spcAft>
                      </a:pPr>
                      <a:r>
                        <a:rPr lang="en-CA" sz="1000" kern="1400" dirty="0">
                          <a:solidFill>
                            <a:srgbClr val="000000"/>
                          </a:solidFill>
                          <a:latin typeface="Arial" pitchFamily="34" charset="0"/>
                          <a:cs typeface="Arial" pitchFamily="34" charset="0"/>
                        </a:rPr>
                        <a:t> </a:t>
                      </a:r>
                      <a:r>
                        <a:rPr lang="en-CA" sz="1000" b="1" kern="1400" dirty="0">
                          <a:solidFill>
                            <a:srgbClr val="000000"/>
                          </a:solidFill>
                          <a:latin typeface="Arial" pitchFamily="34" charset="0"/>
                          <a:cs typeface="Arial" pitchFamily="34" charset="0"/>
                        </a:rPr>
                        <a:t>Consent must be obtained within 72 hours of admission to the </a:t>
                      </a:r>
                      <a:r>
                        <a:rPr lang="en-CA" sz="1000" b="1" kern="1400" dirty="0" smtClean="0">
                          <a:solidFill>
                            <a:srgbClr val="000000"/>
                          </a:solidFill>
                          <a:latin typeface="Arial" pitchFamily="34" charset="0"/>
                          <a:cs typeface="Arial" pitchFamily="34" charset="0"/>
                        </a:rPr>
                        <a:t>ACU. </a:t>
                      </a:r>
                      <a:endParaRPr lang="en-CA" sz="1000" kern="1400" dirty="0">
                        <a:solidFill>
                          <a:srgbClr val="000000"/>
                        </a:solidFill>
                        <a:latin typeface="Arial" pitchFamily="34" charset="0"/>
                        <a:cs typeface="Arial" pitchFamily="34" charset="0"/>
                      </a:endParaRPr>
                    </a:p>
                    <a:p>
                      <a:pPr marR="0" indent="0" algn="ctr" rtl="0">
                        <a:spcBef>
                          <a:spcPts val="0"/>
                        </a:spcBef>
                        <a:spcAft>
                          <a:spcPts val="0"/>
                        </a:spcAft>
                      </a:pPr>
                      <a:r>
                        <a:rPr lang="en-CA" sz="1000" kern="1400" dirty="0">
                          <a:solidFill>
                            <a:srgbClr val="000000"/>
                          </a:solidFill>
                          <a:latin typeface="Arial" pitchFamily="34" charset="0"/>
                          <a:cs typeface="Arial" pitchFamily="34" charset="0"/>
                        </a:rPr>
                        <a:t>Refer to exclusion criteria for more details.</a:t>
                      </a:r>
                    </a:p>
                  </a:txBody>
                  <a:tcPr marL="15375" marR="15375" marT="15375" marB="153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en-CA" dirty="0"/>
                    </a:p>
                  </a:txBody>
                  <a:tcPr/>
                </a:tc>
              </a:tr>
            </a:tbl>
          </a:graphicData>
        </a:graphic>
      </p:graphicFrame>
      <p:sp>
        <p:nvSpPr>
          <p:cNvPr id="37915" name="Text Box 27"/>
          <p:cNvSpPr txBox="1">
            <a:spLocks noChangeArrowheads="1"/>
          </p:cNvSpPr>
          <p:nvPr/>
        </p:nvSpPr>
        <p:spPr bwMode="auto">
          <a:xfrm>
            <a:off x="0" y="660449"/>
            <a:ext cx="6858000" cy="31115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R="0" lvl="0" indent="185738"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cs typeface="Arial" pitchFamily="34" charset="0"/>
              </a:rPr>
              <a:t>Screening - Inclusion Instructions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3" name="Straight Connector 12"/>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1062955639"/>
              </p:ext>
            </p:extLst>
          </p:nvPr>
        </p:nvGraphicFramePr>
        <p:xfrm>
          <a:off x="1916832" y="2135698"/>
          <a:ext cx="4572000" cy="1500198"/>
        </p:xfrm>
        <a:graphic>
          <a:graphicData uri="http://schemas.openxmlformats.org/drawingml/2006/table">
            <a:tbl>
              <a:tblPr/>
              <a:tblGrid>
                <a:gridCol w="2286000"/>
                <a:gridCol w="2286000"/>
              </a:tblGrid>
              <a:tr h="119137">
                <a:tc>
                  <a:txBody>
                    <a:bodyPr/>
                    <a:lstStyle/>
                    <a:p>
                      <a:pPr>
                        <a:spcAft>
                          <a:spcPts val="0"/>
                        </a:spcAft>
                      </a:pPr>
                      <a:r>
                        <a:rPr lang="en-GB" sz="1000" b="1" u="none" strike="noStrike" dirty="0">
                          <a:latin typeface="Arial" pitchFamily="34" charset="0"/>
                          <a:cs typeface="Arial" pitchFamily="34" charset="0"/>
                        </a:rPr>
                        <a:t>The following burn injuries </a:t>
                      </a:r>
                      <a:r>
                        <a:rPr lang="en-GB" sz="1000" b="1" u="sng" dirty="0" err="1">
                          <a:latin typeface="Arial" pitchFamily="34" charset="0"/>
                          <a:cs typeface="Arial" pitchFamily="34" charset="0"/>
                        </a:rPr>
                        <a:t>fulfill</a:t>
                      </a:r>
                      <a:r>
                        <a:rPr lang="en-GB" sz="1000" b="1" u="none" strike="noStrike" dirty="0">
                          <a:latin typeface="Arial" pitchFamily="34" charset="0"/>
                          <a:cs typeface="Arial" pitchFamily="34" charset="0"/>
                        </a:rPr>
                        <a:t> this criteria</a:t>
                      </a:r>
                      <a:endParaRPr lang="en-CA" sz="1000" b="1" u="sng" dirty="0">
                        <a:latin typeface="Arial" pitchFamily="34" charset="0"/>
                        <a:cs typeface="Arial" pitchFamily="34" charset="0"/>
                      </a:endParaRPr>
                    </a:p>
                  </a:txBody>
                  <a:tcPr marL="55718" marR="557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b="1" u="none" strike="noStrike" dirty="0">
                          <a:latin typeface="Arial" pitchFamily="34" charset="0"/>
                          <a:cs typeface="Arial" pitchFamily="34" charset="0"/>
                        </a:rPr>
                        <a:t>The following burn injuries do NOT </a:t>
                      </a:r>
                      <a:r>
                        <a:rPr lang="en-GB" sz="1000" b="1" u="none" strike="noStrike" dirty="0" err="1">
                          <a:latin typeface="Arial" pitchFamily="34" charset="0"/>
                          <a:cs typeface="Arial" pitchFamily="34" charset="0"/>
                        </a:rPr>
                        <a:t>fulfill</a:t>
                      </a:r>
                      <a:r>
                        <a:rPr lang="en-GB" sz="1000" b="1" u="none" strike="noStrike" dirty="0">
                          <a:latin typeface="Arial" pitchFamily="34" charset="0"/>
                          <a:cs typeface="Arial" pitchFamily="34" charset="0"/>
                        </a:rPr>
                        <a:t> this criteria</a:t>
                      </a:r>
                      <a:endParaRPr lang="en-CA" sz="1000" b="1" u="sng" dirty="0">
                        <a:latin typeface="Arial" pitchFamily="34" charset="0"/>
                        <a:cs typeface="Arial" pitchFamily="34" charset="0"/>
                      </a:endParaRPr>
                    </a:p>
                  </a:txBody>
                  <a:tcPr marL="55718" marR="557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95398">
                <a:tc>
                  <a:txBody>
                    <a:bodyPr/>
                    <a:lstStyle/>
                    <a:p>
                      <a:pPr>
                        <a:spcAft>
                          <a:spcPts val="0"/>
                        </a:spcAft>
                      </a:pPr>
                      <a:r>
                        <a:rPr lang="en-GB" sz="1000" b="1" u="none" strike="noStrike" dirty="0">
                          <a:latin typeface="Arial" pitchFamily="34" charset="0"/>
                          <a:cs typeface="Arial" pitchFamily="34" charset="0"/>
                        </a:rPr>
                        <a:t>Thermal burn injuries:</a:t>
                      </a:r>
                      <a:endParaRPr lang="en-CA" sz="1000" b="1" u="sng" dirty="0">
                        <a:latin typeface="Arial" pitchFamily="34" charset="0"/>
                        <a:cs typeface="Arial" pitchFamily="34" charset="0"/>
                      </a:endParaRPr>
                    </a:p>
                    <a:p>
                      <a:pPr marL="85725" lvl="0" indent="-85725">
                        <a:spcAft>
                          <a:spcPts val="0"/>
                        </a:spcAft>
                        <a:buFont typeface="Symbol"/>
                        <a:buChar char=""/>
                      </a:pPr>
                      <a:r>
                        <a:rPr lang="en-CA" sz="1000" dirty="0">
                          <a:latin typeface="Arial" pitchFamily="34" charset="0"/>
                          <a:ea typeface="Times New Roman"/>
                          <a:cs typeface="Arial" pitchFamily="34" charset="0"/>
                        </a:rPr>
                        <a:t>Scald		</a:t>
                      </a:r>
                    </a:p>
                    <a:p>
                      <a:pPr marL="85725" lvl="0" indent="-85725">
                        <a:spcAft>
                          <a:spcPts val="0"/>
                        </a:spcAft>
                        <a:buFont typeface="Symbol"/>
                        <a:buChar char=""/>
                      </a:pPr>
                      <a:r>
                        <a:rPr lang="en-CA" sz="1000" dirty="0">
                          <a:latin typeface="Arial" pitchFamily="34" charset="0"/>
                          <a:ea typeface="Times New Roman"/>
                          <a:cs typeface="Arial" pitchFamily="34" charset="0"/>
                        </a:rPr>
                        <a:t>Fire (includes both Flame and Flash)</a:t>
                      </a:r>
                    </a:p>
                    <a:p>
                      <a:pPr marL="85725" lvl="0" indent="-85725">
                        <a:spcAft>
                          <a:spcPts val="0"/>
                        </a:spcAft>
                        <a:buFont typeface="Symbol"/>
                        <a:buChar char=""/>
                      </a:pPr>
                      <a:r>
                        <a:rPr lang="en-CA" sz="1000" dirty="0">
                          <a:latin typeface="Arial" pitchFamily="34" charset="0"/>
                          <a:ea typeface="Times New Roman"/>
                          <a:cs typeface="Arial" pitchFamily="34" charset="0"/>
                        </a:rPr>
                        <a:t>Radiation		</a:t>
                      </a:r>
                    </a:p>
                    <a:p>
                      <a:pPr marL="85725" lvl="0" indent="-85725">
                        <a:spcAft>
                          <a:spcPts val="0"/>
                        </a:spcAft>
                        <a:buFont typeface="Symbol"/>
                        <a:buChar char=""/>
                      </a:pPr>
                      <a:r>
                        <a:rPr lang="en-CA" sz="1000" dirty="0">
                          <a:latin typeface="Arial" pitchFamily="34" charset="0"/>
                          <a:ea typeface="Times New Roman"/>
                          <a:cs typeface="Arial" pitchFamily="34" charset="0"/>
                        </a:rPr>
                        <a:t>Chemical		</a:t>
                      </a:r>
                    </a:p>
                    <a:p>
                      <a:pPr marL="85725" lvl="0" indent="-85725">
                        <a:spcAft>
                          <a:spcPts val="0"/>
                        </a:spcAft>
                        <a:buFont typeface="Symbol"/>
                        <a:buChar char=""/>
                      </a:pPr>
                      <a:r>
                        <a:rPr lang="en-CA" sz="1000" dirty="0">
                          <a:latin typeface="Arial" pitchFamily="34" charset="0"/>
                          <a:ea typeface="Times New Roman"/>
                          <a:cs typeface="Arial" pitchFamily="34" charset="0"/>
                        </a:rPr>
                        <a:t>Unknown		</a:t>
                      </a:r>
                    </a:p>
                    <a:p>
                      <a:pPr marL="85725" lvl="0" indent="-85725">
                        <a:spcAft>
                          <a:spcPts val="0"/>
                        </a:spcAft>
                        <a:buFont typeface="Symbol"/>
                        <a:buChar char=""/>
                      </a:pPr>
                      <a:r>
                        <a:rPr lang="en-CA" sz="1000" dirty="0">
                          <a:latin typeface="Arial" pitchFamily="34" charset="0"/>
                          <a:ea typeface="Times New Roman"/>
                          <a:cs typeface="Arial" pitchFamily="34" charset="0"/>
                        </a:rPr>
                        <a:t>Other, </a:t>
                      </a:r>
                      <a:r>
                        <a:rPr lang="en-CA" sz="1000" dirty="0" smtClean="0">
                          <a:latin typeface="Arial" pitchFamily="34" charset="0"/>
                          <a:ea typeface="Times New Roman"/>
                          <a:cs typeface="Arial" pitchFamily="34" charset="0"/>
                        </a:rPr>
                        <a:t>Specify__________________</a:t>
                      </a:r>
                      <a:endParaRPr lang="en-CA" sz="1000" dirty="0">
                        <a:latin typeface="Arial" pitchFamily="34" charset="0"/>
                        <a:ea typeface="Times New Roman"/>
                        <a:cs typeface="Arial" pitchFamily="34" charset="0"/>
                      </a:endParaRPr>
                    </a:p>
                  </a:txBody>
                  <a:tcPr marL="55718" marR="557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CA" sz="1000" b="1" dirty="0">
                          <a:latin typeface="Arial" pitchFamily="34" charset="0"/>
                          <a:ea typeface="Times New Roman"/>
                          <a:cs typeface="Arial" pitchFamily="34" charset="0"/>
                        </a:rPr>
                        <a:t>Do NOT include </a:t>
                      </a:r>
                      <a:r>
                        <a:rPr lang="en-CA" sz="1000" b="1" dirty="0" smtClean="0">
                          <a:latin typeface="Arial" pitchFamily="34" charset="0"/>
                          <a:ea typeface="Times New Roman"/>
                          <a:cs typeface="Arial" pitchFamily="34" charset="0"/>
                        </a:rPr>
                        <a:t>injuries </a:t>
                      </a:r>
                      <a:r>
                        <a:rPr lang="en-CA" sz="1000" b="1" dirty="0">
                          <a:latin typeface="Arial" pitchFamily="34" charset="0"/>
                          <a:ea typeface="Times New Roman"/>
                          <a:cs typeface="Arial" pitchFamily="34" charset="0"/>
                        </a:rPr>
                        <a:t>from any of the following</a:t>
                      </a:r>
                      <a:r>
                        <a:rPr lang="en-CA" sz="1000" dirty="0">
                          <a:latin typeface="Arial" pitchFamily="34" charset="0"/>
                          <a:ea typeface="Times New Roman"/>
                          <a:cs typeface="Arial" pitchFamily="34" charset="0"/>
                        </a:rPr>
                        <a:t>:</a:t>
                      </a:r>
                    </a:p>
                    <a:p>
                      <a:pPr marL="85725" lvl="0" indent="-85725">
                        <a:spcAft>
                          <a:spcPts val="0"/>
                        </a:spcAft>
                        <a:buFont typeface="Symbol"/>
                        <a:buChar char=""/>
                        <a:tabLst>
                          <a:tab pos="180975" algn="l"/>
                        </a:tabLst>
                      </a:pPr>
                      <a:r>
                        <a:rPr lang="en-CA" sz="1000" dirty="0">
                          <a:latin typeface="Arial" pitchFamily="34" charset="0"/>
                          <a:ea typeface="Times New Roman"/>
                          <a:cs typeface="Arial" pitchFamily="34" charset="0"/>
                        </a:rPr>
                        <a:t>High voltage electrical contact (see exclusion #7.)</a:t>
                      </a:r>
                    </a:p>
                    <a:p>
                      <a:pPr marL="85725" lvl="0" indent="-85725">
                        <a:spcAft>
                          <a:spcPts val="0"/>
                        </a:spcAft>
                        <a:buFont typeface="Symbol"/>
                        <a:buChar char=""/>
                        <a:tabLst>
                          <a:tab pos="180975" algn="l"/>
                        </a:tabLst>
                      </a:pPr>
                      <a:r>
                        <a:rPr lang="fr-CA" sz="1000" dirty="0" smtClean="0">
                          <a:latin typeface="Arial" pitchFamily="34" charset="0"/>
                          <a:ea typeface="Times New Roman"/>
                          <a:cs typeface="Arial" pitchFamily="34" charset="0"/>
                        </a:rPr>
                        <a:t>Frost bite </a:t>
                      </a:r>
                      <a:endParaRPr lang="en-CA" sz="1000" dirty="0">
                        <a:latin typeface="Arial" pitchFamily="34" charset="0"/>
                        <a:ea typeface="Times New Roman"/>
                        <a:cs typeface="Arial" pitchFamily="34" charset="0"/>
                      </a:endParaRPr>
                    </a:p>
                    <a:p>
                      <a:pPr marL="85725" lvl="0" indent="-85725">
                        <a:spcAft>
                          <a:spcPts val="0"/>
                        </a:spcAft>
                        <a:buFont typeface="Symbol"/>
                        <a:buChar char=""/>
                        <a:tabLst>
                          <a:tab pos="180975" algn="l"/>
                        </a:tabLst>
                      </a:pPr>
                      <a:r>
                        <a:rPr lang="fr-CA" sz="1000" dirty="0">
                          <a:latin typeface="Arial" pitchFamily="34" charset="0"/>
                          <a:ea typeface="Times New Roman"/>
                          <a:cs typeface="Arial" pitchFamily="34" charset="0"/>
                        </a:rPr>
                        <a:t>Stevens-Johnson Syndrome (SJS)</a:t>
                      </a:r>
                      <a:endParaRPr lang="en-CA" sz="1000" dirty="0">
                        <a:latin typeface="Arial" pitchFamily="34" charset="0"/>
                        <a:ea typeface="Times New Roman"/>
                        <a:cs typeface="Arial" pitchFamily="34" charset="0"/>
                      </a:endParaRPr>
                    </a:p>
                    <a:p>
                      <a:pPr marL="85725" lvl="0" indent="-85725">
                        <a:spcAft>
                          <a:spcPts val="0"/>
                        </a:spcAft>
                        <a:buFont typeface="Symbol"/>
                        <a:buChar char=""/>
                        <a:tabLst>
                          <a:tab pos="180975" algn="l"/>
                        </a:tabLst>
                      </a:pPr>
                      <a:r>
                        <a:rPr lang="en-CA" sz="1000" dirty="0">
                          <a:latin typeface="Arial" pitchFamily="34" charset="0"/>
                          <a:ea typeface="Times New Roman"/>
                          <a:cs typeface="Arial" pitchFamily="34" charset="0"/>
                        </a:rPr>
                        <a:t>Toxic Epidermal </a:t>
                      </a:r>
                      <a:r>
                        <a:rPr lang="en-CA" sz="1000" dirty="0" err="1">
                          <a:latin typeface="Arial" pitchFamily="34" charset="0"/>
                          <a:ea typeface="Times New Roman"/>
                          <a:cs typeface="Arial" pitchFamily="34" charset="0"/>
                        </a:rPr>
                        <a:t>Necrolysis</a:t>
                      </a:r>
                      <a:r>
                        <a:rPr lang="en-CA" sz="1000" dirty="0">
                          <a:latin typeface="Arial" pitchFamily="34" charset="0"/>
                          <a:ea typeface="Times New Roman"/>
                          <a:cs typeface="Arial" pitchFamily="34" charset="0"/>
                        </a:rPr>
                        <a:t> (TEN)</a:t>
                      </a:r>
                    </a:p>
                  </a:txBody>
                  <a:tcPr marL="55718" marR="557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 name="Slide Number Placeholder 10"/>
          <p:cNvSpPr>
            <a:spLocks noGrp="1"/>
          </p:cNvSpPr>
          <p:nvPr>
            <p:ph type="sldNum" sz="quarter" idx="12"/>
          </p:nvPr>
        </p:nvSpPr>
        <p:spPr/>
        <p:txBody>
          <a:bodyPr/>
          <a:lstStyle/>
          <a:p>
            <a:fld id="{FDE86200-F1F7-4FF7-847E-D71C11135875}" type="slidenum">
              <a:rPr lang="en-CA" smtClean="0"/>
              <a:pPr/>
              <a:t>5</a:t>
            </a:fld>
            <a:endParaRPr lang="en-CA"/>
          </a:p>
        </p:txBody>
      </p:sp>
      <p:pic>
        <p:nvPicPr>
          <p:cNvPr id="4098" name="Picture 2" descr="Y:\06-ACTIVE STUDIES\RE-ENERGIZE Definitive\STUDY PROCEDURES\Logos\RE_Logo small.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8640" y="52630"/>
            <a:ext cx="1440159" cy="6262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8"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9" name="Rectangle 55"/>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0" name="Rectangle 56"/>
          <p:cNvSpPr>
            <a:spLocks noChangeArrowheads="1"/>
          </p:cNvSpPr>
          <p:nvPr/>
        </p:nvSpPr>
        <p:spPr bwMode="auto">
          <a:xfrm>
            <a:off x="0" y="4572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chemeClr val="tx1"/>
                </a:solidFill>
                <a:effectLst/>
                <a:latin typeface="Arial" pitchFamily="34" charset="0"/>
                <a:cs typeface="Arial" pitchFamily="34" charset="0"/>
              </a:rPr>
              <a:t/>
            </a:r>
            <a:br>
              <a:rPr kumimoji="0" lang="en-CA" sz="1800" b="0" i="0" u="none" strike="noStrike" cap="none" normalizeH="0" baseline="0" smtClean="0">
                <a:ln>
                  <a:noFill/>
                </a:ln>
                <a:solidFill>
                  <a:schemeClr val="tx1"/>
                </a:solidFill>
                <a:effectLst/>
                <a:latin typeface="Arial" pitchFamily="34" charset="0"/>
                <a:cs typeface="Arial" pitchFamily="34" charset="0"/>
              </a:rPr>
            </a:br>
            <a:endParaRPr kumimoji="0" lang="en-CA"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Rectangle 2"/>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2" name="Rectangle 3"/>
          <p:cNvSpPr>
            <a:spLocks noChangeArrowheads="1"/>
          </p:cNvSpPr>
          <p:nvPr/>
        </p:nvSpPr>
        <p:spPr bwMode="auto">
          <a:xfrm>
            <a:off x="0" y="4572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chemeClr val="tx1"/>
                </a:solidFill>
                <a:effectLst/>
                <a:latin typeface="Arial" pitchFamily="34" charset="0"/>
                <a:cs typeface="Arial" pitchFamily="34" charset="0"/>
              </a:rPr>
              <a:t/>
            </a:r>
            <a:br>
              <a:rPr kumimoji="0" lang="en-CA" sz="1800" b="0" i="0" u="none" strike="noStrike" cap="none" normalizeH="0" baseline="0" smtClean="0">
                <a:ln>
                  <a:noFill/>
                </a:ln>
                <a:solidFill>
                  <a:schemeClr val="tx1"/>
                </a:solidFill>
                <a:effectLst/>
                <a:latin typeface="Arial" pitchFamily="34" charset="0"/>
                <a:cs typeface="Arial" pitchFamily="34" charset="0"/>
              </a:rPr>
            </a:br>
            <a:endParaRPr kumimoji="0" lang="en-CA" sz="1800" b="0" i="0" u="none" strike="noStrike" cap="none" normalizeH="0" baseline="0" smtClean="0">
              <a:ln>
                <a:noFill/>
              </a:ln>
              <a:solidFill>
                <a:schemeClr val="tx1"/>
              </a:solidFill>
              <a:effectLst/>
              <a:latin typeface="Arial" pitchFamily="34" charset="0"/>
              <a:cs typeface="Arial" pitchFamily="34" charset="0"/>
            </a:endParaRPr>
          </a:p>
        </p:txBody>
      </p:sp>
      <p:sp>
        <p:nvSpPr>
          <p:cNvPr id="87042" name="Rectangle 2"/>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pic>
        <p:nvPicPr>
          <p:cNvPr id="87041" name="Picture 100"/>
          <p:cNvPicPr>
            <a:picLocks noChangeAspect="1" noChangeArrowheads="1"/>
          </p:cNvPicPr>
          <p:nvPr/>
        </p:nvPicPr>
        <p:blipFill>
          <a:blip r:embed="rId2"/>
          <a:srcRect/>
          <a:stretch>
            <a:fillRect/>
          </a:stretch>
        </p:blipFill>
        <p:spPr bwMode="auto">
          <a:xfrm>
            <a:off x="-24" y="925544"/>
            <a:ext cx="6867525" cy="8147050"/>
          </a:xfrm>
          <a:prstGeom prst="rect">
            <a:avLst/>
          </a:prstGeom>
          <a:noFill/>
          <a:ln w="9525" algn="in">
            <a:miter lim="800000"/>
            <a:headEnd/>
            <a:tailEnd/>
          </a:ln>
        </p:spPr>
      </p:pic>
      <p:sp>
        <p:nvSpPr>
          <p:cNvPr id="14"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5" name="Straight Connector 14"/>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Slide Number Placeholder 16"/>
          <p:cNvSpPr>
            <a:spLocks noGrp="1"/>
          </p:cNvSpPr>
          <p:nvPr>
            <p:ph type="sldNum" sz="quarter" idx="12"/>
          </p:nvPr>
        </p:nvSpPr>
        <p:spPr/>
        <p:txBody>
          <a:bodyPr/>
          <a:lstStyle/>
          <a:p>
            <a:fld id="{FDE86200-F1F7-4FF7-847E-D71C11135875}" type="slidenum">
              <a:rPr lang="en-CA" smtClean="0"/>
              <a:pPr/>
              <a:t>50</a:t>
            </a:fld>
            <a:endParaRPr lang="en-CA"/>
          </a:p>
        </p:txBody>
      </p:sp>
      <p:pic>
        <p:nvPicPr>
          <p:cNvPr id="16" name="Picture 2" descr="Y:\06-ACTIVE STUDIES\RE-ENERGIZE Definitive\STUDY PROCEDURES\Logos\RE_Logo small.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8640" y="107505"/>
            <a:ext cx="1440160" cy="6262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15"/>
          <p:cNvSpPr txBox="1">
            <a:spLocks noChangeArrowheads="1"/>
          </p:cNvSpPr>
          <p:nvPr/>
        </p:nvSpPr>
        <p:spPr bwMode="auto">
          <a:xfrm>
            <a:off x="5450701" y="357156"/>
            <a:ext cx="1269146"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Enrollment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5" name="Straight Connector 14"/>
          <p:cNvCxnSpPr/>
          <p:nvPr/>
        </p:nvCxnSpPr>
        <p:spPr>
          <a:xfrm>
            <a:off x="5357826" y="357159"/>
            <a:ext cx="1285884" cy="158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7"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8" name="Rectangle 55"/>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9" name="Rectangle 56"/>
          <p:cNvSpPr>
            <a:spLocks noChangeArrowheads="1"/>
          </p:cNvSpPr>
          <p:nvPr/>
        </p:nvSpPr>
        <p:spPr bwMode="auto">
          <a:xfrm>
            <a:off x="0" y="4572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chemeClr val="tx1"/>
                </a:solidFill>
                <a:effectLst/>
                <a:latin typeface="Arial" pitchFamily="34" charset="0"/>
                <a:cs typeface="Arial" pitchFamily="34" charset="0"/>
              </a:rPr>
              <a:t/>
            </a:r>
            <a:br>
              <a:rPr kumimoji="0" lang="en-CA" sz="1800" b="0" i="0" u="none" strike="noStrike" cap="none" normalizeH="0" baseline="0" smtClean="0">
                <a:ln>
                  <a:noFill/>
                </a:ln>
                <a:solidFill>
                  <a:schemeClr val="tx1"/>
                </a:solidFill>
                <a:effectLst/>
                <a:latin typeface="Arial" pitchFamily="34" charset="0"/>
                <a:cs typeface="Arial" pitchFamily="34" charset="0"/>
              </a:rPr>
            </a:br>
            <a:endParaRPr kumimoji="0" lang="en-CA"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pitchFamily="34" charset="0"/>
              <a:cs typeface="Arial" pitchFamily="34" charset="0"/>
            </a:endParaRPr>
          </a:p>
        </p:txBody>
      </p:sp>
      <p:sp>
        <p:nvSpPr>
          <p:cNvPr id="20" name="Rectangle 2"/>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21" name="Rectangle 3"/>
          <p:cNvSpPr>
            <a:spLocks noChangeArrowheads="1"/>
          </p:cNvSpPr>
          <p:nvPr/>
        </p:nvSpPr>
        <p:spPr bwMode="auto">
          <a:xfrm>
            <a:off x="0" y="4572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chemeClr val="tx1"/>
                </a:solidFill>
                <a:effectLst/>
                <a:latin typeface="Arial" pitchFamily="34" charset="0"/>
                <a:cs typeface="Arial" pitchFamily="34" charset="0"/>
              </a:rPr>
              <a:t/>
            </a:r>
            <a:br>
              <a:rPr kumimoji="0" lang="en-CA" sz="1800" b="0" i="0" u="none" strike="noStrike" cap="none" normalizeH="0" baseline="0" smtClean="0">
                <a:ln>
                  <a:noFill/>
                </a:ln>
                <a:solidFill>
                  <a:schemeClr val="tx1"/>
                </a:solidFill>
                <a:effectLst/>
                <a:latin typeface="Arial" pitchFamily="34" charset="0"/>
                <a:cs typeface="Arial" pitchFamily="34" charset="0"/>
              </a:rPr>
            </a:br>
            <a:endParaRPr kumimoji="0" lang="en-CA" sz="1800" b="0" i="0" u="none" strike="noStrike" cap="none" normalizeH="0" baseline="0" smtClean="0">
              <a:ln>
                <a:noFill/>
              </a:ln>
              <a:solidFill>
                <a:schemeClr val="tx1"/>
              </a:solidFill>
              <a:effectLst/>
              <a:latin typeface="Arial" pitchFamily="34" charset="0"/>
              <a:cs typeface="Arial" pitchFamily="34" charset="0"/>
            </a:endParaRPr>
          </a:p>
        </p:txBody>
      </p:sp>
      <p:sp>
        <p:nvSpPr>
          <p:cNvPr id="86018" name="Rectangle 2"/>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pic>
        <p:nvPicPr>
          <p:cNvPr id="86017" name="Picture 101"/>
          <p:cNvPicPr>
            <a:picLocks noChangeAspect="1" noChangeArrowheads="1"/>
          </p:cNvPicPr>
          <p:nvPr/>
        </p:nvPicPr>
        <p:blipFill>
          <a:blip r:embed="rId2"/>
          <a:srcRect/>
          <a:stretch>
            <a:fillRect/>
          </a:stretch>
        </p:blipFill>
        <p:spPr bwMode="auto">
          <a:xfrm>
            <a:off x="-24" y="919191"/>
            <a:ext cx="6872287" cy="7724775"/>
          </a:xfrm>
          <a:prstGeom prst="rect">
            <a:avLst/>
          </a:prstGeom>
          <a:noFill/>
          <a:ln w="9525" algn="in">
            <a:miter lim="800000"/>
            <a:headEnd/>
            <a:tailEnd/>
          </a:ln>
        </p:spPr>
      </p:pic>
      <p:sp>
        <p:nvSpPr>
          <p:cNvPr id="22" name="Slide Number Placeholder 21"/>
          <p:cNvSpPr>
            <a:spLocks noGrp="1"/>
          </p:cNvSpPr>
          <p:nvPr>
            <p:ph type="sldNum" sz="quarter" idx="12"/>
          </p:nvPr>
        </p:nvSpPr>
        <p:spPr/>
        <p:txBody>
          <a:bodyPr/>
          <a:lstStyle/>
          <a:p>
            <a:fld id="{FDE86200-F1F7-4FF7-847E-D71C11135875}" type="slidenum">
              <a:rPr lang="en-CA" smtClean="0"/>
              <a:pPr/>
              <a:t>51</a:t>
            </a:fld>
            <a:endParaRPr lang="en-CA"/>
          </a:p>
        </p:txBody>
      </p:sp>
      <p:pic>
        <p:nvPicPr>
          <p:cNvPr id="23" name="Picture 2" descr="Y:\06-ACTIVE STUDIES\RE-ENERGIZE Definitive\STUDY PROCEDURES\Logos\RE_Logo small.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2656" y="212100"/>
            <a:ext cx="1368152" cy="5949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54"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63" name="Text Box 395"/>
          <p:cNvSpPr txBox="1">
            <a:spLocks noChangeArrowheads="1"/>
          </p:cNvSpPr>
          <p:nvPr/>
        </p:nvSpPr>
        <p:spPr bwMode="auto">
          <a:xfrm>
            <a:off x="-24" y="857224"/>
            <a:ext cx="6858000" cy="361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fontAlgn="base">
              <a:spcBef>
                <a:spcPct val="0"/>
              </a:spcBef>
              <a:spcAft>
                <a:spcPct val="0"/>
              </a:spcAft>
            </a:pPr>
            <a:r>
              <a:rPr lang="en-US" sz="1600" b="1" kern="1400" dirty="0" smtClean="0">
                <a:solidFill>
                  <a:srgbClr val="000000"/>
                </a:solidFill>
                <a:latin typeface="Arial Black" pitchFamily="34" charset="0"/>
                <a:ea typeface="Times New Roman"/>
              </a:rPr>
              <a:t>Katz Index of Independence in Activities of Daily Living</a:t>
            </a:r>
            <a:endParaRPr lang="en-CA" sz="1600" kern="1400" dirty="0" smtClean="0">
              <a:solidFill>
                <a:srgbClr val="000000"/>
              </a:solidFill>
              <a:latin typeface="Arial Black" pitchFamily="34" charset="0"/>
              <a:ea typeface="Times New Roman"/>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64" name="Table 63"/>
          <p:cNvGraphicFramePr>
            <a:graphicFrameLocks noGrp="1"/>
          </p:cNvGraphicFramePr>
          <p:nvPr/>
        </p:nvGraphicFramePr>
        <p:xfrm>
          <a:off x="440556" y="1251935"/>
          <a:ext cx="6203154" cy="6249024"/>
        </p:xfrm>
        <a:graphic>
          <a:graphicData uri="http://schemas.openxmlformats.org/drawingml/2006/table">
            <a:tbl>
              <a:tblPr/>
              <a:tblGrid>
                <a:gridCol w="1264657"/>
                <a:gridCol w="2367164"/>
                <a:gridCol w="2571333"/>
              </a:tblGrid>
              <a:tr h="916489">
                <a:tc>
                  <a:txBody>
                    <a:bodyPr/>
                    <a:lstStyle/>
                    <a:p>
                      <a:pPr>
                        <a:lnSpc>
                          <a:spcPct val="115000"/>
                        </a:lnSpc>
                        <a:spcAft>
                          <a:spcPts val="0"/>
                        </a:spcAft>
                      </a:pPr>
                      <a:r>
                        <a:rPr lang="en-US" sz="1100" b="1" kern="1400" dirty="0">
                          <a:solidFill>
                            <a:srgbClr val="000000"/>
                          </a:solidFill>
                          <a:latin typeface="Arial" pitchFamily="34" charset="0"/>
                          <a:ea typeface="Times New Roman"/>
                          <a:cs typeface="Arial" pitchFamily="34" charset="0"/>
                        </a:rPr>
                        <a:t>ACTIVITIES</a:t>
                      </a:r>
                      <a:r>
                        <a:rPr lang="en-US" sz="1100" kern="1400" dirty="0">
                          <a:solidFill>
                            <a:srgbClr val="000000"/>
                          </a:solidFill>
                          <a:latin typeface="Arial" pitchFamily="34" charset="0"/>
                          <a:ea typeface="Times New Roman"/>
                          <a:cs typeface="Arial" pitchFamily="34" charset="0"/>
                        </a:rPr>
                        <a:t/>
                      </a:r>
                      <a:br>
                        <a:rPr lang="en-US" sz="1100" kern="1400" dirty="0">
                          <a:solidFill>
                            <a:srgbClr val="000000"/>
                          </a:solidFill>
                          <a:latin typeface="Arial" pitchFamily="34" charset="0"/>
                          <a:ea typeface="Times New Roman"/>
                          <a:cs typeface="Arial" pitchFamily="34" charset="0"/>
                        </a:rPr>
                      </a:br>
                      <a:r>
                        <a:rPr lang="en-US" sz="1100" kern="1400" dirty="0">
                          <a:solidFill>
                            <a:srgbClr val="000000"/>
                          </a:solidFill>
                          <a:latin typeface="Arial" pitchFamily="34" charset="0"/>
                          <a:ea typeface="Times New Roman"/>
                          <a:cs typeface="Arial" pitchFamily="34" charset="0"/>
                        </a:rPr>
                        <a:t>POINTS (1 or 0)</a:t>
                      </a:r>
                      <a:endParaRPr lang="en-CA" sz="1100" kern="1400" dirty="0">
                        <a:solidFill>
                          <a:srgbClr val="000000"/>
                        </a:solidFill>
                        <a:latin typeface="Arial" pitchFamily="34" charset="0"/>
                        <a:ea typeface="Times New Roman"/>
                        <a:cs typeface="Arial" pitchFamily="34" charset="0"/>
                      </a:endParaRPr>
                    </a:p>
                  </a:txBody>
                  <a:tcPr marL="38888" marR="388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15000"/>
                        </a:lnSpc>
                        <a:spcAft>
                          <a:spcPts val="0"/>
                        </a:spcAft>
                      </a:pPr>
                      <a:r>
                        <a:rPr lang="en-US" sz="1100" b="1" kern="1400">
                          <a:solidFill>
                            <a:srgbClr val="000000"/>
                          </a:solidFill>
                          <a:latin typeface="Arial" pitchFamily="34" charset="0"/>
                          <a:ea typeface="Times New Roman"/>
                          <a:cs typeface="Arial" pitchFamily="34" charset="0"/>
                        </a:rPr>
                        <a:t>INDEPENDENCE:</a:t>
                      </a:r>
                      <a:r>
                        <a:rPr lang="en-US" sz="1100" kern="1400">
                          <a:solidFill>
                            <a:srgbClr val="000000"/>
                          </a:solidFill>
                          <a:latin typeface="Arial" pitchFamily="34" charset="0"/>
                          <a:ea typeface="Times New Roman"/>
                          <a:cs typeface="Arial" pitchFamily="34" charset="0"/>
                        </a:rPr>
                        <a:t/>
                      </a:r>
                      <a:br>
                        <a:rPr lang="en-US" sz="1100" kern="1400">
                          <a:solidFill>
                            <a:srgbClr val="000000"/>
                          </a:solidFill>
                          <a:latin typeface="Arial" pitchFamily="34" charset="0"/>
                          <a:ea typeface="Times New Roman"/>
                          <a:cs typeface="Arial" pitchFamily="34" charset="0"/>
                        </a:rPr>
                      </a:br>
                      <a:r>
                        <a:rPr lang="en-US" sz="1100" kern="1400">
                          <a:solidFill>
                            <a:srgbClr val="000000"/>
                          </a:solidFill>
                          <a:latin typeface="Arial" pitchFamily="34" charset="0"/>
                          <a:ea typeface="Times New Roman"/>
                          <a:cs typeface="Arial" pitchFamily="34" charset="0"/>
                        </a:rPr>
                        <a:t>(1 POINTS)</a:t>
                      </a:r>
                      <a:br>
                        <a:rPr lang="en-US" sz="1100" kern="1400">
                          <a:solidFill>
                            <a:srgbClr val="000000"/>
                          </a:solidFill>
                          <a:latin typeface="Arial" pitchFamily="34" charset="0"/>
                          <a:ea typeface="Times New Roman"/>
                          <a:cs typeface="Arial" pitchFamily="34" charset="0"/>
                        </a:rPr>
                      </a:br>
                      <a:r>
                        <a:rPr lang="en-US" sz="1100" i="1" kern="1400">
                          <a:solidFill>
                            <a:srgbClr val="000000"/>
                          </a:solidFill>
                          <a:latin typeface="Arial" pitchFamily="34" charset="0"/>
                          <a:ea typeface="Times New Roman"/>
                          <a:cs typeface="Arial" pitchFamily="34" charset="0"/>
                        </a:rPr>
                        <a:t>No</a:t>
                      </a:r>
                      <a:r>
                        <a:rPr lang="en-US" sz="1100" kern="1400">
                          <a:solidFill>
                            <a:srgbClr val="000000"/>
                          </a:solidFill>
                          <a:latin typeface="Arial" pitchFamily="34" charset="0"/>
                          <a:ea typeface="Times New Roman"/>
                          <a:cs typeface="Arial" pitchFamily="34" charset="0"/>
                        </a:rPr>
                        <a:t> supervision, direction or personal assistance</a:t>
                      </a:r>
                      <a:endParaRPr lang="en-CA" sz="1100" kern="1400">
                        <a:solidFill>
                          <a:srgbClr val="000000"/>
                        </a:solidFill>
                        <a:latin typeface="Arial" pitchFamily="34" charset="0"/>
                        <a:ea typeface="Times New Roman"/>
                        <a:cs typeface="Arial" pitchFamily="34" charset="0"/>
                      </a:endParaRPr>
                    </a:p>
                  </a:txBody>
                  <a:tcPr marL="38888" marR="388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15000"/>
                        </a:lnSpc>
                        <a:spcAft>
                          <a:spcPts val="0"/>
                        </a:spcAft>
                      </a:pPr>
                      <a:r>
                        <a:rPr lang="en-US" sz="1100" b="1" kern="1400">
                          <a:solidFill>
                            <a:srgbClr val="000000"/>
                          </a:solidFill>
                          <a:latin typeface="Arial" pitchFamily="34" charset="0"/>
                          <a:ea typeface="Times New Roman"/>
                          <a:cs typeface="Arial" pitchFamily="34" charset="0"/>
                        </a:rPr>
                        <a:t>DEPENDENCE:</a:t>
                      </a:r>
                      <a:r>
                        <a:rPr lang="en-US" sz="1100" kern="1400">
                          <a:solidFill>
                            <a:srgbClr val="000000"/>
                          </a:solidFill>
                          <a:latin typeface="Arial" pitchFamily="34" charset="0"/>
                          <a:ea typeface="Times New Roman"/>
                          <a:cs typeface="Arial" pitchFamily="34" charset="0"/>
                        </a:rPr>
                        <a:t/>
                      </a:r>
                      <a:br>
                        <a:rPr lang="en-US" sz="1100" kern="1400">
                          <a:solidFill>
                            <a:srgbClr val="000000"/>
                          </a:solidFill>
                          <a:latin typeface="Arial" pitchFamily="34" charset="0"/>
                          <a:ea typeface="Times New Roman"/>
                          <a:cs typeface="Arial" pitchFamily="34" charset="0"/>
                        </a:rPr>
                      </a:br>
                      <a:r>
                        <a:rPr lang="en-US" sz="1100" kern="1400">
                          <a:solidFill>
                            <a:srgbClr val="000000"/>
                          </a:solidFill>
                          <a:latin typeface="Arial" pitchFamily="34" charset="0"/>
                          <a:ea typeface="Times New Roman"/>
                          <a:cs typeface="Arial" pitchFamily="34" charset="0"/>
                        </a:rPr>
                        <a:t>(0 POINTS)</a:t>
                      </a:r>
                      <a:br>
                        <a:rPr lang="en-US" sz="1100" kern="1400">
                          <a:solidFill>
                            <a:srgbClr val="000000"/>
                          </a:solidFill>
                          <a:latin typeface="Arial" pitchFamily="34" charset="0"/>
                          <a:ea typeface="Times New Roman"/>
                          <a:cs typeface="Arial" pitchFamily="34" charset="0"/>
                        </a:rPr>
                      </a:br>
                      <a:r>
                        <a:rPr lang="en-US" sz="1100" i="1" kern="1400">
                          <a:solidFill>
                            <a:srgbClr val="000000"/>
                          </a:solidFill>
                          <a:latin typeface="Arial" pitchFamily="34" charset="0"/>
                          <a:ea typeface="Times New Roman"/>
                          <a:cs typeface="Arial" pitchFamily="34" charset="0"/>
                        </a:rPr>
                        <a:t>With</a:t>
                      </a:r>
                      <a:r>
                        <a:rPr lang="en-US" sz="1100" kern="1400">
                          <a:solidFill>
                            <a:srgbClr val="000000"/>
                          </a:solidFill>
                          <a:latin typeface="Arial" pitchFamily="34" charset="0"/>
                          <a:ea typeface="Times New Roman"/>
                          <a:cs typeface="Arial" pitchFamily="34" charset="0"/>
                        </a:rPr>
                        <a:t> supervision, direction, personal assistance or total care</a:t>
                      </a:r>
                      <a:endParaRPr lang="en-CA" sz="1100" kern="1400">
                        <a:solidFill>
                          <a:srgbClr val="000000"/>
                        </a:solidFill>
                        <a:latin typeface="Arial" pitchFamily="34" charset="0"/>
                        <a:ea typeface="Times New Roman"/>
                        <a:cs typeface="Arial" pitchFamily="34" charset="0"/>
                      </a:endParaRPr>
                    </a:p>
                  </a:txBody>
                  <a:tcPr marL="38888" marR="388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892179">
                <a:tc>
                  <a:txBody>
                    <a:bodyPr/>
                    <a:lstStyle/>
                    <a:p>
                      <a:pPr>
                        <a:lnSpc>
                          <a:spcPct val="115000"/>
                        </a:lnSpc>
                        <a:spcAft>
                          <a:spcPts val="0"/>
                        </a:spcAft>
                      </a:pPr>
                      <a:r>
                        <a:rPr lang="en-US" sz="1100" b="1" kern="1400">
                          <a:solidFill>
                            <a:srgbClr val="000000"/>
                          </a:solidFill>
                          <a:latin typeface="Arial" pitchFamily="34" charset="0"/>
                          <a:ea typeface="Times New Roman"/>
                          <a:cs typeface="Arial" pitchFamily="34" charset="0"/>
                        </a:rPr>
                        <a:t>BATHING</a:t>
                      </a:r>
                      <a:r>
                        <a:rPr lang="en-US" sz="1100" kern="1400">
                          <a:solidFill>
                            <a:srgbClr val="000000"/>
                          </a:solidFill>
                          <a:latin typeface="Arial" pitchFamily="34" charset="0"/>
                          <a:ea typeface="Times New Roman"/>
                          <a:cs typeface="Arial" pitchFamily="34" charset="0"/>
                        </a:rPr>
                        <a:t/>
                      </a:r>
                      <a:br>
                        <a:rPr lang="en-US" sz="1100" kern="1400">
                          <a:solidFill>
                            <a:srgbClr val="000000"/>
                          </a:solidFill>
                          <a:latin typeface="Arial" pitchFamily="34" charset="0"/>
                          <a:ea typeface="Times New Roman"/>
                          <a:cs typeface="Arial" pitchFamily="34" charset="0"/>
                        </a:rPr>
                      </a:br>
                      <a:r>
                        <a:rPr lang="en-US" sz="1100" kern="1400">
                          <a:solidFill>
                            <a:srgbClr val="000000"/>
                          </a:solidFill>
                          <a:latin typeface="Arial" pitchFamily="34" charset="0"/>
                          <a:ea typeface="Times New Roman"/>
                          <a:cs typeface="Arial" pitchFamily="34" charset="0"/>
                        </a:rPr>
                        <a:t/>
                      </a:r>
                      <a:br>
                        <a:rPr lang="en-US" sz="1100" kern="1400">
                          <a:solidFill>
                            <a:srgbClr val="000000"/>
                          </a:solidFill>
                          <a:latin typeface="Arial" pitchFamily="34" charset="0"/>
                          <a:ea typeface="Times New Roman"/>
                          <a:cs typeface="Arial" pitchFamily="34" charset="0"/>
                        </a:rPr>
                      </a:br>
                      <a:r>
                        <a:rPr lang="en-US" sz="1100" kern="1400">
                          <a:solidFill>
                            <a:srgbClr val="000000"/>
                          </a:solidFill>
                          <a:latin typeface="Arial" pitchFamily="34" charset="0"/>
                          <a:ea typeface="Times New Roman"/>
                          <a:cs typeface="Arial" pitchFamily="34" charset="0"/>
                        </a:rPr>
                        <a:t>POINTS: _______</a:t>
                      </a:r>
                      <a:endParaRPr lang="en-CA" sz="1100" kern="1400">
                        <a:solidFill>
                          <a:srgbClr val="000000"/>
                        </a:solidFill>
                        <a:latin typeface="Arial" pitchFamily="34" charset="0"/>
                        <a:ea typeface="Times New Roman"/>
                        <a:cs typeface="Arial" pitchFamily="34" charset="0"/>
                      </a:endParaRPr>
                    </a:p>
                  </a:txBody>
                  <a:tcPr marL="38888" marR="388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100" b="1" kern="1400">
                          <a:solidFill>
                            <a:srgbClr val="000000"/>
                          </a:solidFill>
                          <a:latin typeface="Arial" pitchFamily="34" charset="0"/>
                          <a:ea typeface="Times New Roman"/>
                          <a:cs typeface="Arial" pitchFamily="34" charset="0"/>
                        </a:rPr>
                        <a:t>(1 POINT)</a:t>
                      </a:r>
                      <a:r>
                        <a:rPr lang="en-US" sz="1100" kern="1400">
                          <a:solidFill>
                            <a:srgbClr val="000000"/>
                          </a:solidFill>
                          <a:latin typeface="Arial" pitchFamily="34" charset="0"/>
                          <a:ea typeface="Times New Roman"/>
                          <a:cs typeface="Arial" pitchFamily="34" charset="0"/>
                        </a:rPr>
                        <a:t> Bathes self completely or needs help in bathing only a single part of the body such as the back, genital area or disabled extremity</a:t>
                      </a:r>
                      <a:endParaRPr lang="en-CA" sz="1100" kern="1400">
                        <a:solidFill>
                          <a:srgbClr val="000000"/>
                        </a:solidFill>
                        <a:latin typeface="Arial" pitchFamily="34" charset="0"/>
                        <a:ea typeface="Times New Roman"/>
                        <a:cs typeface="Arial" pitchFamily="34" charset="0"/>
                      </a:endParaRPr>
                    </a:p>
                  </a:txBody>
                  <a:tcPr marL="38888" marR="388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100" b="1" kern="1400">
                          <a:solidFill>
                            <a:srgbClr val="000000"/>
                          </a:solidFill>
                          <a:latin typeface="Arial" pitchFamily="34" charset="0"/>
                          <a:ea typeface="Times New Roman"/>
                          <a:cs typeface="Arial" pitchFamily="34" charset="0"/>
                        </a:rPr>
                        <a:t>(0 POINTS)</a:t>
                      </a:r>
                      <a:r>
                        <a:rPr lang="en-US" sz="1100" kern="1400">
                          <a:solidFill>
                            <a:srgbClr val="000000"/>
                          </a:solidFill>
                          <a:latin typeface="Arial" pitchFamily="34" charset="0"/>
                          <a:ea typeface="Times New Roman"/>
                          <a:cs typeface="Arial" pitchFamily="34" charset="0"/>
                        </a:rPr>
                        <a:t> Needs help with bathing more than one part of the body, getting in or out of the tub or shower. Requires total bathing.</a:t>
                      </a:r>
                      <a:endParaRPr lang="en-CA" sz="1100" kern="1400">
                        <a:solidFill>
                          <a:srgbClr val="000000"/>
                        </a:solidFill>
                        <a:latin typeface="Arial" pitchFamily="34" charset="0"/>
                        <a:ea typeface="Times New Roman"/>
                        <a:cs typeface="Arial" pitchFamily="34" charset="0"/>
                      </a:endParaRPr>
                    </a:p>
                  </a:txBody>
                  <a:tcPr marL="38888" marR="388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34071">
                <a:tc>
                  <a:txBody>
                    <a:bodyPr/>
                    <a:lstStyle/>
                    <a:p>
                      <a:pPr>
                        <a:lnSpc>
                          <a:spcPct val="115000"/>
                        </a:lnSpc>
                        <a:spcAft>
                          <a:spcPts val="0"/>
                        </a:spcAft>
                      </a:pPr>
                      <a:r>
                        <a:rPr lang="en-US" sz="1100" b="1" kern="1400">
                          <a:solidFill>
                            <a:srgbClr val="000000"/>
                          </a:solidFill>
                          <a:latin typeface="Arial" pitchFamily="34" charset="0"/>
                          <a:ea typeface="Times New Roman"/>
                          <a:cs typeface="Arial" pitchFamily="34" charset="0"/>
                        </a:rPr>
                        <a:t>DRESSING</a:t>
                      </a:r>
                      <a:r>
                        <a:rPr lang="en-US" sz="1100" kern="1400">
                          <a:solidFill>
                            <a:srgbClr val="000000"/>
                          </a:solidFill>
                          <a:latin typeface="Arial" pitchFamily="34" charset="0"/>
                          <a:ea typeface="Times New Roman"/>
                          <a:cs typeface="Arial" pitchFamily="34" charset="0"/>
                        </a:rPr>
                        <a:t/>
                      </a:r>
                      <a:br>
                        <a:rPr lang="en-US" sz="1100" kern="1400">
                          <a:solidFill>
                            <a:srgbClr val="000000"/>
                          </a:solidFill>
                          <a:latin typeface="Arial" pitchFamily="34" charset="0"/>
                          <a:ea typeface="Times New Roman"/>
                          <a:cs typeface="Arial" pitchFamily="34" charset="0"/>
                        </a:rPr>
                      </a:br>
                      <a:r>
                        <a:rPr lang="en-US" sz="1100" kern="1400">
                          <a:solidFill>
                            <a:srgbClr val="000000"/>
                          </a:solidFill>
                          <a:latin typeface="Arial" pitchFamily="34" charset="0"/>
                          <a:ea typeface="Times New Roman"/>
                          <a:cs typeface="Arial" pitchFamily="34" charset="0"/>
                        </a:rPr>
                        <a:t/>
                      </a:r>
                      <a:br>
                        <a:rPr lang="en-US" sz="1100" kern="1400">
                          <a:solidFill>
                            <a:srgbClr val="000000"/>
                          </a:solidFill>
                          <a:latin typeface="Arial" pitchFamily="34" charset="0"/>
                          <a:ea typeface="Times New Roman"/>
                          <a:cs typeface="Arial" pitchFamily="34" charset="0"/>
                        </a:rPr>
                      </a:br>
                      <a:r>
                        <a:rPr lang="en-US" sz="1100" kern="1400">
                          <a:solidFill>
                            <a:srgbClr val="000000"/>
                          </a:solidFill>
                          <a:latin typeface="Arial" pitchFamily="34" charset="0"/>
                          <a:ea typeface="Times New Roman"/>
                          <a:cs typeface="Arial" pitchFamily="34" charset="0"/>
                        </a:rPr>
                        <a:t>POINTS: _______</a:t>
                      </a:r>
                      <a:endParaRPr lang="en-CA" sz="1100" kern="1400">
                        <a:solidFill>
                          <a:srgbClr val="000000"/>
                        </a:solidFill>
                        <a:latin typeface="Arial" pitchFamily="34" charset="0"/>
                        <a:ea typeface="Times New Roman"/>
                        <a:cs typeface="Arial" pitchFamily="34" charset="0"/>
                      </a:endParaRPr>
                    </a:p>
                  </a:txBody>
                  <a:tcPr marL="38888" marR="388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100" b="1" kern="1400">
                          <a:solidFill>
                            <a:srgbClr val="000000"/>
                          </a:solidFill>
                          <a:latin typeface="Arial" pitchFamily="34" charset="0"/>
                          <a:ea typeface="Times New Roman"/>
                          <a:cs typeface="Arial" pitchFamily="34" charset="0"/>
                        </a:rPr>
                        <a:t>(1 POINT) </a:t>
                      </a:r>
                      <a:r>
                        <a:rPr lang="en-US" sz="1100" kern="1400">
                          <a:solidFill>
                            <a:srgbClr val="000000"/>
                          </a:solidFill>
                          <a:latin typeface="Arial" pitchFamily="34" charset="0"/>
                          <a:ea typeface="Times New Roman"/>
                          <a:cs typeface="Arial" pitchFamily="34" charset="0"/>
                        </a:rPr>
                        <a:t>Gets clothes from closets and drawers and puts on clothes and outer garments complete with fasteners. May have help tying shoes</a:t>
                      </a:r>
                      <a:endParaRPr lang="en-CA" sz="1100" kern="1400">
                        <a:solidFill>
                          <a:srgbClr val="000000"/>
                        </a:solidFill>
                        <a:latin typeface="Arial" pitchFamily="34" charset="0"/>
                        <a:ea typeface="Times New Roman"/>
                        <a:cs typeface="Arial" pitchFamily="34" charset="0"/>
                      </a:endParaRPr>
                    </a:p>
                  </a:txBody>
                  <a:tcPr marL="38888" marR="388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100" b="1" kern="1400">
                          <a:solidFill>
                            <a:srgbClr val="000000"/>
                          </a:solidFill>
                          <a:latin typeface="Arial" pitchFamily="34" charset="0"/>
                          <a:ea typeface="Times New Roman"/>
                          <a:cs typeface="Arial" pitchFamily="34" charset="0"/>
                        </a:rPr>
                        <a:t>(0 POINTS)</a:t>
                      </a:r>
                      <a:r>
                        <a:rPr lang="en-US" sz="1100" kern="1400">
                          <a:solidFill>
                            <a:srgbClr val="000000"/>
                          </a:solidFill>
                          <a:latin typeface="Arial" pitchFamily="34" charset="0"/>
                          <a:ea typeface="Times New Roman"/>
                          <a:cs typeface="Arial" pitchFamily="34" charset="0"/>
                        </a:rPr>
                        <a:t> Needs help with dressing self or needs to be completely dressed</a:t>
                      </a:r>
                      <a:endParaRPr lang="en-CA" sz="1100" kern="1400">
                        <a:solidFill>
                          <a:srgbClr val="000000"/>
                        </a:solidFill>
                        <a:latin typeface="Arial" pitchFamily="34" charset="0"/>
                        <a:ea typeface="Times New Roman"/>
                        <a:cs typeface="Arial" pitchFamily="34" charset="0"/>
                      </a:endParaRPr>
                    </a:p>
                  </a:txBody>
                  <a:tcPr marL="38888" marR="388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2215">
                <a:tc>
                  <a:txBody>
                    <a:bodyPr/>
                    <a:lstStyle/>
                    <a:p>
                      <a:pPr>
                        <a:lnSpc>
                          <a:spcPct val="115000"/>
                        </a:lnSpc>
                        <a:spcAft>
                          <a:spcPts val="0"/>
                        </a:spcAft>
                      </a:pPr>
                      <a:r>
                        <a:rPr lang="en-US" sz="1100" b="1" kern="1400">
                          <a:solidFill>
                            <a:srgbClr val="000000"/>
                          </a:solidFill>
                          <a:latin typeface="Arial" pitchFamily="34" charset="0"/>
                          <a:ea typeface="Times New Roman"/>
                          <a:cs typeface="Arial" pitchFamily="34" charset="0"/>
                        </a:rPr>
                        <a:t>TOILETING</a:t>
                      </a:r>
                      <a:r>
                        <a:rPr lang="en-US" sz="1100" kern="1400">
                          <a:solidFill>
                            <a:srgbClr val="000000"/>
                          </a:solidFill>
                          <a:latin typeface="Arial" pitchFamily="34" charset="0"/>
                          <a:ea typeface="Times New Roman"/>
                          <a:cs typeface="Arial" pitchFamily="34" charset="0"/>
                        </a:rPr>
                        <a:t/>
                      </a:r>
                      <a:br>
                        <a:rPr lang="en-US" sz="1100" kern="1400">
                          <a:solidFill>
                            <a:srgbClr val="000000"/>
                          </a:solidFill>
                          <a:latin typeface="Arial" pitchFamily="34" charset="0"/>
                          <a:ea typeface="Times New Roman"/>
                          <a:cs typeface="Arial" pitchFamily="34" charset="0"/>
                        </a:rPr>
                      </a:br>
                      <a:r>
                        <a:rPr lang="en-US" sz="1100" kern="1400">
                          <a:solidFill>
                            <a:srgbClr val="000000"/>
                          </a:solidFill>
                          <a:latin typeface="Arial" pitchFamily="34" charset="0"/>
                          <a:ea typeface="Times New Roman"/>
                          <a:cs typeface="Arial" pitchFamily="34" charset="0"/>
                        </a:rPr>
                        <a:t/>
                      </a:r>
                      <a:br>
                        <a:rPr lang="en-US" sz="1100" kern="1400">
                          <a:solidFill>
                            <a:srgbClr val="000000"/>
                          </a:solidFill>
                          <a:latin typeface="Arial" pitchFamily="34" charset="0"/>
                          <a:ea typeface="Times New Roman"/>
                          <a:cs typeface="Arial" pitchFamily="34" charset="0"/>
                        </a:rPr>
                      </a:br>
                      <a:r>
                        <a:rPr lang="en-US" sz="1100" kern="1400">
                          <a:solidFill>
                            <a:srgbClr val="000000"/>
                          </a:solidFill>
                          <a:latin typeface="Arial" pitchFamily="34" charset="0"/>
                          <a:ea typeface="Times New Roman"/>
                          <a:cs typeface="Arial" pitchFamily="34" charset="0"/>
                        </a:rPr>
                        <a:t>POINTS: _______</a:t>
                      </a:r>
                      <a:endParaRPr lang="en-CA" sz="1100" kern="1400">
                        <a:solidFill>
                          <a:srgbClr val="000000"/>
                        </a:solidFill>
                        <a:latin typeface="Arial" pitchFamily="34" charset="0"/>
                        <a:ea typeface="Times New Roman"/>
                        <a:cs typeface="Arial" pitchFamily="34" charset="0"/>
                      </a:endParaRPr>
                    </a:p>
                  </a:txBody>
                  <a:tcPr marL="38888" marR="388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100" b="1" kern="1400">
                          <a:solidFill>
                            <a:srgbClr val="000000"/>
                          </a:solidFill>
                          <a:latin typeface="Arial" pitchFamily="34" charset="0"/>
                          <a:ea typeface="Times New Roman"/>
                          <a:cs typeface="Arial" pitchFamily="34" charset="0"/>
                        </a:rPr>
                        <a:t>(1 POINT) </a:t>
                      </a:r>
                      <a:r>
                        <a:rPr lang="en-US" sz="1100" kern="1400">
                          <a:solidFill>
                            <a:srgbClr val="000000"/>
                          </a:solidFill>
                          <a:latin typeface="Arial" pitchFamily="34" charset="0"/>
                          <a:ea typeface="Times New Roman"/>
                          <a:cs typeface="Arial" pitchFamily="34" charset="0"/>
                        </a:rPr>
                        <a:t>Goes to toilet, gets on and off, arranges clothes, cleans genital area without help</a:t>
                      </a:r>
                      <a:endParaRPr lang="en-CA" sz="1100" kern="1400">
                        <a:solidFill>
                          <a:srgbClr val="000000"/>
                        </a:solidFill>
                        <a:latin typeface="Arial" pitchFamily="34" charset="0"/>
                        <a:ea typeface="Times New Roman"/>
                        <a:cs typeface="Arial" pitchFamily="34" charset="0"/>
                      </a:endParaRPr>
                    </a:p>
                  </a:txBody>
                  <a:tcPr marL="38888" marR="388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100" b="1" kern="1400">
                          <a:solidFill>
                            <a:srgbClr val="000000"/>
                          </a:solidFill>
                          <a:latin typeface="Arial" pitchFamily="34" charset="0"/>
                          <a:ea typeface="Times New Roman"/>
                          <a:cs typeface="Arial" pitchFamily="34" charset="0"/>
                        </a:rPr>
                        <a:t>(0 POINTS) </a:t>
                      </a:r>
                      <a:r>
                        <a:rPr lang="en-US" sz="1100" kern="1400">
                          <a:solidFill>
                            <a:srgbClr val="000000"/>
                          </a:solidFill>
                          <a:latin typeface="Arial" pitchFamily="34" charset="0"/>
                          <a:ea typeface="Times New Roman"/>
                          <a:cs typeface="Arial" pitchFamily="34" charset="0"/>
                        </a:rPr>
                        <a:t>Needs help transferring to the toilet, cleaning self or uses bedpan or commode</a:t>
                      </a:r>
                      <a:endParaRPr lang="en-CA" sz="1100" kern="1400">
                        <a:solidFill>
                          <a:srgbClr val="000000"/>
                        </a:solidFill>
                        <a:latin typeface="Arial" pitchFamily="34" charset="0"/>
                        <a:ea typeface="Times New Roman"/>
                        <a:cs typeface="Arial" pitchFamily="34" charset="0"/>
                      </a:endParaRPr>
                    </a:p>
                  </a:txBody>
                  <a:tcPr marL="38888" marR="388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1806">
                <a:tc>
                  <a:txBody>
                    <a:bodyPr/>
                    <a:lstStyle/>
                    <a:p>
                      <a:pPr>
                        <a:lnSpc>
                          <a:spcPct val="115000"/>
                        </a:lnSpc>
                        <a:spcAft>
                          <a:spcPts val="0"/>
                        </a:spcAft>
                      </a:pPr>
                      <a:r>
                        <a:rPr lang="en-US" sz="1100" b="1" kern="1400">
                          <a:solidFill>
                            <a:srgbClr val="000000"/>
                          </a:solidFill>
                          <a:latin typeface="Arial" pitchFamily="34" charset="0"/>
                          <a:ea typeface="Times New Roman"/>
                          <a:cs typeface="Arial" pitchFamily="34" charset="0"/>
                        </a:rPr>
                        <a:t>TRANSFERRING</a:t>
                      </a:r>
                      <a:r>
                        <a:rPr lang="en-US" sz="1100" kern="1400">
                          <a:solidFill>
                            <a:srgbClr val="000000"/>
                          </a:solidFill>
                          <a:latin typeface="Arial" pitchFamily="34" charset="0"/>
                          <a:ea typeface="Times New Roman"/>
                          <a:cs typeface="Arial" pitchFamily="34" charset="0"/>
                        </a:rPr>
                        <a:t/>
                      </a:r>
                      <a:br>
                        <a:rPr lang="en-US" sz="1100" kern="1400">
                          <a:solidFill>
                            <a:srgbClr val="000000"/>
                          </a:solidFill>
                          <a:latin typeface="Arial" pitchFamily="34" charset="0"/>
                          <a:ea typeface="Times New Roman"/>
                          <a:cs typeface="Arial" pitchFamily="34" charset="0"/>
                        </a:rPr>
                      </a:br>
                      <a:r>
                        <a:rPr lang="en-US" sz="1100" kern="1400">
                          <a:solidFill>
                            <a:srgbClr val="000000"/>
                          </a:solidFill>
                          <a:latin typeface="Arial" pitchFamily="34" charset="0"/>
                          <a:ea typeface="Times New Roman"/>
                          <a:cs typeface="Arial" pitchFamily="34" charset="0"/>
                        </a:rPr>
                        <a:t/>
                      </a:r>
                      <a:br>
                        <a:rPr lang="en-US" sz="1100" kern="1400">
                          <a:solidFill>
                            <a:srgbClr val="000000"/>
                          </a:solidFill>
                          <a:latin typeface="Arial" pitchFamily="34" charset="0"/>
                          <a:ea typeface="Times New Roman"/>
                          <a:cs typeface="Arial" pitchFamily="34" charset="0"/>
                        </a:rPr>
                      </a:br>
                      <a:r>
                        <a:rPr lang="en-US" sz="1100" kern="1400">
                          <a:solidFill>
                            <a:srgbClr val="000000"/>
                          </a:solidFill>
                          <a:latin typeface="Arial" pitchFamily="34" charset="0"/>
                          <a:ea typeface="Times New Roman"/>
                          <a:cs typeface="Arial" pitchFamily="34" charset="0"/>
                        </a:rPr>
                        <a:t>POINTS: _______</a:t>
                      </a:r>
                      <a:endParaRPr lang="en-CA" sz="1100" kern="1400">
                        <a:solidFill>
                          <a:srgbClr val="000000"/>
                        </a:solidFill>
                        <a:latin typeface="Arial" pitchFamily="34" charset="0"/>
                        <a:ea typeface="Times New Roman"/>
                        <a:cs typeface="Arial" pitchFamily="34" charset="0"/>
                      </a:endParaRPr>
                    </a:p>
                  </a:txBody>
                  <a:tcPr marL="38888" marR="388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100" b="1" kern="1400">
                          <a:solidFill>
                            <a:srgbClr val="000000"/>
                          </a:solidFill>
                          <a:latin typeface="Arial" pitchFamily="34" charset="0"/>
                          <a:ea typeface="Times New Roman"/>
                          <a:cs typeface="Arial" pitchFamily="34" charset="0"/>
                        </a:rPr>
                        <a:t>(1 POINT) </a:t>
                      </a:r>
                      <a:r>
                        <a:rPr lang="en-US" sz="1100" kern="1400">
                          <a:solidFill>
                            <a:srgbClr val="000000"/>
                          </a:solidFill>
                          <a:latin typeface="Arial" pitchFamily="34" charset="0"/>
                          <a:ea typeface="Times New Roman"/>
                          <a:cs typeface="Arial" pitchFamily="34" charset="0"/>
                        </a:rPr>
                        <a:t>Moves in and out of bed or chair unassisted. Mechanical transferring aides are acceptable</a:t>
                      </a:r>
                      <a:endParaRPr lang="en-CA" sz="1100" kern="1400">
                        <a:solidFill>
                          <a:srgbClr val="000000"/>
                        </a:solidFill>
                        <a:latin typeface="Arial" pitchFamily="34" charset="0"/>
                        <a:ea typeface="Times New Roman"/>
                        <a:cs typeface="Arial" pitchFamily="34" charset="0"/>
                      </a:endParaRPr>
                    </a:p>
                  </a:txBody>
                  <a:tcPr marL="38888" marR="388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100" b="1" kern="1400">
                          <a:solidFill>
                            <a:srgbClr val="000000"/>
                          </a:solidFill>
                          <a:latin typeface="Arial" pitchFamily="34" charset="0"/>
                          <a:ea typeface="Times New Roman"/>
                          <a:cs typeface="Arial" pitchFamily="34" charset="0"/>
                        </a:rPr>
                        <a:t>(0 POINTS)</a:t>
                      </a:r>
                      <a:r>
                        <a:rPr lang="en-US" sz="1100" kern="1400">
                          <a:solidFill>
                            <a:srgbClr val="000000"/>
                          </a:solidFill>
                          <a:latin typeface="Arial" pitchFamily="34" charset="0"/>
                          <a:ea typeface="Times New Roman"/>
                          <a:cs typeface="Arial" pitchFamily="34" charset="0"/>
                        </a:rPr>
                        <a:t> Needs help in moving from bed to chair or requires a complete transfer</a:t>
                      </a:r>
                      <a:endParaRPr lang="en-CA" sz="1100" kern="1400">
                        <a:solidFill>
                          <a:srgbClr val="000000"/>
                        </a:solidFill>
                        <a:latin typeface="Arial" pitchFamily="34" charset="0"/>
                        <a:ea typeface="Times New Roman"/>
                        <a:cs typeface="Arial" pitchFamily="34" charset="0"/>
                      </a:endParaRPr>
                    </a:p>
                  </a:txBody>
                  <a:tcPr marL="38888" marR="388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6867">
                <a:tc>
                  <a:txBody>
                    <a:bodyPr/>
                    <a:lstStyle/>
                    <a:p>
                      <a:pPr>
                        <a:lnSpc>
                          <a:spcPct val="115000"/>
                        </a:lnSpc>
                        <a:spcAft>
                          <a:spcPts val="0"/>
                        </a:spcAft>
                      </a:pPr>
                      <a:r>
                        <a:rPr lang="en-US" sz="1100" b="1" kern="1400">
                          <a:solidFill>
                            <a:srgbClr val="000000"/>
                          </a:solidFill>
                          <a:latin typeface="Arial" pitchFamily="34" charset="0"/>
                          <a:ea typeface="Times New Roman"/>
                          <a:cs typeface="Arial" pitchFamily="34" charset="0"/>
                        </a:rPr>
                        <a:t>CONTINENCE</a:t>
                      </a:r>
                      <a:r>
                        <a:rPr lang="en-US" sz="1100" kern="1400">
                          <a:solidFill>
                            <a:srgbClr val="000000"/>
                          </a:solidFill>
                          <a:latin typeface="Arial" pitchFamily="34" charset="0"/>
                          <a:ea typeface="Times New Roman"/>
                          <a:cs typeface="Arial" pitchFamily="34" charset="0"/>
                        </a:rPr>
                        <a:t/>
                      </a:r>
                      <a:br>
                        <a:rPr lang="en-US" sz="1100" kern="1400">
                          <a:solidFill>
                            <a:srgbClr val="000000"/>
                          </a:solidFill>
                          <a:latin typeface="Arial" pitchFamily="34" charset="0"/>
                          <a:ea typeface="Times New Roman"/>
                          <a:cs typeface="Arial" pitchFamily="34" charset="0"/>
                        </a:rPr>
                      </a:br>
                      <a:r>
                        <a:rPr lang="en-US" sz="1100" kern="1400">
                          <a:solidFill>
                            <a:srgbClr val="000000"/>
                          </a:solidFill>
                          <a:latin typeface="Arial" pitchFamily="34" charset="0"/>
                          <a:ea typeface="Times New Roman"/>
                          <a:cs typeface="Arial" pitchFamily="34" charset="0"/>
                        </a:rPr>
                        <a:t/>
                      </a:r>
                      <a:br>
                        <a:rPr lang="en-US" sz="1100" kern="1400">
                          <a:solidFill>
                            <a:srgbClr val="000000"/>
                          </a:solidFill>
                          <a:latin typeface="Arial" pitchFamily="34" charset="0"/>
                          <a:ea typeface="Times New Roman"/>
                          <a:cs typeface="Arial" pitchFamily="34" charset="0"/>
                        </a:rPr>
                      </a:br>
                      <a:r>
                        <a:rPr lang="en-US" sz="1100" kern="1400">
                          <a:solidFill>
                            <a:srgbClr val="000000"/>
                          </a:solidFill>
                          <a:latin typeface="Arial" pitchFamily="34" charset="0"/>
                          <a:ea typeface="Times New Roman"/>
                          <a:cs typeface="Arial" pitchFamily="34" charset="0"/>
                        </a:rPr>
                        <a:t>POINTS: _______</a:t>
                      </a:r>
                      <a:endParaRPr lang="en-CA" sz="1100" kern="1400">
                        <a:solidFill>
                          <a:srgbClr val="000000"/>
                        </a:solidFill>
                        <a:latin typeface="Arial" pitchFamily="34" charset="0"/>
                        <a:ea typeface="Times New Roman"/>
                        <a:cs typeface="Arial" pitchFamily="34" charset="0"/>
                      </a:endParaRPr>
                    </a:p>
                  </a:txBody>
                  <a:tcPr marL="38888" marR="388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100" b="1" kern="1400">
                          <a:solidFill>
                            <a:srgbClr val="000000"/>
                          </a:solidFill>
                          <a:latin typeface="Arial" pitchFamily="34" charset="0"/>
                          <a:ea typeface="Times New Roman"/>
                          <a:cs typeface="Arial" pitchFamily="34" charset="0"/>
                        </a:rPr>
                        <a:t>(1 POINT) </a:t>
                      </a:r>
                      <a:r>
                        <a:rPr lang="en-US" sz="1100" kern="1400">
                          <a:solidFill>
                            <a:srgbClr val="000000"/>
                          </a:solidFill>
                          <a:latin typeface="Arial" pitchFamily="34" charset="0"/>
                          <a:ea typeface="Times New Roman"/>
                          <a:cs typeface="Arial" pitchFamily="34" charset="0"/>
                        </a:rPr>
                        <a:t>Exercises complete self control over urination and defecation</a:t>
                      </a:r>
                      <a:endParaRPr lang="en-CA" sz="1100" kern="1400">
                        <a:solidFill>
                          <a:srgbClr val="000000"/>
                        </a:solidFill>
                        <a:latin typeface="Arial" pitchFamily="34" charset="0"/>
                        <a:ea typeface="Times New Roman"/>
                        <a:cs typeface="Arial" pitchFamily="34" charset="0"/>
                      </a:endParaRPr>
                    </a:p>
                  </a:txBody>
                  <a:tcPr marL="38888" marR="388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100" b="1" kern="1400">
                          <a:solidFill>
                            <a:srgbClr val="000000"/>
                          </a:solidFill>
                          <a:latin typeface="Arial" pitchFamily="34" charset="0"/>
                          <a:ea typeface="Times New Roman"/>
                          <a:cs typeface="Arial" pitchFamily="34" charset="0"/>
                        </a:rPr>
                        <a:t>(0 POINTS) </a:t>
                      </a:r>
                      <a:r>
                        <a:rPr lang="en-US" sz="1100" kern="1400">
                          <a:solidFill>
                            <a:srgbClr val="000000"/>
                          </a:solidFill>
                          <a:latin typeface="Arial" pitchFamily="34" charset="0"/>
                          <a:ea typeface="Times New Roman"/>
                          <a:cs typeface="Arial" pitchFamily="34" charset="0"/>
                        </a:rPr>
                        <a:t>Is partially or totally incontinent of bowel or bladder</a:t>
                      </a:r>
                      <a:endParaRPr lang="en-CA" sz="1100" kern="1400">
                        <a:solidFill>
                          <a:srgbClr val="000000"/>
                        </a:solidFill>
                        <a:latin typeface="Arial" pitchFamily="34" charset="0"/>
                        <a:ea typeface="Times New Roman"/>
                        <a:cs typeface="Arial" pitchFamily="34" charset="0"/>
                      </a:endParaRPr>
                    </a:p>
                  </a:txBody>
                  <a:tcPr marL="38888" marR="388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4240">
                <a:tc>
                  <a:txBody>
                    <a:bodyPr/>
                    <a:lstStyle/>
                    <a:p>
                      <a:pPr>
                        <a:lnSpc>
                          <a:spcPct val="115000"/>
                        </a:lnSpc>
                        <a:spcAft>
                          <a:spcPts val="0"/>
                        </a:spcAft>
                      </a:pPr>
                      <a:r>
                        <a:rPr lang="en-US" sz="1100" b="1" kern="1400">
                          <a:solidFill>
                            <a:srgbClr val="000000"/>
                          </a:solidFill>
                          <a:latin typeface="Arial" pitchFamily="34" charset="0"/>
                          <a:ea typeface="Times New Roman"/>
                          <a:cs typeface="Arial" pitchFamily="34" charset="0"/>
                        </a:rPr>
                        <a:t>FEEDING</a:t>
                      </a:r>
                      <a:r>
                        <a:rPr lang="en-US" sz="1100" kern="1400">
                          <a:solidFill>
                            <a:srgbClr val="000000"/>
                          </a:solidFill>
                          <a:latin typeface="Arial" pitchFamily="34" charset="0"/>
                          <a:ea typeface="Times New Roman"/>
                          <a:cs typeface="Arial" pitchFamily="34" charset="0"/>
                        </a:rPr>
                        <a:t/>
                      </a:r>
                      <a:br>
                        <a:rPr lang="en-US" sz="1100" kern="1400">
                          <a:solidFill>
                            <a:srgbClr val="000000"/>
                          </a:solidFill>
                          <a:latin typeface="Arial" pitchFamily="34" charset="0"/>
                          <a:ea typeface="Times New Roman"/>
                          <a:cs typeface="Arial" pitchFamily="34" charset="0"/>
                        </a:rPr>
                      </a:br>
                      <a:r>
                        <a:rPr lang="en-US" sz="1100" kern="1400">
                          <a:solidFill>
                            <a:srgbClr val="000000"/>
                          </a:solidFill>
                          <a:latin typeface="Arial" pitchFamily="34" charset="0"/>
                          <a:ea typeface="Times New Roman"/>
                          <a:cs typeface="Arial" pitchFamily="34" charset="0"/>
                        </a:rPr>
                        <a:t/>
                      </a:r>
                      <a:br>
                        <a:rPr lang="en-US" sz="1100" kern="1400">
                          <a:solidFill>
                            <a:srgbClr val="000000"/>
                          </a:solidFill>
                          <a:latin typeface="Arial" pitchFamily="34" charset="0"/>
                          <a:ea typeface="Times New Roman"/>
                          <a:cs typeface="Arial" pitchFamily="34" charset="0"/>
                        </a:rPr>
                      </a:br>
                      <a:r>
                        <a:rPr lang="en-US" sz="1100" kern="1400">
                          <a:solidFill>
                            <a:srgbClr val="000000"/>
                          </a:solidFill>
                          <a:latin typeface="Arial" pitchFamily="34" charset="0"/>
                          <a:ea typeface="Times New Roman"/>
                          <a:cs typeface="Arial" pitchFamily="34" charset="0"/>
                        </a:rPr>
                        <a:t>POINTS: _______</a:t>
                      </a:r>
                      <a:endParaRPr lang="en-CA" sz="1100" kern="1400">
                        <a:solidFill>
                          <a:srgbClr val="000000"/>
                        </a:solidFill>
                        <a:latin typeface="Arial" pitchFamily="34" charset="0"/>
                        <a:ea typeface="Times New Roman"/>
                        <a:cs typeface="Arial" pitchFamily="34" charset="0"/>
                      </a:endParaRPr>
                    </a:p>
                  </a:txBody>
                  <a:tcPr marL="38888" marR="388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100" b="1" kern="1400">
                          <a:solidFill>
                            <a:srgbClr val="000000"/>
                          </a:solidFill>
                          <a:latin typeface="Arial" pitchFamily="34" charset="0"/>
                          <a:ea typeface="Times New Roman"/>
                          <a:cs typeface="Arial" pitchFamily="34" charset="0"/>
                        </a:rPr>
                        <a:t>(1 POINT)</a:t>
                      </a:r>
                      <a:r>
                        <a:rPr lang="en-US" sz="1100" kern="1400">
                          <a:solidFill>
                            <a:srgbClr val="000000"/>
                          </a:solidFill>
                          <a:latin typeface="Arial" pitchFamily="34" charset="0"/>
                          <a:ea typeface="Times New Roman"/>
                          <a:cs typeface="Arial" pitchFamily="34" charset="0"/>
                        </a:rPr>
                        <a:t> Gets food from plate into mouth without help. Preparation of food may be done by another person</a:t>
                      </a:r>
                      <a:endParaRPr lang="en-CA" sz="1100" kern="1400">
                        <a:solidFill>
                          <a:srgbClr val="000000"/>
                        </a:solidFill>
                        <a:latin typeface="Arial" pitchFamily="34" charset="0"/>
                        <a:ea typeface="Times New Roman"/>
                        <a:cs typeface="Arial" pitchFamily="34" charset="0"/>
                      </a:endParaRPr>
                    </a:p>
                  </a:txBody>
                  <a:tcPr marL="38888" marR="388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100" b="1" kern="1400">
                          <a:solidFill>
                            <a:srgbClr val="000000"/>
                          </a:solidFill>
                          <a:latin typeface="Arial" pitchFamily="34" charset="0"/>
                          <a:ea typeface="Times New Roman"/>
                          <a:cs typeface="Arial" pitchFamily="34" charset="0"/>
                        </a:rPr>
                        <a:t>(0 POINTS)</a:t>
                      </a:r>
                      <a:r>
                        <a:rPr lang="en-US" sz="1100" kern="1400">
                          <a:solidFill>
                            <a:srgbClr val="000000"/>
                          </a:solidFill>
                          <a:latin typeface="Arial" pitchFamily="34" charset="0"/>
                          <a:ea typeface="Times New Roman"/>
                          <a:cs typeface="Arial" pitchFamily="34" charset="0"/>
                        </a:rPr>
                        <a:t> Needs partial or total help with feeding or requires parenteral feeding</a:t>
                      </a:r>
                      <a:endParaRPr lang="en-CA" sz="1100" kern="1400">
                        <a:solidFill>
                          <a:srgbClr val="000000"/>
                        </a:solidFill>
                        <a:latin typeface="Arial" pitchFamily="34" charset="0"/>
                        <a:ea typeface="Times New Roman"/>
                        <a:cs typeface="Arial" pitchFamily="34" charset="0"/>
                      </a:endParaRPr>
                    </a:p>
                  </a:txBody>
                  <a:tcPr marL="38888" marR="388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1157">
                <a:tc gridSpan="3">
                  <a:txBody>
                    <a:bodyPr/>
                    <a:lstStyle/>
                    <a:p>
                      <a:pPr>
                        <a:lnSpc>
                          <a:spcPct val="115000"/>
                        </a:lnSpc>
                        <a:spcAft>
                          <a:spcPts val="0"/>
                        </a:spcAft>
                      </a:pPr>
                      <a:r>
                        <a:rPr lang="en-US" sz="1100" b="1" kern="1400" dirty="0">
                          <a:solidFill>
                            <a:srgbClr val="000000"/>
                          </a:solidFill>
                          <a:latin typeface="Arial" pitchFamily="34" charset="0"/>
                          <a:ea typeface="Times New Roman"/>
                          <a:cs typeface="Arial" pitchFamily="34" charset="0"/>
                        </a:rPr>
                        <a:t>TOTAL POINTS</a:t>
                      </a:r>
                      <a:r>
                        <a:rPr lang="en-US" sz="1100" kern="1400" dirty="0">
                          <a:solidFill>
                            <a:srgbClr val="000000"/>
                          </a:solidFill>
                          <a:latin typeface="Arial" pitchFamily="34" charset="0"/>
                          <a:ea typeface="Times New Roman"/>
                          <a:cs typeface="Arial" pitchFamily="34" charset="0"/>
                        </a:rPr>
                        <a:t> = __________      6= High (</a:t>
                      </a:r>
                      <a:r>
                        <a:rPr lang="en-US" sz="1100" i="1" kern="1400" dirty="0">
                          <a:solidFill>
                            <a:srgbClr val="000000"/>
                          </a:solidFill>
                          <a:latin typeface="Arial" pitchFamily="34" charset="0"/>
                          <a:ea typeface="Times New Roman"/>
                          <a:cs typeface="Arial" pitchFamily="34" charset="0"/>
                        </a:rPr>
                        <a:t>patient independent)   </a:t>
                      </a:r>
                      <a:r>
                        <a:rPr lang="en-US" sz="1100" kern="1400" dirty="0">
                          <a:solidFill>
                            <a:srgbClr val="000000"/>
                          </a:solidFill>
                          <a:latin typeface="Arial" pitchFamily="34" charset="0"/>
                          <a:ea typeface="Times New Roman"/>
                          <a:cs typeface="Arial" pitchFamily="34" charset="0"/>
                        </a:rPr>
                        <a:t>0= Low (</a:t>
                      </a:r>
                      <a:r>
                        <a:rPr lang="en-US" sz="1100" i="1" kern="1400" dirty="0">
                          <a:solidFill>
                            <a:srgbClr val="000000"/>
                          </a:solidFill>
                          <a:latin typeface="Arial" pitchFamily="34" charset="0"/>
                          <a:ea typeface="Times New Roman"/>
                          <a:cs typeface="Arial" pitchFamily="34" charset="0"/>
                        </a:rPr>
                        <a:t>patient very dependent)</a:t>
                      </a:r>
                      <a:endParaRPr lang="en-CA" sz="1100" kern="1400" dirty="0">
                        <a:solidFill>
                          <a:srgbClr val="000000"/>
                        </a:solidFill>
                        <a:latin typeface="Arial" pitchFamily="34" charset="0"/>
                        <a:ea typeface="Times New Roman"/>
                        <a:cs typeface="Arial" pitchFamily="34" charset="0"/>
                      </a:endParaRPr>
                    </a:p>
                  </a:txBody>
                  <a:tcPr marL="38888" marR="388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r>
            </a:tbl>
          </a:graphicData>
        </a:graphic>
      </p:graphicFrame>
      <p:sp>
        <p:nvSpPr>
          <p:cNvPr id="78903" name="Rectangle 55"/>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78904" name="Rectangle 56"/>
          <p:cNvSpPr>
            <a:spLocks noChangeArrowheads="1"/>
          </p:cNvSpPr>
          <p:nvPr/>
        </p:nvSpPr>
        <p:spPr bwMode="auto">
          <a:xfrm>
            <a:off x="0" y="4572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chemeClr val="tx1"/>
                </a:solidFill>
                <a:effectLst/>
                <a:latin typeface="Arial" pitchFamily="34" charset="0"/>
                <a:cs typeface="Arial" pitchFamily="34" charset="0"/>
              </a:rPr>
              <a:t/>
            </a:r>
            <a:br>
              <a:rPr kumimoji="0" lang="en-CA" sz="1800" b="0" i="0" u="none" strike="noStrike" cap="none" normalizeH="0" baseline="0" smtClean="0">
                <a:ln>
                  <a:noFill/>
                </a:ln>
                <a:solidFill>
                  <a:schemeClr val="tx1"/>
                </a:solidFill>
                <a:effectLst/>
                <a:latin typeface="Arial" pitchFamily="34" charset="0"/>
                <a:cs typeface="Arial" pitchFamily="34" charset="0"/>
              </a:rPr>
            </a:br>
            <a:endParaRPr kumimoji="0" lang="en-CA"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3" name="Straight Connector 12"/>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Slide Number Placeholder 14"/>
          <p:cNvSpPr>
            <a:spLocks noGrp="1"/>
          </p:cNvSpPr>
          <p:nvPr>
            <p:ph type="sldNum" sz="quarter" idx="12"/>
          </p:nvPr>
        </p:nvSpPr>
        <p:spPr/>
        <p:txBody>
          <a:bodyPr/>
          <a:lstStyle/>
          <a:p>
            <a:fld id="{FDE86200-F1F7-4FF7-847E-D71C11135875}" type="slidenum">
              <a:rPr lang="en-CA" smtClean="0"/>
              <a:pPr/>
              <a:t>52</a:t>
            </a:fld>
            <a:endParaRPr lang="en-CA"/>
          </a:p>
        </p:txBody>
      </p:sp>
      <p:pic>
        <p:nvPicPr>
          <p:cNvPr id="14"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2656" y="212099"/>
            <a:ext cx="1296144" cy="5636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8"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9" name="Text Box 395"/>
          <p:cNvSpPr txBox="1">
            <a:spLocks noChangeArrowheads="1"/>
          </p:cNvSpPr>
          <p:nvPr/>
        </p:nvSpPr>
        <p:spPr bwMode="auto">
          <a:xfrm>
            <a:off x="24" y="642910"/>
            <a:ext cx="6858000" cy="361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a:r>
              <a:rPr lang="en-CA" sz="1600" b="1" dirty="0" smtClean="0">
                <a:latin typeface="Arial Black" pitchFamily="34" charset="0"/>
              </a:rPr>
              <a:t>Lawton Instrumental Activities of Daily Living (</a:t>
            </a:r>
            <a:r>
              <a:rPr lang="en-CA" sz="1600" b="1" dirty="0" err="1" smtClean="0">
                <a:latin typeface="Arial Black" pitchFamily="34" charset="0"/>
              </a:rPr>
              <a:t>IADLs</a:t>
            </a:r>
            <a:r>
              <a:rPr lang="en-CA" sz="1600" b="1" dirty="0" smtClean="0">
                <a:latin typeface="Arial Black" pitchFamily="34" charset="0"/>
              </a:rPr>
              <a:t>)</a:t>
            </a:r>
            <a:endParaRPr lang="en-CA" sz="1600" dirty="0">
              <a:latin typeface="Arial Black" pitchFamily="34" charset="0"/>
            </a:endParaRPr>
          </a:p>
        </p:txBody>
      </p:sp>
      <p:sp>
        <p:nvSpPr>
          <p:cNvPr id="10" name="Rectangle 55"/>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1" name="Rectangle 56"/>
          <p:cNvSpPr>
            <a:spLocks noChangeArrowheads="1"/>
          </p:cNvSpPr>
          <p:nvPr/>
        </p:nvSpPr>
        <p:spPr bwMode="auto">
          <a:xfrm>
            <a:off x="0" y="4572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chemeClr val="tx1"/>
                </a:solidFill>
                <a:effectLst/>
                <a:latin typeface="Arial" pitchFamily="34" charset="0"/>
                <a:cs typeface="Arial" pitchFamily="34" charset="0"/>
              </a:rPr>
              <a:t/>
            </a:r>
            <a:br>
              <a:rPr kumimoji="0" lang="en-CA" sz="1800" b="0" i="0" u="none" strike="noStrike" cap="none" normalizeH="0" baseline="0" smtClean="0">
                <a:ln>
                  <a:noFill/>
                </a:ln>
                <a:solidFill>
                  <a:schemeClr val="tx1"/>
                </a:solidFill>
                <a:effectLst/>
                <a:latin typeface="Arial" pitchFamily="34" charset="0"/>
                <a:cs typeface="Arial" pitchFamily="34" charset="0"/>
              </a:rPr>
            </a:br>
            <a:endParaRPr kumimoji="0" lang="en-CA"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pitchFamily="34" charset="0"/>
              <a:cs typeface="Arial" pitchFamily="34" charset="0"/>
            </a:endParaRPr>
          </a:p>
        </p:txBody>
      </p:sp>
      <p:sp>
        <p:nvSpPr>
          <p:cNvPr id="77826" name="Rectangle 2"/>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77827" name="Rectangle 3"/>
          <p:cNvSpPr>
            <a:spLocks noChangeArrowheads="1"/>
          </p:cNvSpPr>
          <p:nvPr/>
        </p:nvSpPr>
        <p:spPr bwMode="auto">
          <a:xfrm>
            <a:off x="0" y="4572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chemeClr val="tx1"/>
                </a:solidFill>
                <a:effectLst/>
                <a:latin typeface="Arial" pitchFamily="34" charset="0"/>
                <a:cs typeface="Arial" pitchFamily="34" charset="0"/>
              </a:rPr>
              <a:t/>
            </a:r>
            <a:br>
              <a:rPr kumimoji="0" lang="en-CA" sz="1800" b="0" i="0" u="none" strike="noStrike" cap="none" normalizeH="0" baseline="0" smtClean="0">
                <a:ln>
                  <a:noFill/>
                </a:ln>
                <a:solidFill>
                  <a:schemeClr val="tx1"/>
                </a:solidFill>
                <a:effectLst/>
                <a:latin typeface="Arial" pitchFamily="34" charset="0"/>
                <a:cs typeface="Arial" pitchFamily="34" charset="0"/>
              </a:rPr>
            </a:br>
            <a:endParaRPr kumimoji="0" lang="en-CA"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15" name="Table 14"/>
          <p:cNvGraphicFramePr>
            <a:graphicFrameLocks noGrp="1"/>
          </p:cNvGraphicFramePr>
          <p:nvPr/>
        </p:nvGraphicFramePr>
        <p:xfrm>
          <a:off x="276202" y="1071541"/>
          <a:ext cx="6357983" cy="7929614"/>
        </p:xfrm>
        <a:graphic>
          <a:graphicData uri="http://schemas.openxmlformats.org/drawingml/2006/table">
            <a:tbl>
              <a:tblPr/>
              <a:tblGrid>
                <a:gridCol w="1108950"/>
                <a:gridCol w="5031458"/>
                <a:gridCol w="217575"/>
              </a:tblGrid>
              <a:tr h="418158">
                <a:tc gridSpan="3">
                  <a:txBody>
                    <a:bodyPr/>
                    <a:lstStyle/>
                    <a:p>
                      <a:pPr marR="0" indent="0" algn="l" rtl="0">
                        <a:spcBef>
                          <a:spcPts val="0"/>
                        </a:spcBef>
                        <a:spcAft>
                          <a:spcPts val="0"/>
                        </a:spcAft>
                      </a:pPr>
                      <a:r>
                        <a:rPr lang="en-CA" sz="1100" i="1" kern="1400" dirty="0">
                          <a:solidFill>
                            <a:srgbClr val="000000"/>
                          </a:solidFill>
                          <a:latin typeface="Arial" pitchFamily="34" charset="0"/>
                          <a:cs typeface="Arial" pitchFamily="34" charset="0"/>
                        </a:rPr>
                        <a:t>Scoring</a:t>
                      </a:r>
                      <a:r>
                        <a:rPr lang="en-CA" sz="1100" kern="1400" dirty="0">
                          <a:solidFill>
                            <a:srgbClr val="000000"/>
                          </a:solidFill>
                          <a:latin typeface="Arial" pitchFamily="34" charset="0"/>
                          <a:cs typeface="Arial" pitchFamily="34" charset="0"/>
                        </a:rPr>
                        <a:t>: For each category, circle the item description that most closely resembles the client’s highest </a:t>
                      </a:r>
                      <a:r>
                        <a:rPr lang="en-CA" sz="1100" kern="1400" dirty="0" smtClean="0">
                          <a:solidFill>
                            <a:srgbClr val="000000"/>
                          </a:solidFill>
                          <a:latin typeface="Arial" pitchFamily="34" charset="0"/>
                          <a:cs typeface="Arial" pitchFamily="34" charset="0"/>
                        </a:rPr>
                        <a:t> </a:t>
                      </a:r>
                      <a:r>
                        <a:rPr lang="en-CA" sz="1100" kern="1400" dirty="0">
                          <a:solidFill>
                            <a:srgbClr val="000000"/>
                          </a:solidFill>
                          <a:latin typeface="Arial" pitchFamily="34" charset="0"/>
                          <a:cs typeface="Arial" pitchFamily="34" charset="0"/>
                        </a:rPr>
                        <a:t>functional level (either 0 or 1).</a:t>
                      </a:r>
                    </a:p>
                  </a:txBody>
                  <a:tcPr marL="22674" marR="22674"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r>
              <a:tr h="209079">
                <a:tc rowSpan="4">
                  <a:txBody>
                    <a:bodyPr/>
                    <a:lstStyle/>
                    <a:p>
                      <a:pPr marL="0" marR="0" indent="0" algn="ctr" rtl="0">
                        <a:spcBef>
                          <a:spcPts val="0"/>
                        </a:spcBef>
                        <a:spcAft>
                          <a:spcPts val="0"/>
                        </a:spcAft>
                      </a:pPr>
                      <a:r>
                        <a:rPr lang="en-US" sz="1100" b="1" kern="1400" dirty="0">
                          <a:solidFill>
                            <a:srgbClr val="000000"/>
                          </a:solidFill>
                          <a:latin typeface="Arial" pitchFamily="34" charset="0"/>
                          <a:cs typeface="Arial" pitchFamily="34" charset="0"/>
                        </a:rPr>
                        <a:t>Ability to Use Telephone</a:t>
                      </a:r>
                      <a:endParaRPr lang="en-US" sz="1100" kern="1400" dirty="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457200" marR="0" indent="-365125" algn="l" rtl="0">
                        <a:spcBef>
                          <a:spcPts val="0"/>
                        </a:spcBef>
                        <a:spcAft>
                          <a:spcPts val="0"/>
                        </a:spcAft>
                      </a:pPr>
                      <a:r>
                        <a:rPr lang="en-CA" sz="1100" kern="1400" dirty="0">
                          <a:solidFill>
                            <a:srgbClr val="000000"/>
                          </a:solidFill>
                          <a:latin typeface="Arial" pitchFamily="34" charset="0"/>
                          <a:cs typeface="Arial" pitchFamily="34" charset="0"/>
                        </a:rPr>
                        <a:t>Operates telephone on own initiative; looks up and dials numbers</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1</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79">
                <a:tc vMerge="1">
                  <a:txBody>
                    <a:bodyPr/>
                    <a:lstStyle/>
                    <a:p>
                      <a:endParaRPr lang="en-CA"/>
                    </a:p>
                  </a:txBody>
                  <a:tcPr/>
                </a:tc>
                <a:tc>
                  <a:txBody>
                    <a:bodyPr/>
                    <a:lstStyle/>
                    <a:p>
                      <a:pPr marL="457200" marR="0" indent="-365125" algn="l" rtl="0">
                        <a:spcBef>
                          <a:spcPts val="0"/>
                        </a:spcBef>
                        <a:spcAft>
                          <a:spcPts val="0"/>
                        </a:spcAft>
                      </a:pPr>
                      <a:r>
                        <a:rPr lang="en-CA" sz="1100" kern="1400" dirty="0">
                          <a:solidFill>
                            <a:srgbClr val="000000"/>
                          </a:solidFill>
                          <a:latin typeface="Arial" pitchFamily="34" charset="0"/>
                          <a:cs typeface="Arial" pitchFamily="34" charset="0"/>
                        </a:rPr>
                        <a:t>Dials a few well-known numbers</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1</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79">
                <a:tc vMerge="1">
                  <a:txBody>
                    <a:bodyPr/>
                    <a:lstStyle/>
                    <a:p>
                      <a:endParaRPr lang="en-CA"/>
                    </a:p>
                  </a:txBody>
                  <a:tcPr/>
                </a:tc>
                <a:tc>
                  <a:txBody>
                    <a:bodyPr/>
                    <a:lstStyle/>
                    <a:p>
                      <a:pPr marL="457200" marR="0" indent="-365125" algn="l" rtl="0">
                        <a:spcBef>
                          <a:spcPts val="0"/>
                        </a:spcBef>
                        <a:spcAft>
                          <a:spcPts val="0"/>
                        </a:spcAft>
                      </a:pPr>
                      <a:r>
                        <a:rPr lang="en-CA" sz="1100" kern="1400" dirty="0">
                          <a:solidFill>
                            <a:srgbClr val="000000"/>
                          </a:solidFill>
                          <a:latin typeface="Arial" pitchFamily="34" charset="0"/>
                          <a:cs typeface="Arial" pitchFamily="34" charset="0"/>
                        </a:rPr>
                        <a:t>Answers telephone, but does not dial</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1</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79">
                <a:tc vMerge="1">
                  <a:txBody>
                    <a:bodyPr/>
                    <a:lstStyle/>
                    <a:p>
                      <a:endParaRPr lang="en-CA"/>
                    </a:p>
                  </a:txBody>
                  <a:tcPr/>
                </a:tc>
                <a:tc>
                  <a:txBody>
                    <a:bodyPr/>
                    <a:lstStyle/>
                    <a:p>
                      <a:pPr marL="457200" marR="0" indent="-365125" algn="l" rtl="0">
                        <a:spcBef>
                          <a:spcPts val="0"/>
                        </a:spcBef>
                        <a:spcAft>
                          <a:spcPts val="0"/>
                        </a:spcAft>
                      </a:pPr>
                      <a:r>
                        <a:rPr lang="en-CA" sz="1100" kern="1400" dirty="0">
                          <a:solidFill>
                            <a:srgbClr val="000000"/>
                          </a:solidFill>
                          <a:latin typeface="Arial" pitchFamily="34" charset="0"/>
                          <a:cs typeface="Arial" pitchFamily="34" charset="0"/>
                        </a:rPr>
                        <a:t>Does not use telephone at all</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0</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09079">
                <a:tc rowSpan="4">
                  <a:txBody>
                    <a:bodyPr/>
                    <a:lstStyle/>
                    <a:p>
                      <a:pPr marL="201295" marR="0" indent="-201295" algn="ctr" rtl="0">
                        <a:spcBef>
                          <a:spcPts val="0"/>
                        </a:spcBef>
                        <a:spcAft>
                          <a:spcPts val="0"/>
                        </a:spcAft>
                      </a:pPr>
                      <a:r>
                        <a:rPr lang="en-US" sz="1100" b="1" kern="1400" dirty="0">
                          <a:solidFill>
                            <a:srgbClr val="000000"/>
                          </a:solidFill>
                          <a:latin typeface="Arial" pitchFamily="34" charset="0"/>
                          <a:cs typeface="Arial" pitchFamily="34" charset="0"/>
                        </a:rPr>
                        <a:t>Shopping</a:t>
                      </a:r>
                      <a:endParaRPr lang="en-US" sz="1100" kern="1400" dirty="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457200" marR="0" indent="-365125" algn="l" rtl="0">
                        <a:spcBef>
                          <a:spcPts val="0"/>
                        </a:spcBef>
                        <a:spcAft>
                          <a:spcPts val="0"/>
                        </a:spcAft>
                      </a:pPr>
                      <a:r>
                        <a:rPr lang="en-CA" sz="1100" kern="1400" dirty="0">
                          <a:solidFill>
                            <a:srgbClr val="000000"/>
                          </a:solidFill>
                          <a:latin typeface="Arial" pitchFamily="34" charset="0"/>
                          <a:cs typeface="Arial" pitchFamily="34" charset="0"/>
                        </a:rPr>
                        <a:t>Takes care of all shopping needs independently</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1</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79">
                <a:tc vMerge="1">
                  <a:txBody>
                    <a:bodyPr/>
                    <a:lstStyle/>
                    <a:p>
                      <a:endParaRPr lang="en-CA"/>
                    </a:p>
                  </a:txBody>
                  <a:tcPr/>
                </a:tc>
                <a:tc>
                  <a:txBody>
                    <a:bodyPr/>
                    <a:lstStyle/>
                    <a:p>
                      <a:pPr marL="457200" marR="0" indent="-365125" algn="l" rtl="0">
                        <a:spcBef>
                          <a:spcPts val="0"/>
                        </a:spcBef>
                        <a:spcAft>
                          <a:spcPts val="0"/>
                        </a:spcAft>
                      </a:pPr>
                      <a:r>
                        <a:rPr lang="en-CA" sz="1100" kern="1400" dirty="0">
                          <a:solidFill>
                            <a:srgbClr val="000000"/>
                          </a:solidFill>
                          <a:latin typeface="Arial" pitchFamily="34" charset="0"/>
                          <a:cs typeface="Arial" pitchFamily="34" charset="0"/>
                        </a:rPr>
                        <a:t>Shops independently for small purchases</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0</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79">
                <a:tc vMerge="1">
                  <a:txBody>
                    <a:bodyPr/>
                    <a:lstStyle/>
                    <a:p>
                      <a:endParaRPr lang="en-CA"/>
                    </a:p>
                  </a:txBody>
                  <a:tcPr/>
                </a:tc>
                <a:tc>
                  <a:txBody>
                    <a:bodyPr/>
                    <a:lstStyle/>
                    <a:p>
                      <a:pPr marL="457200" marR="0" indent="-365125" algn="l" rtl="0">
                        <a:spcBef>
                          <a:spcPts val="0"/>
                        </a:spcBef>
                        <a:spcAft>
                          <a:spcPts val="0"/>
                        </a:spcAft>
                      </a:pPr>
                      <a:r>
                        <a:rPr lang="en-CA" sz="1100" kern="1400" dirty="0">
                          <a:solidFill>
                            <a:srgbClr val="000000"/>
                          </a:solidFill>
                          <a:latin typeface="Arial" pitchFamily="34" charset="0"/>
                          <a:cs typeface="Arial" pitchFamily="34" charset="0"/>
                        </a:rPr>
                        <a:t>Needs to be accompanied on any shopping trip</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0</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79">
                <a:tc vMerge="1">
                  <a:txBody>
                    <a:bodyPr/>
                    <a:lstStyle/>
                    <a:p>
                      <a:endParaRPr lang="en-CA"/>
                    </a:p>
                  </a:txBody>
                  <a:tcPr/>
                </a:tc>
                <a:tc>
                  <a:txBody>
                    <a:bodyPr/>
                    <a:lstStyle/>
                    <a:p>
                      <a:pPr marL="457200" marR="0" indent="-365125" algn="l" rtl="0">
                        <a:spcBef>
                          <a:spcPts val="0"/>
                        </a:spcBef>
                        <a:spcAft>
                          <a:spcPts val="0"/>
                        </a:spcAft>
                      </a:pPr>
                      <a:r>
                        <a:rPr lang="en-US" sz="1100" kern="1400" dirty="0">
                          <a:solidFill>
                            <a:srgbClr val="000000"/>
                          </a:solidFill>
                          <a:latin typeface="Arial" pitchFamily="34" charset="0"/>
                          <a:cs typeface="Arial" pitchFamily="34" charset="0"/>
                        </a:rPr>
                        <a:t>Completely unable to shop</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0</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09079">
                <a:tc rowSpan="4">
                  <a:txBody>
                    <a:bodyPr/>
                    <a:lstStyle/>
                    <a:p>
                      <a:pPr marL="201295" marR="0" indent="-201295" algn="ctr" rtl="0">
                        <a:spcBef>
                          <a:spcPts val="0"/>
                        </a:spcBef>
                        <a:spcAft>
                          <a:spcPts val="0"/>
                        </a:spcAft>
                      </a:pPr>
                      <a:r>
                        <a:rPr lang="en-US" sz="1100" b="1" kern="1400" dirty="0">
                          <a:solidFill>
                            <a:srgbClr val="000000"/>
                          </a:solidFill>
                          <a:latin typeface="Arial" pitchFamily="34" charset="0"/>
                          <a:cs typeface="Arial" pitchFamily="34" charset="0"/>
                        </a:rPr>
                        <a:t>Food Preparation</a:t>
                      </a:r>
                      <a:endParaRPr lang="en-US" sz="1100" kern="1400" dirty="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457200" marR="0" indent="-365125" algn="l" rtl="0">
                        <a:spcBef>
                          <a:spcPts val="0"/>
                        </a:spcBef>
                        <a:spcAft>
                          <a:spcPts val="0"/>
                        </a:spcAft>
                      </a:pPr>
                      <a:r>
                        <a:rPr lang="en-CA" sz="1100" kern="1400" dirty="0">
                          <a:solidFill>
                            <a:srgbClr val="000000"/>
                          </a:solidFill>
                          <a:latin typeface="Arial" pitchFamily="34" charset="0"/>
                          <a:cs typeface="Arial" pitchFamily="34" charset="0"/>
                        </a:rPr>
                        <a:t>Plans, prepares, and serves adequate meals independently</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1</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79">
                <a:tc vMerge="1">
                  <a:txBody>
                    <a:bodyPr/>
                    <a:lstStyle/>
                    <a:p>
                      <a:endParaRPr lang="en-CA"/>
                    </a:p>
                  </a:txBody>
                  <a:tcPr/>
                </a:tc>
                <a:tc>
                  <a:txBody>
                    <a:bodyPr/>
                    <a:lstStyle/>
                    <a:p>
                      <a:pPr marL="457200" marR="0" indent="-365125" algn="l" rtl="0">
                        <a:spcBef>
                          <a:spcPts val="0"/>
                        </a:spcBef>
                        <a:spcAft>
                          <a:spcPts val="0"/>
                        </a:spcAft>
                      </a:pPr>
                      <a:r>
                        <a:rPr lang="en-CA" sz="1100" kern="1400" dirty="0">
                          <a:solidFill>
                            <a:srgbClr val="000000"/>
                          </a:solidFill>
                          <a:latin typeface="Arial" pitchFamily="34" charset="0"/>
                          <a:cs typeface="Arial" pitchFamily="34" charset="0"/>
                        </a:rPr>
                        <a:t>Prepares adequate meals if supplied with ingredients</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0</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8158">
                <a:tc vMerge="1">
                  <a:txBody>
                    <a:bodyPr/>
                    <a:lstStyle/>
                    <a:p>
                      <a:endParaRPr lang="en-CA"/>
                    </a:p>
                  </a:txBody>
                  <a:tcPr/>
                </a:tc>
                <a:tc>
                  <a:txBody>
                    <a:bodyPr/>
                    <a:lstStyle/>
                    <a:p>
                      <a:pPr marL="92075" marR="0" indent="0" algn="l" rtl="0">
                        <a:spcBef>
                          <a:spcPts val="0"/>
                        </a:spcBef>
                        <a:spcAft>
                          <a:spcPts val="0"/>
                        </a:spcAft>
                      </a:pPr>
                      <a:r>
                        <a:rPr lang="en-CA" sz="1100" kern="1400" dirty="0">
                          <a:solidFill>
                            <a:srgbClr val="000000"/>
                          </a:solidFill>
                          <a:latin typeface="Arial" pitchFamily="34" charset="0"/>
                          <a:cs typeface="Arial" pitchFamily="34" charset="0"/>
                        </a:rPr>
                        <a:t>Heats and serves prepared meals or prepares meals but does not maintain adequate diet</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0</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79">
                <a:tc vMerge="1">
                  <a:txBody>
                    <a:bodyPr/>
                    <a:lstStyle/>
                    <a:p>
                      <a:endParaRPr lang="en-CA"/>
                    </a:p>
                  </a:txBody>
                  <a:tcPr/>
                </a:tc>
                <a:tc>
                  <a:txBody>
                    <a:bodyPr/>
                    <a:lstStyle/>
                    <a:p>
                      <a:pPr marL="457200" marR="0" indent="-365125" algn="l" rtl="0">
                        <a:spcBef>
                          <a:spcPts val="0"/>
                        </a:spcBef>
                        <a:spcAft>
                          <a:spcPts val="0"/>
                        </a:spcAft>
                      </a:pPr>
                      <a:r>
                        <a:rPr lang="en-CA" sz="1100" kern="1400" dirty="0">
                          <a:solidFill>
                            <a:srgbClr val="000000"/>
                          </a:solidFill>
                          <a:latin typeface="Arial" pitchFamily="34" charset="0"/>
                          <a:cs typeface="Arial" pitchFamily="34" charset="0"/>
                        </a:rPr>
                        <a:t>Needs to have meals prepared and served</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0</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09079">
                <a:tc rowSpan="5">
                  <a:txBody>
                    <a:bodyPr/>
                    <a:lstStyle/>
                    <a:p>
                      <a:pPr marL="201295" marR="0" indent="-201295" algn="ctr" rtl="0">
                        <a:spcBef>
                          <a:spcPts val="0"/>
                        </a:spcBef>
                        <a:spcAft>
                          <a:spcPts val="0"/>
                        </a:spcAft>
                      </a:pPr>
                      <a:r>
                        <a:rPr lang="en-US" sz="1100" b="1" kern="1400" dirty="0">
                          <a:solidFill>
                            <a:srgbClr val="000000"/>
                          </a:solidFill>
                          <a:latin typeface="Arial" pitchFamily="34" charset="0"/>
                          <a:cs typeface="Arial" pitchFamily="34" charset="0"/>
                        </a:rPr>
                        <a:t>Housekeeping</a:t>
                      </a:r>
                      <a:endParaRPr lang="en-US" sz="1100" kern="1400" dirty="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457200" marR="0" indent="-365125" algn="l" rtl="0">
                        <a:spcBef>
                          <a:spcPts val="0"/>
                        </a:spcBef>
                        <a:spcAft>
                          <a:spcPts val="0"/>
                        </a:spcAft>
                      </a:pPr>
                      <a:r>
                        <a:rPr lang="en-CA" sz="1100" kern="1400" dirty="0">
                          <a:solidFill>
                            <a:srgbClr val="000000"/>
                          </a:solidFill>
                          <a:latin typeface="Arial" pitchFamily="34" charset="0"/>
                          <a:cs typeface="Arial" pitchFamily="34" charset="0"/>
                        </a:rPr>
                        <a:t>Maintains house alone with occasion assistance (heavy work)</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1</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79">
                <a:tc vMerge="1">
                  <a:txBody>
                    <a:bodyPr/>
                    <a:lstStyle/>
                    <a:p>
                      <a:endParaRPr lang="en-CA"/>
                    </a:p>
                  </a:txBody>
                  <a:tcPr/>
                </a:tc>
                <a:tc>
                  <a:txBody>
                    <a:bodyPr/>
                    <a:lstStyle/>
                    <a:p>
                      <a:pPr marL="457200" marR="0" indent="-365125" algn="l" rtl="0">
                        <a:spcBef>
                          <a:spcPts val="0"/>
                        </a:spcBef>
                        <a:spcAft>
                          <a:spcPts val="0"/>
                        </a:spcAft>
                      </a:pPr>
                      <a:r>
                        <a:rPr lang="en-CA" sz="1100" kern="1400" dirty="0">
                          <a:solidFill>
                            <a:srgbClr val="000000"/>
                          </a:solidFill>
                          <a:latin typeface="Arial" pitchFamily="34" charset="0"/>
                          <a:cs typeface="Arial" pitchFamily="34" charset="0"/>
                        </a:rPr>
                        <a:t>Performs light daily tasks such as dishwashing, bed making</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1</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79">
                <a:tc vMerge="1">
                  <a:txBody>
                    <a:bodyPr/>
                    <a:lstStyle/>
                    <a:p>
                      <a:endParaRPr lang="en-CA"/>
                    </a:p>
                  </a:txBody>
                  <a:tcPr/>
                </a:tc>
                <a:tc>
                  <a:txBody>
                    <a:bodyPr/>
                    <a:lstStyle/>
                    <a:p>
                      <a:pPr marL="92075" marR="0" indent="0" algn="l" rtl="0">
                        <a:spcBef>
                          <a:spcPts val="0"/>
                        </a:spcBef>
                        <a:spcAft>
                          <a:spcPts val="0"/>
                        </a:spcAft>
                      </a:pPr>
                      <a:r>
                        <a:rPr lang="en-CA" sz="1100" kern="1400" dirty="0">
                          <a:solidFill>
                            <a:srgbClr val="000000"/>
                          </a:solidFill>
                          <a:latin typeface="Arial" pitchFamily="34" charset="0"/>
                          <a:cs typeface="Arial" pitchFamily="34" charset="0"/>
                        </a:rPr>
                        <a:t>Performs light daily tasks, but cannot maintain acceptable level of cleanliness</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1</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79">
                <a:tc vMerge="1">
                  <a:txBody>
                    <a:bodyPr/>
                    <a:lstStyle/>
                    <a:p>
                      <a:endParaRPr lang="en-CA"/>
                    </a:p>
                  </a:txBody>
                  <a:tcPr/>
                </a:tc>
                <a:tc>
                  <a:txBody>
                    <a:bodyPr/>
                    <a:lstStyle/>
                    <a:p>
                      <a:pPr marL="457200" marR="0" indent="-365125" algn="l" rtl="0">
                        <a:spcBef>
                          <a:spcPts val="0"/>
                        </a:spcBef>
                        <a:spcAft>
                          <a:spcPts val="0"/>
                        </a:spcAft>
                      </a:pPr>
                      <a:r>
                        <a:rPr lang="en-CA" sz="1100" kern="1400" dirty="0">
                          <a:solidFill>
                            <a:srgbClr val="000000"/>
                          </a:solidFill>
                          <a:latin typeface="Arial" pitchFamily="34" charset="0"/>
                          <a:cs typeface="Arial" pitchFamily="34" charset="0"/>
                        </a:rPr>
                        <a:t>Needs help with all home maintenance tasks</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1</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79">
                <a:tc vMerge="1">
                  <a:txBody>
                    <a:bodyPr/>
                    <a:lstStyle/>
                    <a:p>
                      <a:endParaRPr lang="en-CA"/>
                    </a:p>
                  </a:txBody>
                  <a:tcPr/>
                </a:tc>
                <a:tc>
                  <a:txBody>
                    <a:bodyPr/>
                    <a:lstStyle/>
                    <a:p>
                      <a:pPr marL="457200" marR="0" indent="-365125" algn="l" rtl="0">
                        <a:spcBef>
                          <a:spcPts val="0"/>
                        </a:spcBef>
                        <a:spcAft>
                          <a:spcPts val="0"/>
                        </a:spcAft>
                      </a:pPr>
                      <a:r>
                        <a:rPr lang="en-CA" sz="1100" kern="1400" dirty="0">
                          <a:solidFill>
                            <a:srgbClr val="000000"/>
                          </a:solidFill>
                          <a:latin typeface="Arial" pitchFamily="34" charset="0"/>
                          <a:cs typeface="Arial" pitchFamily="34" charset="0"/>
                        </a:rPr>
                        <a:t>Does not participate in any housekeeping tasks</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0</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09079">
                <a:tc rowSpan="3">
                  <a:txBody>
                    <a:bodyPr/>
                    <a:lstStyle/>
                    <a:p>
                      <a:pPr marL="201295" marR="0" indent="-201295" algn="ctr" rtl="0">
                        <a:spcBef>
                          <a:spcPts val="0"/>
                        </a:spcBef>
                        <a:spcAft>
                          <a:spcPts val="0"/>
                        </a:spcAft>
                      </a:pPr>
                      <a:r>
                        <a:rPr lang="en-US" sz="1100" b="1" kern="1400" dirty="0">
                          <a:solidFill>
                            <a:srgbClr val="000000"/>
                          </a:solidFill>
                          <a:latin typeface="Arial" pitchFamily="34" charset="0"/>
                          <a:cs typeface="Arial" pitchFamily="34" charset="0"/>
                        </a:rPr>
                        <a:t>Laundry</a:t>
                      </a:r>
                      <a:endParaRPr lang="en-US" sz="1100" kern="1400" dirty="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457200" marR="0" indent="-365125" algn="l" rtl="0">
                        <a:spcBef>
                          <a:spcPts val="0"/>
                        </a:spcBef>
                        <a:spcAft>
                          <a:spcPts val="0"/>
                        </a:spcAft>
                      </a:pPr>
                      <a:r>
                        <a:rPr lang="en-US" sz="1100" kern="1400" dirty="0">
                          <a:solidFill>
                            <a:srgbClr val="000000"/>
                          </a:solidFill>
                          <a:latin typeface="Arial" pitchFamily="34" charset="0"/>
                          <a:cs typeface="Arial" pitchFamily="34" charset="0"/>
                        </a:rPr>
                        <a:t>Does personal laundry completely</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1</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79">
                <a:tc vMerge="1">
                  <a:txBody>
                    <a:bodyPr/>
                    <a:lstStyle/>
                    <a:p>
                      <a:endParaRPr lang="en-CA"/>
                    </a:p>
                  </a:txBody>
                  <a:tcPr/>
                </a:tc>
                <a:tc>
                  <a:txBody>
                    <a:bodyPr/>
                    <a:lstStyle/>
                    <a:p>
                      <a:pPr marL="457200" marR="0" indent="-365125" algn="l" rtl="0">
                        <a:spcBef>
                          <a:spcPts val="0"/>
                        </a:spcBef>
                        <a:spcAft>
                          <a:spcPts val="0"/>
                        </a:spcAft>
                      </a:pPr>
                      <a:r>
                        <a:rPr lang="en-CA" sz="1100" kern="1400" dirty="0">
                          <a:solidFill>
                            <a:srgbClr val="000000"/>
                          </a:solidFill>
                          <a:latin typeface="Arial" pitchFamily="34" charset="0"/>
                          <a:cs typeface="Arial" pitchFamily="34" charset="0"/>
                        </a:rPr>
                        <a:t>Launders small items, rinses socks, stockings, etc</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1</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79">
                <a:tc vMerge="1">
                  <a:txBody>
                    <a:bodyPr/>
                    <a:lstStyle/>
                    <a:p>
                      <a:endParaRPr lang="en-CA"/>
                    </a:p>
                  </a:txBody>
                  <a:tcPr/>
                </a:tc>
                <a:tc>
                  <a:txBody>
                    <a:bodyPr/>
                    <a:lstStyle/>
                    <a:p>
                      <a:pPr marL="457200" marR="0" indent="-365125" algn="l" rtl="0">
                        <a:spcBef>
                          <a:spcPts val="0"/>
                        </a:spcBef>
                        <a:spcAft>
                          <a:spcPts val="0"/>
                        </a:spcAft>
                      </a:pPr>
                      <a:r>
                        <a:rPr lang="en-CA" sz="1100" kern="1400" dirty="0">
                          <a:solidFill>
                            <a:srgbClr val="000000"/>
                          </a:solidFill>
                          <a:latin typeface="Arial" pitchFamily="34" charset="0"/>
                          <a:cs typeface="Arial" pitchFamily="34" charset="0"/>
                        </a:rPr>
                        <a:t>All laundry must be done by others</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0</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09079">
                <a:tc rowSpan="5">
                  <a:txBody>
                    <a:bodyPr/>
                    <a:lstStyle/>
                    <a:p>
                      <a:pPr marL="0" marR="0" indent="0" algn="ctr" rtl="0">
                        <a:spcBef>
                          <a:spcPts val="0"/>
                        </a:spcBef>
                        <a:spcAft>
                          <a:spcPts val="0"/>
                        </a:spcAft>
                      </a:pPr>
                      <a:r>
                        <a:rPr lang="en-US" sz="1100" b="1" kern="1400" dirty="0">
                          <a:solidFill>
                            <a:srgbClr val="000000"/>
                          </a:solidFill>
                          <a:latin typeface="Arial" pitchFamily="34" charset="0"/>
                          <a:cs typeface="Arial" pitchFamily="34" charset="0"/>
                        </a:rPr>
                        <a:t>Mode of transportation</a:t>
                      </a:r>
                      <a:endParaRPr lang="en-US" sz="1100" kern="1400" dirty="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457200" marR="0" indent="-365125" algn="l" rtl="0">
                        <a:spcBef>
                          <a:spcPts val="0"/>
                        </a:spcBef>
                        <a:spcAft>
                          <a:spcPts val="0"/>
                        </a:spcAft>
                      </a:pPr>
                      <a:r>
                        <a:rPr lang="en-CA" sz="1100" kern="1400" dirty="0">
                          <a:solidFill>
                            <a:srgbClr val="000000"/>
                          </a:solidFill>
                          <a:latin typeface="Arial" pitchFamily="34" charset="0"/>
                          <a:cs typeface="Arial" pitchFamily="34" charset="0"/>
                        </a:rPr>
                        <a:t>Travels independently on public transportation or drives own car</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1</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79">
                <a:tc vMerge="1">
                  <a:txBody>
                    <a:bodyPr/>
                    <a:lstStyle/>
                    <a:p>
                      <a:endParaRPr lang="en-CA"/>
                    </a:p>
                  </a:txBody>
                  <a:tcPr/>
                </a:tc>
                <a:tc>
                  <a:txBody>
                    <a:bodyPr/>
                    <a:lstStyle/>
                    <a:p>
                      <a:pPr marL="92075" marR="0" indent="0" algn="l" rtl="0">
                        <a:spcBef>
                          <a:spcPts val="0"/>
                        </a:spcBef>
                        <a:spcAft>
                          <a:spcPts val="0"/>
                        </a:spcAft>
                      </a:pPr>
                      <a:r>
                        <a:rPr lang="en-CA" sz="1100" kern="1400" dirty="0">
                          <a:solidFill>
                            <a:srgbClr val="000000"/>
                          </a:solidFill>
                          <a:latin typeface="Arial" pitchFamily="34" charset="0"/>
                          <a:cs typeface="Arial" pitchFamily="34" charset="0"/>
                        </a:rPr>
                        <a:t>Arranges own travel via taxi, but does not otherwise use public transportation</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1</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79">
                <a:tc vMerge="1">
                  <a:txBody>
                    <a:bodyPr/>
                    <a:lstStyle/>
                    <a:p>
                      <a:endParaRPr lang="en-CA"/>
                    </a:p>
                  </a:txBody>
                  <a:tcPr/>
                </a:tc>
                <a:tc>
                  <a:txBody>
                    <a:bodyPr/>
                    <a:lstStyle/>
                    <a:p>
                      <a:pPr marL="92075" marR="0" indent="0" algn="l" rtl="0">
                        <a:spcBef>
                          <a:spcPts val="0"/>
                        </a:spcBef>
                        <a:spcAft>
                          <a:spcPts val="0"/>
                        </a:spcAft>
                      </a:pPr>
                      <a:r>
                        <a:rPr lang="en-CA" sz="1100" kern="1400" dirty="0">
                          <a:solidFill>
                            <a:srgbClr val="000000"/>
                          </a:solidFill>
                          <a:latin typeface="Arial" pitchFamily="34" charset="0"/>
                          <a:cs typeface="Arial" pitchFamily="34" charset="0"/>
                        </a:rPr>
                        <a:t>Travels on public transportation when assisted or accompanied by another</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1</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79">
                <a:tc vMerge="1">
                  <a:txBody>
                    <a:bodyPr/>
                    <a:lstStyle/>
                    <a:p>
                      <a:endParaRPr lang="en-CA"/>
                    </a:p>
                  </a:txBody>
                  <a:tcPr/>
                </a:tc>
                <a:tc>
                  <a:txBody>
                    <a:bodyPr/>
                    <a:lstStyle/>
                    <a:p>
                      <a:pPr marL="457200" marR="0" indent="-365125" algn="l" rtl="0">
                        <a:spcBef>
                          <a:spcPts val="0"/>
                        </a:spcBef>
                        <a:spcAft>
                          <a:spcPts val="0"/>
                        </a:spcAft>
                      </a:pPr>
                      <a:r>
                        <a:rPr lang="en-CA" sz="1100" kern="1400" dirty="0">
                          <a:solidFill>
                            <a:srgbClr val="000000"/>
                          </a:solidFill>
                          <a:latin typeface="Arial" pitchFamily="34" charset="0"/>
                          <a:cs typeface="Arial" pitchFamily="34" charset="0"/>
                        </a:rPr>
                        <a:t>Travel limited to taxi or automobile with assistance of another</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0</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79">
                <a:tc vMerge="1">
                  <a:txBody>
                    <a:bodyPr/>
                    <a:lstStyle/>
                    <a:p>
                      <a:endParaRPr lang="en-CA"/>
                    </a:p>
                  </a:txBody>
                  <a:tcPr/>
                </a:tc>
                <a:tc>
                  <a:txBody>
                    <a:bodyPr/>
                    <a:lstStyle/>
                    <a:p>
                      <a:pPr marL="457200" marR="0" indent="-365125" algn="l" rtl="0">
                        <a:spcBef>
                          <a:spcPts val="0"/>
                        </a:spcBef>
                        <a:spcAft>
                          <a:spcPts val="0"/>
                        </a:spcAft>
                      </a:pPr>
                      <a:r>
                        <a:rPr lang="en-CA" sz="1100" kern="1400" dirty="0">
                          <a:solidFill>
                            <a:srgbClr val="000000"/>
                          </a:solidFill>
                          <a:latin typeface="Arial" pitchFamily="34" charset="0"/>
                          <a:cs typeface="Arial" pitchFamily="34" charset="0"/>
                        </a:rPr>
                        <a:t>Does not travel at all</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0</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09079">
                <a:tc rowSpan="3">
                  <a:txBody>
                    <a:bodyPr/>
                    <a:lstStyle/>
                    <a:p>
                      <a:pPr marL="0" marR="0" indent="0" algn="ctr" rtl="0">
                        <a:spcBef>
                          <a:spcPts val="0"/>
                        </a:spcBef>
                        <a:spcAft>
                          <a:spcPts val="0"/>
                        </a:spcAft>
                      </a:pPr>
                      <a:r>
                        <a:rPr lang="en-US" sz="1100" b="1" kern="1400" dirty="0">
                          <a:solidFill>
                            <a:srgbClr val="000000"/>
                          </a:solidFill>
                          <a:latin typeface="Arial" pitchFamily="34" charset="0"/>
                          <a:cs typeface="Arial" pitchFamily="34" charset="0"/>
                        </a:rPr>
                        <a:t>Responsibility for Own Medications</a:t>
                      </a:r>
                      <a:endParaRPr lang="en-US" sz="1100" kern="1400" dirty="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457200" marR="0" indent="-365125" algn="l" rtl="0">
                        <a:spcBef>
                          <a:spcPts val="0"/>
                        </a:spcBef>
                        <a:spcAft>
                          <a:spcPts val="0"/>
                        </a:spcAft>
                      </a:pPr>
                      <a:r>
                        <a:rPr lang="en-CA" sz="1100" kern="1400" dirty="0">
                          <a:solidFill>
                            <a:srgbClr val="000000"/>
                          </a:solidFill>
                          <a:latin typeface="Arial" pitchFamily="34" charset="0"/>
                          <a:cs typeface="Arial" pitchFamily="34" charset="0"/>
                        </a:rPr>
                        <a:t>Is responsible for taking medication in correct dosages at correct time</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1</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79">
                <a:tc vMerge="1">
                  <a:txBody>
                    <a:bodyPr/>
                    <a:lstStyle/>
                    <a:p>
                      <a:endParaRPr lang="en-CA"/>
                    </a:p>
                  </a:txBody>
                  <a:tcPr/>
                </a:tc>
                <a:tc>
                  <a:txBody>
                    <a:bodyPr/>
                    <a:lstStyle/>
                    <a:p>
                      <a:pPr marL="92075" marR="0" indent="0" algn="l" rtl="0">
                        <a:spcBef>
                          <a:spcPts val="0"/>
                        </a:spcBef>
                        <a:spcAft>
                          <a:spcPts val="0"/>
                        </a:spcAft>
                      </a:pPr>
                      <a:r>
                        <a:rPr lang="en-CA" sz="1100" kern="1400" dirty="0">
                          <a:solidFill>
                            <a:srgbClr val="000000"/>
                          </a:solidFill>
                          <a:latin typeface="Arial" pitchFamily="34" charset="0"/>
                          <a:cs typeface="Arial" pitchFamily="34" charset="0"/>
                        </a:rPr>
                        <a:t>Takes responsibility if medication is prepared in advance in separate dosages</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0</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79">
                <a:tc vMerge="1">
                  <a:txBody>
                    <a:bodyPr/>
                    <a:lstStyle/>
                    <a:p>
                      <a:endParaRPr lang="en-CA"/>
                    </a:p>
                  </a:txBody>
                  <a:tcPr/>
                </a:tc>
                <a:tc>
                  <a:txBody>
                    <a:bodyPr/>
                    <a:lstStyle/>
                    <a:p>
                      <a:pPr marL="457200" marR="0" indent="-365125" algn="l" rtl="0">
                        <a:spcBef>
                          <a:spcPts val="0"/>
                        </a:spcBef>
                        <a:spcAft>
                          <a:spcPts val="0"/>
                        </a:spcAft>
                      </a:pPr>
                      <a:r>
                        <a:rPr lang="en-CA" sz="1100" kern="1400" dirty="0">
                          <a:solidFill>
                            <a:srgbClr val="000000"/>
                          </a:solidFill>
                          <a:latin typeface="Arial" pitchFamily="34" charset="0"/>
                          <a:cs typeface="Arial" pitchFamily="34" charset="0"/>
                        </a:rPr>
                        <a:t>Is not capable of dispensing own medication</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0</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418158">
                <a:tc rowSpan="3">
                  <a:txBody>
                    <a:bodyPr/>
                    <a:lstStyle/>
                    <a:p>
                      <a:pPr marL="0" marR="0" indent="0" algn="ctr" rtl="0">
                        <a:spcBef>
                          <a:spcPts val="0"/>
                        </a:spcBef>
                        <a:spcAft>
                          <a:spcPts val="0"/>
                        </a:spcAft>
                      </a:pPr>
                      <a:r>
                        <a:rPr lang="en-US" sz="1100" b="1" kern="1400" dirty="0">
                          <a:solidFill>
                            <a:srgbClr val="000000"/>
                          </a:solidFill>
                          <a:latin typeface="Arial" pitchFamily="34" charset="0"/>
                          <a:cs typeface="Arial" pitchFamily="34" charset="0"/>
                        </a:rPr>
                        <a:t>Ability to </a:t>
                      </a:r>
                      <a:endParaRPr lang="en-US" sz="1100" b="1" kern="1400" dirty="0" smtClean="0">
                        <a:solidFill>
                          <a:srgbClr val="000000"/>
                        </a:solidFill>
                        <a:latin typeface="Arial" pitchFamily="34" charset="0"/>
                        <a:cs typeface="Arial" pitchFamily="34" charset="0"/>
                      </a:endParaRPr>
                    </a:p>
                    <a:p>
                      <a:pPr marL="0" marR="0" indent="0" algn="ctr" rtl="0">
                        <a:spcBef>
                          <a:spcPts val="0"/>
                        </a:spcBef>
                        <a:spcAft>
                          <a:spcPts val="0"/>
                        </a:spcAft>
                      </a:pPr>
                      <a:r>
                        <a:rPr lang="en-US" sz="1100" b="1" kern="1400" dirty="0" smtClean="0">
                          <a:solidFill>
                            <a:srgbClr val="000000"/>
                          </a:solidFill>
                          <a:latin typeface="Arial" pitchFamily="34" charset="0"/>
                          <a:cs typeface="Arial" pitchFamily="34" charset="0"/>
                        </a:rPr>
                        <a:t>Handle </a:t>
                      </a:r>
                      <a:r>
                        <a:rPr lang="en-US" sz="1100" b="1" kern="1400" dirty="0">
                          <a:solidFill>
                            <a:srgbClr val="000000"/>
                          </a:solidFill>
                          <a:latin typeface="Arial" pitchFamily="34" charset="0"/>
                          <a:cs typeface="Arial" pitchFamily="34" charset="0"/>
                        </a:rPr>
                        <a:t>Finances</a:t>
                      </a:r>
                      <a:endParaRPr lang="en-US" sz="1100" kern="1400" dirty="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92075" marR="0" indent="0" algn="l" rtl="0">
                        <a:spcBef>
                          <a:spcPts val="0"/>
                        </a:spcBef>
                        <a:spcAft>
                          <a:spcPts val="0"/>
                        </a:spcAft>
                      </a:pPr>
                      <a:r>
                        <a:rPr lang="en-CA" sz="1100" kern="1400" dirty="0">
                          <a:solidFill>
                            <a:srgbClr val="000000"/>
                          </a:solidFill>
                          <a:latin typeface="Arial" pitchFamily="34" charset="0"/>
                          <a:cs typeface="Arial" pitchFamily="34" charset="0"/>
                        </a:rPr>
                        <a:t>Manages financial matters independently (budgets, writes checks, pays rent and bills, goes to bank); collects and keeps track of income</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1</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8158">
                <a:tc vMerge="1">
                  <a:txBody>
                    <a:bodyPr/>
                    <a:lstStyle/>
                    <a:p>
                      <a:endParaRPr lang="en-CA"/>
                    </a:p>
                  </a:txBody>
                  <a:tcPr/>
                </a:tc>
                <a:tc>
                  <a:txBody>
                    <a:bodyPr/>
                    <a:lstStyle/>
                    <a:p>
                      <a:pPr marL="92075" marR="0" indent="0" algn="l" rtl="0">
                        <a:spcBef>
                          <a:spcPts val="0"/>
                        </a:spcBef>
                        <a:spcAft>
                          <a:spcPts val="0"/>
                        </a:spcAft>
                      </a:pPr>
                      <a:r>
                        <a:rPr lang="en-CA" sz="1100" kern="1400" dirty="0">
                          <a:solidFill>
                            <a:srgbClr val="000000"/>
                          </a:solidFill>
                          <a:latin typeface="Arial" pitchFamily="34" charset="0"/>
                          <a:cs typeface="Arial" pitchFamily="34" charset="0"/>
                        </a:rPr>
                        <a:t>Manages day-to-day purchases, but needs help with banking, major purchases, etc</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1</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79">
                <a:tc vMerge="1">
                  <a:txBody>
                    <a:bodyPr/>
                    <a:lstStyle/>
                    <a:p>
                      <a:endParaRPr lang="en-CA"/>
                    </a:p>
                  </a:txBody>
                  <a:tcPr/>
                </a:tc>
                <a:tc>
                  <a:txBody>
                    <a:bodyPr/>
                    <a:lstStyle/>
                    <a:p>
                      <a:pPr marL="457200" marR="0" indent="-365125" algn="l" rtl="0">
                        <a:spcBef>
                          <a:spcPts val="0"/>
                        </a:spcBef>
                        <a:spcAft>
                          <a:spcPts val="0"/>
                        </a:spcAft>
                      </a:pPr>
                      <a:r>
                        <a:rPr lang="en-US" sz="1100" kern="1400" dirty="0">
                          <a:solidFill>
                            <a:srgbClr val="000000"/>
                          </a:solidFill>
                          <a:latin typeface="Arial" pitchFamily="34" charset="0"/>
                          <a:cs typeface="Arial" pitchFamily="34" charset="0"/>
                        </a:rPr>
                        <a:t>Incapable of handling money</a:t>
                      </a:r>
                    </a:p>
                  </a:txBody>
                  <a:tcPr marL="22674" marR="226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0"/>
                        </a:spcAft>
                      </a:pPr>
                      <a:r>
                        <a:rPr lang="en-US" sz="1100" b="1" kern="1400">
                          <a:solidFill>
                            <a:srgbClr val="000000"/>
                          </a:solidFill>
                          <a:latin typeface="Arial" pitchFamily="34" charset="0"/>
                          <a:cs typeface="Arial" pitchFamily="34" charset="0"/>
                        </a:rPr>
                        <a:t>0</a:t>
                      </a:r>
                      <a:endParaRPr lang="en-US" sz="1100" kern="1400">
                        <a:solidFill>
                          <a:srgbClr val="000000"/>
                        </a:solidFill>
                        <a:latin typeface="Arial" pitchFamily="34" charset="0"/>
                        <a:cs typeface="Arial" pitchFamily="34" charset="0"/>
                      </a:endParaRP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402770">
                <a:tc gridSpan="3">
                  <a:txBody>
                    <a:bodyPr/>
                    <a:lstStyle/>
                    <a:p>
                      <a:pPr marR="0" indent="0" algn="ctr" rtl="0">
                        <a:spcBef>
                          <a:spcPts val="0"/>
                        </a:spcBef>
                        <a:spcAft>
                          <a:spcPts val="0"/>
                        </a:spcAft>
                      </a:pPr>
                      <a:r>
                        <a:rPr lang="en-CA" sz="1100" kern="1400" dirty="0">
                          <a:solidFill>
                            <a:srgbClr val="000000"/>
                          </a:solidFill>
                          <a:latin typeface="Arial" pitchFamily="34" charset="0"/>
                          <a:cs typeface="Arial" pitchFamily="34" charset="0"/>
                        </a:rPr>
                        <a:t>Add each circled number from the column on the right: </a:t>
                      </a:r>
                      <a:r>
                        <a:rPr lang="en-CA" sz="1100" b="1" kern="1400" dirty="0">
                          <a:solidFill>
                            <a:srgbClr val="000000"/>
                          </a:solidFill>
                          <a:latin typeface="Arial" pitchFamily="34" charset="0"/>
                          <a:cs typeface="Arial" pitchFamily="34" charset="0"/>
                        </a:rPr>
                        <a:t>           TOTAL POINTS</a:t>
                      </a:r>
                      <a:r>
                        <a:rPr lang="en-CA" sz="1100" kern="1400" dirty="0">
                          <a:solidFill>
                            <a:srgbClr val="000000"/>
                          </a:solidFill>
                          <a:latin typeface="Arial" pitchFamily="34" charset="0"/>
                          <a:cs typeface="Arial" pitchFamily="34" charset="0"/>
                        </a:rPr>
                        <a:t> = __________      </a:t>
                      </a:r>
                    </a:p>
                  </a:txBody>
                  <a:tcPr marL="22674" marR="226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r>
            </a:tbl>
          </a:graphicData>
        </a:graphic>
      </p:graphicFrame>
      <p:sp>
        <p:nvSpPr>
          <p:cNvPr id="14"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6" name="Straight Connector 15"/>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Slide Number Placeholder 16"/>
          <p:cNvSpPr>
            <a:spLocks noGrp="1"/>
          </p:cNvSpPr>
          <p:nvPr>
            <p:ph type="sldNum" sz="quarter" idx="12"/>
          </p:nvPr>
        </p:nvSpPr>
        <p:spPr>
          <a:xfrm>
            <a:off x="5329262" y="8800075"/>
            <a:ext cx="1600200" cy="486833"/>
          </a:xfrm>
        </p:spPr>
        <p:txBody>
          <a:bodyPr/>
          <a:lstStyle/>
          <a:p>
            <a:fld id="{FDE86200-F1F7-4FF7-847E-D71C11135875}" type="slidenum">
              <a:rPr lang="en-CA" smtClean="0"/>
              <a:pPr/>
              <a:t>53</a:t>
            </a:fld>
            <a:endParaRPr lang="en-CA"/>
          </a:p>
        </p:txBody>
      </p:sp>
      <p:pic>
        <p:nvPicPr>
          <p:cNvPr id="18"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2656" y="110529"/>
            <a:ext cx="1152128" cy="5010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5"/>
          <p:cNvSpPr txBox="1">
            <a:spLocks noChangeArrowheads="1"/>
          </p:cNvSpPr>
          <p:nvPr/>
        </p:nvSpPr>
        <p:spPr bwMode="auto">
          <a:xfrm>
            <a:off x="5450701" y="357156"/>
            <a:ext cx="1269146"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Enrollment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6" name="Straight Connector 5"/>
          <p:cNvCxnSpPr/>
          <p:nvPr/>
        </p:nvCxnSpPr>
        <p:spPr>
          <a:xfrm>
            <a:off x="5357826" y="357159"/>
            <a:ext cx="1285884" cy="158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8"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9" name="Rectangle 55"/>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0" name="Rectangle 56"/>
          <p:cNvSpPr>
            <a:spLocks noChangeArrowheads="1"/>
          </p:cNvSpPr>
          <p:nvPr/>
        </p:nvSpPr>
        <p:spPr bwMode="auto">
          <a:xfrm>
            <a:off x="0" y="4572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chemeClr val="tx1"/>
                </a:solidFill>
                <a:effectLst/>
                <a:latin typeface="Arial" pitchFamily="34" charset="0"/>
                <a:cs typeface="Arial" pitchFamily="34" charset="0"/>
              </a:rPr>
              <a:t/>
            </a:r>
            <a:br>
              <a:rPr kumimoji="0" lang="en-CA" sz="1800" b="0" i="0" u="none" strike="noStrike" cap="none" normalizeH="0" baseline="0" smtClean="0">
                <a:ln>
                  <a:noFill/>
                </a:ln>
                <a:solidFill>
                  <a:schemeClr val="tx1"/>
                </a:solidFill>
                <a:effectLst/>
                <a:latin typeface="Arial" pitchFamily="34" charset="0"/>
                <a:cs typeface="Arial" pitchFamily="34" charset="0"/>
              </a:rPr>
            </a:br>
            <a:endParaRPr kumimoji="0" lang="en-CA"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Rectangle 2"/>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2" name="Rectangle 3"/>
          <p:cNvSpPr>
            <a:spLocks noChangeArrowheads="1"/>
          </p:cNvSpPr>
          <p:nvPr/>
        </p:nvSpPr>
        <p:spPr bwMode="auto">
          <a:xfrm>
            <a:off x="0" y="4572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chemeClr val="tx1"/>
                </a:solidFill>
                <a:effectLst/>
                <a:latin typeface="Arial" pitchFamily="34" charset="0"/>
                <a:cs typeface="Arial" pitchFamily="34" charset="0"/>
              </a:rPr>
              <a:t/>
            </a:r>
            <a:br>
              <a:rPr kumimoji="0" lang="en-CA" sz="1800" b="0" i="0" u="none" strike="noStrike" cap="none" normalizeH="0" baseline="0" smtClean="0">
                <a:ln>
                  <a:noFill/>
                </a:ln>
                <a:solidFill>
                  <a:schemeClr val="tx1"/>
                </a:solidFill>
                <a:effectLst/>
                <a:latin typeface="Arial" pitchFamily="34" charset="0"/>
                <a:cs typeface="Arial" pitchFamily="34" charset="0"/>
              </a:rPr>
            </a:br>
            <a:endParaRPr kumimoji="0" lang="en-CA"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Text Box 395"/>
          <p:cNvSpPr txBox="1">
            <a:spLocks noChangeArrowheads="1"/>
          </p:cNvSpPr>
          <p:nvPr/>
        </p:nvSpPr>
        <p:spPr bwMode="auto">
          <a:xfrm>
            <a:off x="24" y="852464"/>
            <a:ext cx="6858000" cy="361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a:r>
              <a:rPr lang="en-CA" sz="1600" b="1" dirty="0" smtClean="0">
                <a:latin typeface="Arial Black" pitchFamily="34" charset="0"/>
              </a:rPr>
              <a:t>Employment Status Questionnaire</a:t>
            </a:r>
            <a:endParaRPr lang="en-CA" sz="1600" dirty="0">
              <a:latin typeface="Arial Black" pitchFamily="34" charset="0"/>
            </a:endParaRPr>
          </a:p>
        </p:txBody>
      </p:sp>
      <p:graphicFrame>
        <p:nvGraphicFramePr>
          <p:cNvPr id="14" name="Table 13"/>
          <p:cNvGraphicFramePr>
            <a:graphicFrameLocks noGrp="1"/>
          </p:cNvGraphicFramePr>
          <p:nvPr/>
        </p:nvGraphicFramePr>
        <p:xfrm>
          <a:off x="142876" y="1407750"/>
          <a:ext cx="6572271" cy="7021902"/>
        </p:xfrm>
        <a:graphic>
          <a:graphicData uri="http://schemas.openxmlformats.org/drawingml/2006/table">
            <a:tbl>
              <a:tblPr/>
              <a:tblGrid>
                <a:gridCol w="236502"/>
                <a:gridCol w="3952076"/>
                <a:gridCol w="217003"/>
                <a:gridCol w="2166690"/>
              </a:tblGrid>
              <a:tr h="356953">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dirty="0">
                          <a:solidFill>
                            <a:srgbClr val="000000"/>
                          </a:solidFill>
                          <a:latin typeface="Arial" pitchFamily="34" charset="0"/>
                          <a:ea typeface="Times New Roman"/>
                          <a:cs typeface="Arial" pitchFamily="34" charset="0"/>
                        </a:rPr>
                        <a:t>1</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gridSpan="3">
                  <a:txBody>
                    <a:bodyPr/>
                    <a:lstStyle/>
                    <a:p>
                      <a:pP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solidFill>
                            <a:srgbClr val="000000"/>
                          </a:solidFill>
                          <a:latin typeface="Arial" pitchFamily="34" charset="0"/>
                          <a:ea typeface="Times New Roman"/>
                          <a:cs typeface="Arial" pitchFamily="34" charset="0"/>
                        </a:rPr>
                        <a:t>Have you ever </a:t>
                      </a:r>
                      <a:r>
                        <a:rPr lang="en-US" sz="1100" dirty="0">
                          <a:latin typeface="Arial" pitchFamily="34" charset="0"/>
                          <a:ea typeface="Times New Roman"/>
                          <a:cs typeface="Arial" pitchFamily="34" charset="0"/>
                        </a:rPr>
                        <a:t> </a:t>
                      </a:r>
                      <a:r>
                        <a:rPr lang="en-US" sz="1100" b="1" dirty="0">
                          <a:solidFill>
                            <a:srgbClr val="000000"/>
                          </a:solidFill>
                          <a:latin typeface="Arial" pitchFamily="34" charset="0"/>
                          <a:ea typeface="Times New Roman"/>
                          <a:cs typeface="Arial" pitchFamily="34" charset="0"/>
                        </a:rPr>
                        <a:t>been employed earning wages or salary, either full-time or part-time, including self-employment?</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hMerge="1">
                  <a:txBody>
                    <a:bodyPr/>
                    <a:lstStyle/>
                    <a:p>
                      <a:endParaRPr lang="en-CA"/>
                    </a:p>
                  </a:txBody>
                  <a:tcPr/>
                </a:tc>
                <a:tc hMerge="1">
                  <a:txBody>
                    <a:bodyPr/>
                    <a:lstStyle/>
                    <a:p>
                      <a:endParaRPr lang="en-CA"/>
                    </a:p>
                  </a:txBody>
                  <a:tcPr/>
                </a:tc>
              </a:tr>
              <a:tr h="183762">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gridSpan="2">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dirty="0">
                          <a:latin typeface="Arial" pitchFamily="34" charset="0"/>
                          <a:ea typeface="Times New Roman"/>
                          <a:cs typeface="Arial" pitchFamily="34" charset="0"/>
                        </a:rPr>
                        <a:t>Yes </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hMerge="1">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r>
              <a:tr h="183762">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gridSpan="2">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dirty="0">
                          <a:latin typeface="Arial" pitchFamily="34" charset="0"/>
                          <a:ea typeface="Times New Roman"/>
                          <a:cs typeface="Arial" pitchFamily="34" charset="0"/>
                        </a:rPr>
                        <a:t>No</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hMerge="1">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r>
              <a:tr h="250168">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a:noFill/>
                    </a:lnT>
                    <a:lnB w="57150" cap="flat" cmpd="dbl" algn="ctr">
                      <a:solidFill>
                        <a:srgbClr val="000000"/>
                      </a:solidFill>
                      <a:prstDash val="solid"/>
                      <a:round/>
                      <a:headEnd type="none" w="med" len="med"/>
                      <a:tailEnd type="none" w="med" len="med"/>
                    </a:lnB>
                  </a:tcPr>
                </a:tc>
                <a:tc gridSpan="2">
                  <a:txBody>
                    <a:bodyPr/>
                    <a:lstStyle/>
                    <a:p>
                      <a:pPr algn="r">
                        <a:lnSpc>
                          <a:spcPct val="150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dirty="0">
                          <a:latin typeface="Arial" pitchFamily="34" charset="0"/>
                          <a:ea typeface="Times New Roman"/>
                          <a:cs typeface="Arial" pitchFamily="34" charset="0"/>
                        </a:rPr>
                        <a:t>No answer</a:t>
                      </a:r>
                      <a:endParaRPr lang="en-CA" sz="1100" dirty="0">
                        <a:latin typeface="Arial" pitchFamily="34" charset="0"/>
                        <a:ea typeface="Times New Roman"/>
                        <a:cs typeface="Arial" pitchFamily="34" charset="0"/>
                      </a:endParaRPr>
                    </a:p>
                  </a:txBody>
                  <a:tcPr marL="35306" marR="35306" marT="0" marB="0">
                    <a:lnL>
                      <a:noFill/>
                    </a:lnL>
                    <a:lnR>
                      <a:noFill/>
                    </a:lnR>
                    <a:lnT>
                      <a:noFill/>
                    </a:lnT>
                    <a:lnB w="57150" cap="flat" cmpd="dbl" algn="ctr">
                      <a:solidFill>
                        <a:srgbClr val="000000"/>
                      </a:solidFill>
                      <a:prstDash val="solid"/>
                      <a:round/>
                      <a:headEnd type="none" w="med" len="med"/>
                      <a:tailEnd type="none" w="med" len="med"/>
                    </a:lnB>
                  </a:tcPr>
                </a:tc>
                <a:tc hMerge="1">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a:noFill/>
                    </a:lnT>
                    <a:lnB w="57150" cap="flat" cmpd="dbl" algn="ctr">
                      <a:solidFill>
                        <a:srgbClr val="000000"/>
                      </a:solidFill>
                      <a:prstDash val="solid"/>
                      <a:round/>
                      <a:headEnd type="none" w="med" len="med"/>
                      <a:tailEnd type="none" w="med" len="med"/>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35306" marR="35306" marT="0" marB="0">
                    <a:lnL>
                      <a:noFill/>
                    </a:lnL>
                    <a:lnR>
                      <a:noFill/>
                    </a:lnR>
                    <a:lnT>
                      <a:noFill/>
                    </a:lnT>
                    <a:lnB w="57150" cap="flat" cmpd="dbl" algn="ctr">
                      <a:solidFill>
                        <a:srgbClr val="000000"/>
                      </a:solidFill>
                      <a:prstDash val="solid"/>
                      <a:round/>
                      <a:headEnd type="none" w="med" len="med"/>
                      <a:tailEnd type="none" w="med" len="med"/>
                    </a:lnB>
                  </a:tcPr>
                </a:tc>
              </a:tr>
              <a:tr h="308125">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gridSpan="3">
                  <a:txBody>
                    <a:bodyPr/>
                    <a:lstStyle/>
                    <a:p>
                      <a:pP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i="1" u="sng" dirty="0">
                          <a:solidFill>
                            <a:srgbClr val="000000"/>
                          </a:solidFill>
                          <a:latin typeface="Arial" pitchFamily="34" charset="0"/>
                          <a:ea typeface="Times New Roman"/>
                          <a:cs typeface="Arial" pitchFamily="34" charset="0"/>
                        </a:rPr>
                        <a:t>Interviewer:</a:t>
                      </a:r>
                      <a:r>
                        <a:rPr lang="en-GB" sz="1100" dirty="0">
                          <a:solidFill>
                            <a:srgbClr val="000000"/>
                          </a:solidFill>
                          <a:latin typeface="Arial" pitchFamily="34" charset="0"/>
                          <a:ea typeface="Times New Roman"/>
                          <a:cs typeface="Arial" pitchFamily="34" charset="0"/>
                        </a:rPr>
                        <a:t>  if </a:t>
                      </a:r>
                      <a:r>
                        <a:rPr lang="en-GB" sz="1100" dirty="0" smtClean="0">
                          <a:solidFill>
                            <a:srgbClr val="000000"/>
                          </a:solidFill>
                          <a:latin typeface="Arial" pitchFamily="34" charset="0"/>
                          <a:ea typeface="Times New Roman"/>
                          <a:cs typeface="Arial" pitchFamily="34" charset="0"/>
                        </a:rPr>
                        <a:t>'No' </a:t>
                      </a:r>
                      <a:r>
                        <a:rPr lang="en-GB" sz="1100" dirty="0">
                          <a:solidFill>
                            <a:srgbClr val="000000"/>
                          </a:solidFill>
                          <a:latin typeface="Arial" pitchFamily="34" charset="0"/>
                          <a:ea typeface="Times New Roman"/>
                          <a:cs typeface="Arial" pitchFamily="34" charset="0"/>
                        </a:rPr>
                        <a:t>or </a:t>
                      </a:r>
                      <a:r>
                        <a:rPr lang="en-GB" sz="1100" dirty="0" smtClean="0">
                          <a:solidFill>
                            <a:srgbClr val="000000"/>
                          </a:solidFill>
                          <a:latin typeface="Arial" pitchFamily="34" charset="0"/>
                          <a:ea typeface="Times New Roman"/>
                          <a:cs typeface="Arial" pitchFamily="34" charset="0"/>
                        </a:rPr>
                        <a:t>'No Answer' </a:t>
                      </a:r>
                      <a:r>
                        <a:rPr lang="en-GB" sz="1100" dirty="0">
                          <a:solidFill>
                            <a:srgbClr val="000000"/>
                          </a:solidFill>
                          <a:latin typeface="Arial" pitchFamily="34" charset="0"/>
                          <a:ea typeface="Times New Roman"/>
                          <a:cs typeface="Arial" pitchFamily="34" charset="0"/>
                        </a:rPr>
                        <a:t>skip to Current Employment Status (Question 5 onwards)</a:t>
                      </a:r>
                      <a:endParaRPr lang="en-CA" sz="1100" dirty="0">
                        <a:latin typeface="Arial" pitchFamily="34" charset="0"/>
                        <a:ea typeface="Times New Roman"/>
                        <a:cs typeface="Arial" pitchFamily="34" charset="0"/>
                      </a:endParaRPr>
                    </a:p>
                  </a:txBody>
                  <a:tcPr marL="35306" marR="35306" marT="0" marB="0" anchor="ctr">
                    <a:lnL>
                      <a:noFill/>
                    </a:lnL>
                    <a:lnR>
                      <a:noFill/>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r>
              <a:tr h="183762">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w="57150" cap="flat" cmpd="dbl" algn="ctr">
                      <a:solidFill>
                        <a:srgbClr val="000000"/>
                      </a:solidFill>
                      <a:prstDash val="solid"/>
                      <a:round/>
                      <a:headEnd type="none" w="med" len="med"/>
                      <a:tailEnd type="none" w="med" len="med"/>
                    </a:lnT>
                    <a:lnB>
                      <a:noFill/>
                    </a:lnB>
                  </a:tcPr>
                </a:tc>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US" sz="1100">
                        <a:latin typeface="Arial" pitchFamily="34" charset="0"/>
                        <a:ea typeface="Times New Roman"/>
                        <a:cs typeface="Arial" pitchFamily="34" charset="0"/>
                      </a:endParaRPr>
                    </a:p>
                  </a:txBody>
                  <a:tcPr marL="35306" marR="35306" marT="0" marB="0">
                    <a:lnL>
                      <a:noFill/>
                    </a:lnL>
                    <a:lnR>
                      <a:noFill/>
                    </a:lnR>
                    <a:lnT w="57150" cap="flat" cmpd="dbl" algn="ctr">
                      <a:solidFill>
                        <a:srgbClr val="000000"/>
                      </a:solidFill>
                      <a:prstDash val="solid"/>
                      <a:round/>
                      <a:headEnd type="none" w="med" len="med"/>
                      <a:tailEnd type="none" w="med" len="med"/>
                    </a:lnT>
                    <a:lnB>
                      <a:noFill/>
                    </a:lnB>
                  </a:tcPr>
                </a:tc>
                <a:tc gridSpan="2">
                  <a:txBody>
                    <a:bodyPr/>
                    <a:lstStyle/>
                    <a:p>
                      <a:pPr marL="91440">
                        <a:lnSpc>
                          <a:spcPct val="107000"/>
                        </a:lnSpc>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GB" sz="1100" dirty="0">
                        <a:solidFill>
                          <a:srgbClr val="000000"/>
                        </a:solidFill>
                        <a:latin typeface="Arial" pitchFamily="34" charset="0"/>
                        <a:ea typeface="Times New Roman"/>
                        <a:cs typeface="Arial" pitchFamily="34" charset="0"/>
                      </a:endParaRPr>
                    </a:p>
                  </a:txBody>
                  <a:tcPr marL="35306" marR="35306" marT="0" marB="0">
                    <a:lnL>
                      <a:noFill/>
                    </a:lnL>
                    <a:lnR>
                      <a:noFill/>
                    </a:lnR>
                    <a:lnT w="57150" cap="flat" cmpd="dbl" algn="ctr">
                      <a:solidFill>
                        <a:srgbClr val="000000"/>
                      </a:solidFill>
                      <a:prstDash val="solid"/>
                      <a:round/>
                      <a:headEnd type="none" w="med" len="med"/>
                      <a:tailEnd type="none" w="med" len="med"/>
                    </a:lnT>
                    <a:lnB>
                      <a:noFill/>
                    </a:lnB>
                  </a:tcPr>
                </a:tc>
                <a:tc hMerge="1">
                  <a:txBody>
                    <a:bodyPr/>
                    <a:lstStyle/>
                    <a:p>
                      <a:endParaRPr lang="en-CA"/>
                    </a:p>
                  </a:txBody>
                  <a:tcPr/>
                </a:tc>
              </a:tr>
              <a:tr h="535430">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dirty="0">
                          <a:solidFill>
                            <a:srgbClr val="000000"/>
                          </a:solidFill>
                          <a:latin typeface="Arial" pitchFamily="34" charset="0"/>
                          <a:ea typeface="Times New Roman"/>
                          <a:cs typeface="Arial" pitchFamily="34" charset="0"/>
                        </a:rPr>
                        <a:t>2</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gridSpan="3">
                  <a:txBody>
                    <a:bodyPr/>
                    <a:lstStyle/>
                    <a:p>
                      <a:pPr>
                        <a:lnSpc>
                          <a:spcPct val="107000"/>
                        </a:lnSpc>
                        <a:spcAft>
                          <a:spcPts val="0"/>
                        </a:spcAft>
                        <a:tabLst>
                          <a:tab pos="-457200" algn="l"/>
                          <a:tab pos="-3048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u="sng" dirty="0">
                          <a:solidFill>
                            <a:srgbClr val="000000"/>
                          </a:solidFill>
                          <a:latin typeface="Arial" pitchFamily="34" charset="0"/>
                          <a:ea typeface="Times New Roman"/>
                          <a:cs typeface="Arial" pitchFamily="34" charset="0"/>
                        </a:rPr>
                        <a:t>[</a:t>
                      </a:r>
                      <a:r>
                        <a:rPr lang="en-GB" sz="1100" dirty="0">
                          <a:solidFill>
                            <a:srgbClr val="000000"/>
                          </a:solidFill>
                          <a:latin typeface="Arial" pitchFamily="34" charset="0"/>
                          <a:ea typeface="Times New Roman"/>
                          <a:cs typeface="Arial" pitchFamily="34" charset="0"/>
                        </a:rPr>
                        <a:t>If yes</a:t>
                      </a:r>
                      <a:r>
                        <a:rPr lang="en-GB" sz="1100" u="sng" dirty="0">
                          <a:solidFill>
                            <a:srgbClr val="000000"/>
                          </a:solidFill>
                          <a:latin typeface="Arial" pitchFamily="34" charset="0"/>
                          <a:ea typeface="Times New Roman"/>
                          <a:cs typeface="Arial" pitchFamily="34" charset="0"/>
                        </a:rPr>
                        <a:t>]</a:t>
                      </a:r>
                      <a:r>
                        <a:rPr lang="en-GB" sz="1100" b="1" i="1" dirty="0">
                          <a:solidFill>
                            <a:srgbClr val="000000"/>
                          </a:solidFill>
                          <a:latin typeface="Arial" pitchFamily="34" charset="0"/>
                          <a:ea typeface="Times New Roman"/>
                          <a:cs typeface="Arial" pitchFamily="34" charset="0"/>
                        </a:rPr>
                        <a:t> </a:t>
                      </a:r>
                      <a:r>
                        <a:rPr lang="en-GB" sz="1100" i="1" dirty="0">
                          <a:solidFill>
                            <a:srgbClr val="000000"/>
                          </a:solidFill>
                          <a:latin typeface="Arial" pitchFamily="34" charset="0"/>
                          <a:ea typeface="Times New Roman"/>
                          <a:cs typeface="Arial" pitchFamily="34" charset="0"/>
                        </a:rPr>
                        <a:t> </a:t>
                      </a:r>
                      <a:r>
                        <a:rPr lang="en-GB" sz="1100" b="1" dirty="0">
                          <a:solidFill>
                            <a:srgbClr val="000000"/>
                          </a:solidFill>
                          <a:latin typeface="Arial" pitchFamily="34" charset="0"/>
                          <a:ea typeface="Times New Roman"/>
                          <a:cs typeface="Arial" pitchFamily="34" charset="0"/>
                        </a:rPr>
                        <a:t>Which best describes your employment situation </a:t>
                      </a:r>
                      <a:r>
                        <a:rPr lang="en-GB" sz="1100" b="1" u="sng" dirty="0">
                          <a:solidFill>
                            <a:srgbClr val="000000"/>
                          </a:solidFill>
                          <a:latin typeface="Arial" pitchFamily="34" charset="0"/>
                          <a:ea typeface="Times New Roman"/>
                          <a:cs typeface="Arial" pitchFamily="34" charset="0"/>
                        </a:rPr>
                        <a:t>just prior to hospital admission</a:t>
                      </a:r>
                      <a:r>
                        <a:rPr lang="en-US" sz="1100" dirty="0">
                          <a:latin typeface="Arial" pitchFamily="34" charset="0"/>
                          <a:ea typeface="Times New Roman"/>
                          <a:cs typeface="Arial" pitchFamily="34" charset="0"/>
                        </a:rPr>
                        <a:t> </a:t>
                      </a:r>
                      <a:r>
                        <a:rPr lang="en-US" sz="1100" i="1" dirty="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p>
                      <a:pPr algn="ctr">
                        <a:lnSpc>
                          <a:spcPct val="107000"/>
                        </a:lnSpc>
                        <a:spcAft>
                          <a:spcPts val="0"/>
                        </a:spcAft>
                        <a:tabLst>
                          <a:tab pos="-457200" algn="l"/>
                          <a:tab pos="-3048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i="1" dirty="0">
                          <a:solidFill>
                            <a:srgbClr val="000000"/>
                          </a:solidFill>
                          <a:latin typeface="Arial" pitchFamily="34" charset="0"/>
                          <a:ea typeface="Times New Roman"/>
                          <a:cs typeface="Arial" pitchFamily="34" charset="0"/>
                        </a:rPr>
                        <a:t>											   (Select ONE answer)</a:t>
                      </a:r>
                      <a:r>
                        <a:rPr lang="en-GB" sz="1100" dirty="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hMerge="1">
                  <a:txBody>
                    <a:bodyPr/>
                    <a:lstStyle/>
                    <a:p>
                      <a:endParaRPr lang="en-CA"/>
                    </a:p>
                  </a:txBody>
                  <a:tcPr/>
                </a:tc>
                <a:tc hMerge="1">
                  <a:txBody>
                    <a:bodyPr/>
                    <a:lstStyle/>
                    <a:p>
                      <a:endParaRPr lang="en-CA"/>
                    </a:p>
                  </a:txBody>
                  <a:tcPr/>
                </a:tc>
              </a:tr>
              <a:tr h="183762">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gridSpan="2">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Working - Full Time </a:t>
                      </a:r>
                      <a:r>
                        <a:rPr lang="en-US" sz="1100" dirty="0">
                          <a:latin typeface="Arial" pitchFamily="34" charset="0"/>
                          <a:ea typeface="Times New Roman"/>
                          <a:cs typeface="Arial" pitchFamily="34" charset="0"/>
                        </a:rPr>
                        <a:t>(at least 32 hours per week)</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hMerge="1">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r>
              <a:tr h="183762">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gridSpan="2">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Working - Part Time </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hMerge="1">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a:latin typeface="Arial" pitchFamily="34" charset="0"/>
                        <a:ea typeface="Times New Roman"/>
                        <a:cs typeface="Arial" pitchFamily="34" charset="0"/>
                      </a:endParaRPr>
                    </a:p>
                  </a:txBody>
                  <a:tcPr marL="35306" marR="35306"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r>
              <a:tr h="183762">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gridSpan="2">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dirty="0">
                          <a:solidFill>
                            <a:srgbClr val="000000"/>
                          </a:solidFill>
                          <a:latin typeface="Arial" pitchFamily="34" charset="0"/>
                          <a:ea typeface="Times New Roman"/>
                          <a:cs typeface="Arial" pitchFamily="34" charset="0"/>
                        </a:rPr>
                        <a:t>On leave but still employed</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hMerge="1">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900" dirty="0">
                        <a:latin typeface="Arial" pitchFamily="34" charset="0"/>
                        <a:ea typeface="Times New Roman"/>
                        <a:cs typeface="Arial" pitchFamily="34" charset="0"/>
                      </a:endParaRPr>
                    </a:p>
                  </a:txBody>
                  <a:tcPr marL="35306" marR="35306"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smtClean="0">
                          <a:solidFill>
                            <a:srgbClr val="000000"/>
                          </a:solidFill>
                          <a:latin typeface="Arial" pitchFamily="34" charset="0"/>
                          <a:ea typeface="Times New Roman"/>
                          <a:cs typeface="Arial" pitchFamily="34" charset="0"/>
                          <a:sym typeface="Wingdings"/>
                        </a:rPr>
                        <a:t></a:t>
                      </a:r>
                      <a:r>
                        <a:rPr lang="en-GB" sz="1100" dirty="0" smtClean="0">
                          <a:solidFill>
                            <a:srgbClr val="000000"/>
                          </a:solidFill>
                          <a:latin typeface="Arial" pitchFamily="34" charset="0"/>
                          <a:ea typeface="Times New Roman"/>
                          <a:cs typeface="Arial" pitchFamily="34" charset="0"/>
                        </a:rPr>
                        <a:t> </a:t>
                      </a:r>
                      <a:r>
                        <a:rPr lang="en-GB" sz="900" i="1" dirty="0">
                          <a:solidFill>
                            <a:srgbClr val="000000"/>
                          </a:solidFill>
                          <a:latin typeface="Arial" pitchFamily="34" charset="0"/>
                          <a:ea typeface="Times New Roman"/>
                          <a:cs typeface="Arial" pitchFamily="34" charset="0"/>
                        </a:rPr>
                        <a:t>(select N/A for question 4)</a:t>
                      </a:r>
                      <a:endParaRPr lang="en-CA" sz="900" dirty="0">
                        <a:latin typeface="Arial" pitchFamily="34" charset="0"/>
                        <a:ea typeface="Times New Roman"/>
                        <a:cs typeface="Arial" pitchFamily="34" charset="0"/>
                      </a:endParaRPr>
                    </a:p>
                  </a:txBody>
                  <a:tcPr marL="35306" marR="35306" marT="0" marB="0">
                    <a:lnL>
                      <a:noFill/>
                    </a:lnL>
                    <a:lnR>
                      <a:noFill/>
                    </a:lnR>
                    <a:lnT>
                      <a:noFill/>
                    </a:lnT>
                    <a:lnB>
                      <a:noFill/>
                    </a:lnB>
                  </a:tcPr>
                </a:tc>
              </a:tr>
              <a:tr h="183762">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gridSpan="2">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Temporarily laid off</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hMerge="1">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900" dirty="0">
                        <a:latin typeface="Arial" pitchFamily="34" charset="0"/>
                        <a:ea typeface="Times New Roman"/>
                        <a:cs typeface="Arial" pitchFamily="34" charset="0"/>
                      </a:endParaRPr>
                    </a:p>
                  </a:txBody>
                  <a:tcPr marL="35306" marR="35306"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smtClean="0">
                          <a:solidFill>
                            <a:srgbClr val="000000"/>
                          </a:solidFill>
                          <a:latin typeface="Arial" pitchFamily="34" charset="0"/>
                          <a:ea typeface="Times New Roman"/>
                          <a:cs typeface="Arial" pitchFamily="34" charset="0"/>
                          <a:sym typeface="Wingdings"/>
                        </a:rPr>
                        <a:t></a:t>
                      </a:r>
                      <a:r>
                        <a:rPr lang="en-GB" sz="1100" dirty="0" smtClean="0">
                          <a:solidFill>
                            <a:srgbClr val="000000"/>
                          </a:solidFill>
                          <a:latin typeface="Arial" pitchFamily="34" charset="0"/>
                          <a:ea typeface="Times New Roman"/>
                          <a:cs typeface="Arial" pitchFamily="34" charset="0"/>
                        </a:rPr>
                        <a:t> </a:t>
                      </a:r>
                      <a:r>
                        <a:rPr lang="en-GB" sz="900" i="1" dirty="0">
                          <a:solidFill>
                            <a:srgbClr val="000000"/>
                          </a:solidFill>
                          <a:latin typeface="Arial" pitchFamily="34" charset="0"/>
                          <a:ea typeface="Times New Roman"/>
                          <a:cs typeface="Arial" pitchFamily="34" charset="0"/>
                        </a:rPr>
                        <a:t>(select N/A for question 4)</a:t>
                      </a:r>
                      <a:endParaRPr lang="en-CA" sz="900" dirty="0">
                        <a:latin typeface="Arial" pitchFamily="34" charset="0"/>
                        <a:ea typeface="Times New Roman"/>
                        <a:cs typeface="Arial" pitchFamily="34" charset="0"/>
                      </a:endParaRPr>
                    </a:p>
                  </a:txBody>
                  <a:tcPr marL="35306" marR="35306" marT="0" marB="0">
                    <a:lnL>
                      <a:noFill/>
                    </a:lnL>
                    <a:lnR>
                      <a:noFill/>
                    </a:lnR>
                    <a:lnT>
                      <a:noFill/>
                    </a:lnT>
                    <a:lnB>
                      <a:noFill/>
                    </a:lnB>
                  </a:tcPr>
                </a:tc>
              </a:tr>
              <a:tr h="183762">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gridSpan="2">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Unemployed and looking for work</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hMerge="1">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900" dirty="0">
                        <a:latin typeface="Arial" pitchFamily="34" charset="0"/>
                        <a:ea typeface="Times New Roman"/>
                        <a:cs typeface="Arial" pitchFamily="34" charset="0"/>
                      </a:endParaRPr>
                    </a:p>
                  </a:txBody>
                  <a:tcPr marL="35306" marR="35306"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smtClean="0">
                          <a:solidFill>
                            <a:srgbClr val="000000"/>
                          </a:solidFill>
                          <a:latin typeface="Arial" pitchFamily="34" charset="0"/>
                          <a:ea typeface="Times New Roman"/>
                          <a:cs typeface="Arial" pitchFamily="34" charset="0"/>
                          <a:sym typeface="Wingdings"/>
                        </a:rPr>
                        <a:t></a:t>
                      </a:r>
                      <a:r>
                        <a:rPr lang="en-GB" sz="1100" dirty="0" smtClean="0">
                          <a:solidFill>
                            <a:srgbClr val="000000"/>
                          </a:solidFill>
                          <a:latin typeface="Arial" pitchFamily="34" charset="0"/>
                          <a:ea typeface="Times New Roman"/>
                          <a:cs typeface="Arial" pitchFamily="34" charset="0"/>
                        </a:rPr>
                        <a:t> </a:t>
                      </a:r>
                      <a:r>
                        <a:rPr lang="en-GB" sz="900" i="1" dirty="0">
                          <a:solidFill>
                            <a:srgbClr val="000000"/>
                          </a:solidFill>
                          <a:latin typeface="Arial" pitchFamily="34" charset="0"/>
                          <a:ea typeface="Times New Roman"/>
                          <a:cs typeface="Arial" pitchFamily="34" charset="0"/>
                        </a:rPr>
                        <a:t>(select N/A for question 4)</a:t>
                      </a:r>
                      <a:endParaRPr lang="en-CA" sz="900" dirty="0">
                        <a:latin typeface="Arial" pitchFamily="34" charset="0"/>
                        <a:ea typeface="Times New Roman"/>
                        <a:cs typeface="Arial" pitchFamily="34" charset="0"/>
                      </a:endParaRPr>
                    </a:p>
                  </a:txBody>
                  <a:tcPr marL="35306" marR="35306" marT="0" marB="0">
                    <a:lnL>
                      <a:noFill/>
                    </a:lnL>
                    <a:lnR>
                      <a:noFill/>
                    </a:lnR>
                    <a:lnT>
                      <a:noFill/>
                    </a:lnT>
                    <a:lnB>
                      <a:noFill/>
                    </a:lnB>
                  </a:tcPr>
                </a:tc>
              </a:tr>
              <a:tr h="57997">
                <a:tc gridSpan="3">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Wanting to work, but unemployed due to health related reason</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hMerge="1">
                  <a:txBody>
                    <a:bodyPr/>
                    <a:lstStyle/>
                    <a:p>
                      <a:endParaRPr lang="en-CA"/>
                    </a:p>
                  </a:txBody>
                  <a:tcPr/>
                </a:tc>
                <a:tc hMerge="1">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900" dirty="0">
                        <a:latin typeface="Arial" pitchFamily="34" charset="0"/>
                        <a:ea typeface="Times New Roman"/>
                        <a:cs typeface="Arial" pitchFamily="34" charset="0"/>
                      </a:endParaRPr>
                    </a:p>
                  </a:txBody>
                  <a:tcPr marL="35306" marR="35306"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smtClean="0">
                          <a:solidFill>
                            <a:srgbClr val="000000"/>
                          </a:solidFill>
                          <a:latin typeface="Arial" pitchFamily="34" charset="0"/>
                          <a:ea typeface="Times New Roman"/>
                          <a:cs typeface="Arial" pitchFamily="34" charset="0"/>
                          <a:sym typeface="Wingdings"/>
                        </a:rPr>
                        <a:t></a:t>
                      </a:r>
                      <a:r>
                        <a:rPr lang="en-GB" sz="1100" dirty="0" smtClean="0">
                          <a:solidFill>
                            <a:srgbClr val="000000"/>
                          </a:solidFill>
                          <a:latin typeface="Arial" pitchFamily="34" charset="0"/>
                          <a:ea typeface="Times New Roman"/>
                          <a:cs typeface="Arial" pitchFamily="34" charset="0"/>
                        </a:rPr>
                        <a:t> </a:t>
                      </a:r>
                      <a:r>
                        <a:rPr lang="en-GB" sz="900" i="1" dirty="0" smtClean="0">
                          <a:solidFill>
                            <a:srgbClr val="000000"/>
                          </a:solidFill>
                          <a:latin typeface="Arial" pitchFamily="34" charset="0"/>
                          <a:ea typeface="Times New Roman"/>
                          <a:cs typeface="Arial" pitchFamily="34" charset="0"/>
                        </a:rPr>
                        <a:t>(select </a:t>
                      </a:r>
                      <a:r>
                        <a:rPr lang="en-GB" sz="900" i="1" dirty="0">
                          <a:solidFill>
                            <a:srgbClr val="000000"/>
                          </a:solidFill>
                          <a:latin typeface="Arial" pitchFamily="34" charset="0"/>
                          <a:ea typeface="Times New Roman"/>
                          <a:cs typeface="Arial" pitchFamily="34" charset="0"/>
                        </a:rPr>
                        <a:t>N/A for question 4)</a:t>
                      </a:r>
                      <a:endParaRPr lang="en-CA" sz="900" dirty="0">
                        <a:latin typeface="Arial" pitchFamily="34" charset="0"/>
                        <a:ea typeface="Times New Roman"/>
                        <a:cs typeface="Arial" pitchFamily="34" charset="0"/>
                      </a:endParaRPr>
                    </a:p>
                  </a:txBody>
                  <a:tcPr marL="35306" marR="35306" marT="0" marB="0">
                    <a:lnL>
                      <a:noFill/>
                    </a:lnL>
                    <a:lnR>
                      <a:noFill/>
                    </a:lnR>
                    <a:lnT>
                      <a:noFill/>
                    </a:lnT>
                    <a:lnB>
                      <a:noFill/>
                    </a:lnB>
                  </a:tcPr>
                </a:tc>
              </a:tr>
              <a:tr h="56412">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gridSpan="2">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Going to school</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hMerge="1">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900" dirty="0">
                        <a:latin typeface="Arial" pitchFamily="34" charset="0"/>
                        <a:ea typeface="Times New Roman"/>
                        <a:cs typeface="Arial" pitchFamily="34" charset="0"/>
                      </a:endParaRPr>
                    </a:p>
                  </a:txBody>
                  <a:tcPr marL="35306" marR="35306"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smtClean="0">
                          <a:solidFill>
                            <a:srgbClr val="000000"/>
                          </a:solidFill>
                          <a:latin typeface="Arial" pitchFamily="34" charset="0"/>
                          <a:ea typeface="Times New Roman"/>
                          <a:cs typeface="Arial" pitchFamily="34" charset="0"/>
                          <a:sym typeface="Wingdings"/>
                        </a:rPr>
                        <a:t></a:t>
                      </a:r>
                      <a:r>
                        <a:rPr lang="en-GB" sz="1100" dirty="0" smtClean="0">
                          <a:solidFill>
                            <a:srgbClr val="000000"/>
                          </a:solidFill>
                          <a:latin typeface="Arial" pitchFamily="34" charset="0"/>
                          <a:ea typeface="Times New Roman"/>
                          <a:cs typeface="Arial" pitchFamily="34" charset="0"/>
                        </a:rPr>
                        <a:t> </a:t>
                      </a:r>
                      <a:r>
                        <a:rPr lang="en-GB" sz="900" i="1" dirty="0">
                          <a:solidFill>
                            <a:srgbClr val="000000"/>
                          </a:solidFill>
                          <a:latin typeface="Arial" pitchFamily="34" charset="0"/>
                          <a:ea typeface="Times New Roman"/>
                          <a:cs typeface="Arial" pitchFamily="34" charset="0"/>
                        </a:rPr>
                        <a:t>(select N/A for question 3 and 4)</a:t>
                      </a:r>
                      <a:endParaRPr lang="en-CA" sz="900" dirty="0">
                        <a:latin typeface="Arial" pitchFamily="34" charset="0"/>
                        <a:ea typeface="Times New Roman"/>
                        <a:cs typeface="Arial" pitchFamily="34" charset="0"/>
                      </a:endParaRPr>
                    </a:p>
                  </a:txBody>
                  <a:tcPr marL="35306" marR="35306" marT="0" marB="0">
                    <a:lnL>
                      <a:noFill/>
                    </a:lnL>
                    <a:lnR>
                      <a:noFill/>
                    </a:lnR>
                    <a:lnT>
                      <a:noFill/>
                    </a:lnT>
                    <a:lnB>
                      <a:noFill/>
                    </a:lnB>
                  </a:tcPr>
                </a:tc>
              </a:tr>
              <a:tr h="83288">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gridSpan="2">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Keeping house or being home maker</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hMerge="1">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900" dirty="0">
                        <a:latin typeface="Arial" pitchFamily="34" charset="0"/>
                        <a:ea typeface="Times New Roman"/>
                        <a:cs typeface="Arial" pitchFamily="34" charset="0"/>
                      </a:endParaRPr>
                    </a:p>
                  </a:txBody>
                  <a:tcPr marL="35306" marR="35306"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smtClean="0">
                          <a:solidFill>
                            <a:srgbClr val="000000"/>
                          </a:solidFill>
                          <a:latin typeface="Arial" pitchFamily="34" charset="0"/>
                          <a:ea typeface="Times New Roman"/>
                          <a:cs typeface="Arial" pitchFamily="34" charset="0"/>
                          <a:sym typeface="Wingdings"/>
                        </a:rPr>
                        <a:t></a:t>
                      </a:r>
                      <a:r>
                        <a:rPr lang="en-GB" sz="1100" dirty="0" smtClean="0">
                          <a:solidFill>
                            <a:srgbClr val="000000"/>
                          </a:solidFill>
                          <a:latin typeface="Arial" pitchFamily="34" charset="0"/>
                          <a:ea typeface="Times New Roman"/>
                          <a:cs typeface="Arial" pitchFamily="34" charset="0"/>
                        </a:rPr>
                        <a:t> </a:t>
                      </a:r>
                      <a:r>
                        <a:rPr lang="en-GB" sz="900" i="1" dirty="0">
                          <a:solidFill>
                            <a:srgbClr val="000000"/>
                          </a:solidFill>
                          <a:latin typeface="Arial" pitchFamily="34" charset="0"/>
                          <a:ea typeface="Times New Roman"/>
                          <a:cs typeface="Arial" pitchFamily="34" charset="0"/>
                        </a:rPr>
                        <a:t>(select N/A for question 3 and 4)</a:t>
                      </a:r>
                      <a:endParaRPr lang="en-CA" sz="900" dirty="0">
                        <a:latin typeface="Arial" pitchFamily="34" charset="0"/>
                        <a:ea typeface="Times New Roman"/>
                        <a:cs typeface="Arial" pitchFamily="34" charset="0"/>
                      </a:endParaRPr>
                    </a:p>
                  </a:txBody>
                  <a:tcPr marL="35306" marR="35306" marT="0" marB="0">
                    <a:lnL>
                      <a:noFill/>
                    </a:lnL>
                    <a:lnR>
                      <a:noFill/>
                    </a:lnR>
                    <a:lnT>
                      <a:noFill/>
                    </a:lnT>
                    <a:lnB>
                      <a:noFill/>
                    </a:lnB>
                  </a:tcPr>
                </a:tc>
              </a:tr>
              <a:tr h="183762">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gridSpan="2">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Retired</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hMerge="1">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900" dirty="0">
                        <a:latin typeface="Arial" pitchFamily="34" charset="0"/>
                        <a:ea typeface="Times New Roman"/>
                        <a:cs typeface="Arial" pitchFamily="34" charset="0"/>
                      </a:endParaRPr>
                    </a:p>
                  </a:txBody>
                  <a:tcPr marL="35306" marR="35306"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smtClean="0">
                          <a:solidFill>
                            <a:srgbClr val="000000"/>
                          </a:solidFill>
                          <a:latin typeface="Arial" pitchFamily="34" charset="0"/>
                          <a:ea typeface="Times New Roman"/>
                          <a:cs typeface="Arial" pitchFamily="34" charset="0"/>
                          <a:sym typeface="Wingdings"/>
                        </a:rPr>
                        <a:t></a:t>
                      </a:r>
                      <a:r>
                        <a:rPr lang="en-GB" sz="1100" dirty="0" smtClean="0">
                          <a:solidFill>
                            <a:srgbClr val="000000"/>
                          </a:solidFill>
                          <a:latin typeface="Arial" pitchFamily="34" charset="0"/>
                          <a:ea typeface="Times New Roman"/>
                          <a:cs typeface="Arial" pitchFamily="34" charset="0"/>
                        </a:rPr>
                        <a:t> </a:t>
                      </a:r>
                      <a:r>
                        <a:rPr lang="en-GB" sz="900" i="1" dirty="0">
                          <a:solidFill>
                            <a:srgbClr val="000000"/>
                          </a:solidFill>
                          <a:latin typeface="Arial" pitchFamily="34" charset="0"/>
                          <a:ea typeface="Times New Roman"/>
                          <a:cs typeface="Arial" pitchFamily="34" charset="0"/>
                        </a:rPr>
                        <a:t>(select N/A for question 4)</a:t>
                      </a:r>
                      <a:endParaRPr lang="en-CA" sz="900" dirty="0">
                        <a:latin typeface="Arial" pitchFamily="34" charset="0"/>
                        <a:ea typeface="Times New Roman"/>
                        <a:cs typeface="Arial" pitchFamily="34" charset="0"/>
                      </a:endParaRPr>
                    </a:p>
                  </a:txBody>
                  <a:tcPr marL="35306" marR="35306" marT="0" marB="0">
                    <a:lnL>
                      <a:noFill/>
                    </a:lnL>
                    <a:lnR>
                      <a:noFill/>
                    </a:lnR>
                    <a:lnT>
                      <a:noFill/>
                    </a:lnT>
                    <a:lnB>
                      <a:noFill/>
                    </a:lnB>
                  </a:tcPr>
                </a:tc>
              </a:tr>
              <a:tr h="0">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gridSpan="2">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Receiving/Awaiting approval for disability payments </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hMerge="1">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900" dirty="0">
                        <a:latin typeface="Arial" pitchFamily="34" charset="0"/>
                        <a:ea typeface="Times New Roman"/>
                        <a:cs typeface="Arial" pitchFamily="34" charset="0"/>
                      </a:endParaRPr>
                    </a:p>
                  </a:txBody>
                  <a:tcPr marL="35306" marR="35306"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smtClean="0">
                          <a:solidFill>
                            <a:srgbClr val="000000"/>
                          </a:solidFill>
                          <a:latin typeface="Arial" pitchFamily="34" charset="0"/>
                          <a:ea typeface="Times New Roman"/>
                          <a:cs typeface="Arial" pitchFamily="34" charset="0"/>
                          <a:sym typeface="Wingdings"/>
                        </a:rPr>
                        <a:t></a:t>
                      </a:r>
                      <a:r>
                        <a:rPr lang="en-GB" sz="1100" dirty="0" smtClean="0">
                          <a:solidFill>
                            <a:srgbClr val="000000"/>
                          </a:solidFill>
                          <a:latin typeface="Arial" pitchFamily="34" charset="0"/>
                          <a:ea typeface="Times New Roman"/>
                          <a:cs typeface="Arial" pitchFamily="34" charset="0"/>
                        </a:rPr>
                        <a:t> </a:t>
                      </a:r>
                      <a:r>
                        <a:rPr lang="en-GB" sz="900" i="1" dirty="0">
                          <a:solidFill>
                            <a:srgbClr val="000000"/>
                          </a:solidFill>
                          <a:latin typeface="Arial" pitchFamily="34" charset="0"/>
                          <a:ea typeface="Times New Roman"/>
                          <a:cs typeface="Arial" pitchFamily="34" charset="0"/>
                        </a:rPr>
                        <a:t>(select N/A for question 4)</a:t>
                      </a:r>
                      <a:endParaRPr lang="en-CA" sz="900" dirty="0">
                        <a:latin typeface="Arial" pitchFamily="34" charset="0"/>
                        <a:ea typeface="Times New Roman"/>
                        <a:cs typeface="Arial" pitchFamily="34" charset="0"/>
                      </a:endParaRPr>
                    </a:p>
                  </a:txBody>
                  <a:tcPr marL="35306" marR="35306" marT="0" marB="0">
                    <a:lnL>
                      <a:noFill/>
                    </a:lnL>
                    <a:lnR>
                      <a:noFill/>
                    </a:lnR>
                    <a:lnT>
                      <a:noFill/>
                    </a:lnT>
                    <a:lnB>
                      <a:noFill/>
                    </a:lnB>
                  </a:tcPr>
                </a:tc>
              </a:tr>
              <a:tr h="0">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gridSpan="2">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dirty="0">
                          <a:latin typeface="Arial" pitchFamily="34" charset="0"/>
                          <a:ea typeface="Times New Roman"/>
                          <a:cs typeface="Arial" pitchFamily="34" charset="0"/>
                        </a:rPr>
                        <a:t>Other (specify</a:t>
                      </a:r>
                      <a:r>
                        <a:rPr lang="en-US" sz="1100" dirty="0" smtClean="0">
                          <a:latin typeface="Arial" pitchFamily="34" charset="0"/>
                          <a:ea typeface="Times New Roman"/>
                          <a:cs typeface="Arial" pitchFamily="34" charset="0"/>
                        </a:rPr>
                        <a:t>):_____________________________</a:t>
                      </a:r>
                      <a:endParaRPr lang="en-CA" sz="800" dirty="0">
                        <a:latin typeface="Arial" pitchFamily="34" charset="0"/>
                        <a:ea typeface="Times New Roman"/>
                        <a:cs typeface="Arial" pitchFamily="34" charset="0"/>
                      </a:endParaRPr>
                    </a:p>
                  </a:txBody>
                  <a:tcPr marL="35306" marR="35306" marT="0" marB="0">
                    <a:lnL>
                      <a:noFill/>
                    </a:lnL>
                    <a:lnR>
                      <a:noFill/>
                    </a:lnR>
                    <a:lnT>
                      <a:noFill/>
                    </a:lnT>
                    <a:lnB>
                      <a:noFill/>
                    </a:lnB>
                  </a:tcPr>
                </a:tc>
                <a:tc hMerge="1">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r>
              <a:tr h="48865">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a:latin typeface="Arial" pitchFamily="34" charset="0"/>
                        <a:ea typeface="Times New Roman"/>
                        <a:cs typeface="Arial" pitchFamily="34" charset="0"/>
                      </a:endParaRPr>
                    </a:p>
                  </a:txBody>
                  <a:tcPr marL="35306" marR="35306" marT="0" marB="0">
                    <a:lnL>
                      <a:noFill/>
                    </a:lnL>
                    <a:lnR>
                      <a:noFill/>
                    </a:lnR>
                    <a:lnT>
                      <a:noFill/>
                    </a:lnT>
                    <a:lnB>
                      <a:noFill/>
                    </a:lnB>
                  </a:tcPr>
                </a:tc>
                <a:tc gridSpan="2">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Don’t know</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hMerge="1">
                  <a:txBody>
                    <a:bodyPr/>
                    <a:lstStyle/>
                    <a:p>
                      <a:pPr marL="91440">
                        <a:lnSpc>
                          <a:spcPct val="107000"/>
                        </a:lnSpc>
                        <a:spcBef>
                          <a:spcPts val="600"/>
                        </a:spcBef>
                        <a:spcAft>
                          <a:spcPts val="0"/>
                        </a:spcAft>
                        <a:tabLst>
                          <a:tab pos="-457200" algn="l"/>
                          <a:tab pos="102870" algn="l"/>
                          <a:tab pos="16002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900" dirty="0">
                        <a:latin typeface="Arial" pitchFamily="34" charset="0"/>
                        <a:ea typeface="Times New Roman"/>
                        <a:cs typeface="Arial" pitchFamily="34" charset="0"/>
                      </a:endParaRPr>
                    </a:p>
                  </a:txBody>
                  <a:tcPr marL="35306" marR="35306"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16002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r>
                        <a:rPr lang="en-GB" sz="900" i="1" dirty="0" smtClean="0">
                          <a:solidFill>
                            <a:srgbClr val="000000"/>
                          </a:solidFill>
                          <a:latin typeface="Arial" pitchFamily="34" charset="0"/>
                          <a:ea typeface="Times New Roman"/>
                          <a:cs typeface="Arial" pitchFamily="34" charset="0"/>
                        </a:rPr>
                        <a:t>(select </a:t>
                      </a:r>
                      <a:r>
                        <a:rPr lang="en-GB" sz="900" i="1" dirty="0">
                          <a:solidFill>
                            <a:srgbClr val="000000"/>
                          </a:solidFill>
                          <a:latin typeface="Arial" pitchFamily="34" charset="0"/>
                          <a:ea typeface="Times New Roman"/>
                          <a:cs typeface="Arial" pitchFamily="34" charset="0"/>
                        </a:rPr>
                        <a:t>N/A for question 3 and 4)</a:t>
                      </a:r>
                      <a:endParaRPr lang="en-CA" sz="900" dirty="0">
                        <a:latin typeface="Arial" pitchFamily="34" charset="0"/>
                        <a:ea typeface="Times New Roman"/>
                        <a:cs typeface="Arial" pitchFamily="34" charset="0"/>
                      </a:endParaRPr>
                    </a:p>
                  </a:txBody>
                  <a:tcPr marL="35306" marR="35306" marT="0" marB="0">
                    <a:lnL>
                      <a:noFill/>
                    </a:lnL>
                    <a:lnR>
                      <a:noFill/>
                    </a:lnR>
                    <a:lnT>
                      <a:noFill/>
                    </a:lnT>
                    <a:lnB>
                      <a:noFill/>
                    </a:lnB>
                  </a:tcPr>
                </a:tc>
              </a:tr>
              <a:tr h="0">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gridSpan="2">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No Answer</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hMerge="1">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900" dirty="0">
                        <a:latin typeface="Arial" pitchFamily="34" charset="0"/>
                        <a:ea typeface="Times New Roman"/>
                        <a:cs typeface="Arial" pitchFamily="34" charset="0"/>
                      </a:endParaRPr>
                    </a:p>
                  </a:txBody>
                  <a:tcPr marL="35306" marR="35306"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smtClean="0">
                          <a:solidFill>
                            <a:srgbClr val="000000"/>
                          </a:solidFill>
                          <a:latin typeface="Arial" pitchFamily="34" charset="0"/>
                          <a:ea typeface="Times New Roman"/>
                          <a:cs typeface="Arial" pitchFamily="34" charset="0"/>
                          <a:sym typeface="Wingdings"/>
                        </a:rPr>
                        <a:t></a:t>
                      </a:r>
                      <a:r>
                        <a:rPr lang="en-GB" sz="1100" dirty="0" smtClean="0">
                          <a:solidFill>
                            <a:srgbClr val="000000"/>
                          </a:solidFill>
                          <a:latin typeface="Arial" pitchFamily="34" charset="0"/>
                          <a:ea typeface="Times New Roman"/>
                          <a:cs typeface="Arial" pitchFamily="34" charset="0"/>
                        </a:rPr>
                        <a:t> </a:t>
                      </a:r>
                      <a:r>
                        <a:rPr lang="en-GB" sz="900" i="1" dirty="0">
                          <a:solidFill>
                            <a:srgbClr val="000000"/>
                          </a:solidFill>
                          <a:latin typeface="Arial" pitchFamily="34" charset="0"/>
                          <a:ea typeface="Times New Roman"/>
                          <a:cs typeface="Arial" pitchFamily="34" charset="0"/>
                        </a:rPr>
                        <a:t>(select N/A for question 3 and 4)</a:t>
                      </a:r>
                      <a:endParaRPr lang="en-CA" sz="900" dirty="0">
                        <a:latin typeface="Arial" pitchFamily="34" charset="0"/>
                        <a:ea typeface="Times New Roman"/>
                        <a:cs typeface="Arial" pitchFamily="34" charset="0"/>
                      </a:endParaRPr>
                    </a:p>
                  </a:txBody>
                  <a:tcPr marL="35306" marR="35306" marT="0" marB="0">
                    <a:lnL>
                      <a:noFill/>
                    </a:lnL>
                    <a:lnR>
                      <a:noFill/>
                    </a:lnR>
                    <a:lnT>
                      <a:noFill/>
                    </a:lnT>
                    <a:lnB>
                      <a:noFill/>
                    </a:lnB>
                  </a:tcPr>
                </a:tc>
              </a:tr>
              <a:tr h="351544">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gridSpan="2">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Unknown</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hMerge="1">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a:latin typeface="Arial" pitchFamily="34" charset="0"/>
                        <a:ea typeface="Times New Roman"/>
                        <a:cs typeface="Arial" pitchFamily="34" charset="0"/>
                      </a:endParaRPr>
                    </a:p>
                  </a:txBody>
                  <a:tcPr marL="35306" marR="35306"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smtClean="0">
                          <a:solidFill>
                            <a:srgbClr val="000000"/>
                          </a:solidFill>
                          <a:latin typeface="Arial" pitchFamily="34" charset="0"/>
                          <a:ea typeface="Times New Roman"/>
                          <a:cs typeface="Arial" pitchFamily="34" charset="0"/>
                          <a:sym typeface="Wingdings"/>
                        </a:rPr>
                        <a:t></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r>
              <a:tr h="642942">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dirty="0">
                          <a:solidFill>
                            <a:srgbClr val="000000"/>
                          </a:solidFill>
                          <a:latin typeface="Arial" pitchFamily="34" charset="0"/>
                          <a:ea typeface="Times New Roman"/>
                          <a:cs typeface="Arial" pitchFamily="34" charset="0"/>
                        </a:rPr>
                        <a:t>3</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gridSpan="3">
                  <a:txBody>
                    <a:bodyPr/>
                    <a:lstStyle/>
                    <a:p>
                      <a:pPr marL="91440">
                        <a:lnSpc>
                          <a:spcPct val="100000"/>
                        </a:lnSpc>
                        <a:spcBef>
                          <a:spcPts val="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What is your occupation, or what kind of work did you do? </a:t>
                      </a:r>
                      <a:r>
                        <a:rPr lang="en-US" sz="1100" dirty="0">
                          <a:latin typeface="Arial" pitchFamily="34" charset="0"/>
                          <a:ea typeface="Times New Roman"/>
                          <a:cs typeface="Arial" pitchFamily="34" charset="0"/>
                        </a:rPr>
                        <a:t> </a:t>
                      </a:r>
                      <a:r>
                        <a:rPr lang="en-US" sz="1100" dirty="0" smtClean="0">
                          <a:latin typeface="Arial" pitchFamily="34" charset="0"/>
                          <a:ea typeface="Times New Roman"/>
                          <a:cs typeface="Arial" pitchFamily="34" charset="0"/>
                        </a:rPr>
                        <a:t>(Record up to 3)</a:t>
                      </a:r>
                    </a:p>
                    <a:p>
                      <a:pPr marL="91440">
                        <a:lnSpc>
                          <a:spcPct val="100000"/>
                        </a:lnSpc>
                        <a:spcBef>
                          <a:spcPts val="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900" i="1" dirty="0" smtClean="0">
                          <a:latin typeface="Arial" pitchFamily="34" charset="0"/>
                          <a:ea typeface="Times New Roman"/>
                          <a:cs typeface="Arial" pitchFamily="34" charset="0"/>
                        </a:rPr>
                        <a:t>Survey </a:t>
                      </a:r>
                      <a:r>
                        <a:rPr lang="en-US" sz="900" i="1" dirty="0">
                          <a:latin typeface="Arial" pitchFamily="34" charset="0"/>
                          <a:ea typeface="Times New Roman"/>
                          <a:cs typeface="Arial" pitchFamily="34" charset="0"/>
                        </a:rPr>
                        <a:t>administrator</a:t>
                      </a:r>
                      <a:r>
                        <a:rPr lang="en-US" sz="900" dirty="0">
                          <a:latin typeface="Arial" pitchFamily="34" charset="0"/>
                          <a:ea typeface="Times New Roman"/>
                          <a:cs typeface="Arial" pitchFamily="34" charset="0"/>
                        </a:rPr>
                        <a:t>: Refer to </a:t>
                      </a:r>
                      <a:r>
                        <a:rPr lang="en-US" sz="900" dirty="0" smtClean="0">
                          <a:latin typeface="Arial" pitchFamily="34" charset="0"/>
                          <a:ea typeface="Times New Roman"/>
                          <a:cs typeface="Arial" pitchFamily="34" charset="0"/>
                        </a:rPr>
                        <a:t>Occupation</a:t>
                      </a:r>
                      <a:r>
                        <a:rPr lang="en-US" sz="900" baseline="0" dirty="0" smtClean="0">
                          <a:latin typeface="Arial" pitchFamily="34" charset="0"/>
                          <a:ea typeface="Times New Roman"/>
                          <a:cs typeface="Arial" pitchFamily="34" charset="0"/>
                        </a:rPr>
                        <a:t> List </a:t>
                      </a:r>
                      <a:r>
                        <a:rPr lang="en-US" sz="900" dirty="0" smtClean="0">
                          <a:latin typeface="Arial" pitchFamily="34" charset="0"/>
                          <a:ea typeface="Times New Roman"/>
                          <a:cs typeface="Arial" pitchFamily="34" charset="0"/>
                        </a:rPr>
                        <a:t>to </a:t>
                      </a:r>
                      <a:r>
                        <a:rPr lang="en-US" sz="900" dirty="0">
                          <a:latin typeface="Arial" pitchFamily="34" charset="0"/>
                          <a:ea typeface="Times New Roman"/>
                          <a:cs typeface="Arial" pitchFamily="34" charset="0"/>
                        </a:rPr>
                        <a:t>categorize responses below</a:t>
                      </a:r>
                      <a:endParaRPr lang="en-CA" sz="900" dirty="0">
                        <a:latin typeface="Arial" pitchFamily="34" charset="0"/>
                        <a:ea typeface="Times New Roman"/>
                        <a:cs typeface="Arial" pitchFamily="34" charset="0"/>
                      </a:endParaRPr>
                    </a:p>
                    <a:p>
                      <a:pPr marL="91440" algn="r">
                        <a:lnSpc>
                          <a:spcPct val="150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dirty="0" smtClean="0">
                          <a:latin typeface="Arial" pitchFamily="34" charset="0"/>
                          <a:ea typeface="Times New Roman"/>
                          <a:cs typeface="Arial" pitchFamily="34" charset="0"/>
                        </a:rPr>
                        <a:t>1) __________________</a:t>
                      </a:r>
                      <a:r>
                        <a:rPr lang="en-US" sz="1100" i="1" dirty="0" smtClean="0">
                          <a:latin typeface="Arial" pitchFamily="34" charset="0"/>
                          <a:ea typeface="Times New Roman"/>
                          <a:cs typeface="Arial" pitchFamily="34" charset="0"/>
                        </a:rPr>
                        <a:t> </a:t>
                      </a:r>
                      <a:r>
                        <a:rPr lang="en-US" sz="800" i="1" dirty="0" smtClean="0">
                          <a:latin typeface="Arial" pitchFamily="34" charset="0"/>
                          <a:ea typeface="Times New Roman"/>
                          <a:cs typeface="Arial" pitchFamily="34" charset="0"/>
                        </a:rPr>
                        <a:t>     </a:t>
                      </a:r>
                      <a:r>
                        <a:rPr lang="en-GB" sz="1100" dirty="0">
                          <a:solidFill>
                            <a:srgbClr val="000000"/>
                          </a:solidFill>
                          <a:latin typeface="Arial" pitchFamily="34" charset="0"/>
                          <a:ea typeface="Times New Roman"/>
                          <a:cs typeface="Arial" pitchFamily="34" charset="0"/>
                        </a:rPr>
                        <a:t>No Answer </a:t>
                      </a:r>
                      <a:r>
                        <a:rPr lang="en-GB" sz="1100" dirty="0" smtClean="0">
                          <a:solidFill>
                            <a:srgbClr val="000000"/>
                          </a:solidFill>
                          <a:latin typeface="Arial" pitchFamily="34" charset="0"/>
                          <a:ea typeface="Times New Roman"/>
                          <a:cs typeface="Arial" pitchFamily="34" charset="0"/>
                          <a:sym typeface="Wingdings"/>
                        </a:rPr>
                        <a:t></a:t>
                      </a:r>
                      <a:r>
                        <a:rPr lang="en-GB" sz="1100" dirty="0" smtClean="0">
                          <a:solidFill>
                            <a:srgbClr val="000000"/>
                          </a:solidFill>
                          <a:latin typeface="Arial" pitchFamily="34" charset="0"/>
                          <a:ea typeface="Times New Roman"/>
                          <a:cs typeface="Arial" pitchFamily="34" charset="0"/>
                        </a:rPr>
                        <a:t>      </a:t>
                      </a:r>
                      <a:r>
                        <a:rPr lang="en-GB" sz="1100" dirty="0">
                          <a:solidFill>
                            <a:srgbClr val="000000"/>
                          </a:solidFill>
                          <a:latin typeface="Arial" pitchFamily="34" charset="0"/>
                          <a:ea typeface="Times New Roman"/>
                          <a:cs typeface="Arial" pitchFamily="34" charset="0"/>
                        </a:rPr>
                        <a:t>Don’t know </a:t>
                      </a:r>
                      <a:r>
                        <a:rPr lang="en-GB" sz="1100" dirty="0" smtClean="0">
                          <a:solidFill>
                            <a:srgbClr val="000000"/>
                          </a:solidFill>
                          <a:latin typeface="Arial" pitchFamily="34" charset="0"/>
                          <a:ea typeface="Times New Roman"/>
                          <a:cs typeface="Arial" pitchFamily="34" charset="0"/>
                          <a:sym typeface="Wingdings"/>
                        </a:rPr>
                        <a:t></a:t>
                      </a:r>
                      <a:r>
                        <a:rPr lang="en-GB" sz="1100" dirty="0" smtClean="0">
                          <a:solidFill>
                            <a:srgbClr val="000000"/>
                          </a:solidFill>
                          <a:latin typeface="Arial" pitchFamily="34" charset="0"/>
                          <a:ea typeface="Times New Roman"/>
                          <a:cs typeface="Arial" pitchFamily="34" charset="0"/>
                        </a:rPr>
                        <a:t>    </a:t>
                      </a:r>
                      <a:r>
                        <a:rPr lang="en-GB" sz="1100" dirty="0">
                          <a:solidFill>
                            <a:srgbClr val="000000"/>
                          </a:solidFill>
                          <a:latin typeface="Arial" pitchFamily="34" charset="0"/>
                          <a:ea typeface="Times New Roman"/>
                          <a:cs typeface="Arial" pitchFamily="34" charset="0"/>
                        </a:rPr>
                        <a:t>N/A </a:t>
                      </a:r>
                      <a:r>
                        <a:rPr lang="en-GB" sz="1100" dirty="0" smtClean="0">
                          <a:solidFill>
                            <a:srgbClr val="000000"/>
                          </a:solidFill>
                          <a:latin typeface="Arial" pitchFamily="34" charset="0"/>
                          <a:ea typeface="Times New Roman"/>
                          <a:cs typeface="Arial" pitchFamily="34" charset="0"/>
                          <a:sym typeface="Wingdings"/>
                        </a:rPr>
                        <a:t></a:t>
                      </a:r>
                      <a:r>
                        <a:rPr lang="en-GB" sz="1100" baseline="-25000" dirty="0" smtClean="0">
                          <a:solidFill>
                            <a:srgbClr val="000000"/>
                          </a:solidFill>
                          <a:latin typeface="Arial" pitchFamily="34" charset="0"/>
                          <a:ea typeface="Times New Roman"/>
                          <a:cs typeface="Arial" pitchFamily="34" charset="0"/>
                        </a:rPr>
                        <a:t> </a:t>
                      </a:r>
                      <a:r>
                        <a:rPr lang="en-GB" sz="800" dirty="0">
                          <a:solidFill>
                            <a:srgbClr val="000000"/>
                          </a:solidFill>
                          <a:latin typeface="Arial" pitchFamily="34" charset="0"/>
                          <a:ea typeface="Times New Roman"/>
                          <a:cs typeface="Arial" pitchFamily="34" charset="0"/>
                        </a:rPr>
                        <a:t>(</a:t>
                      </a:r>
                      <a:r>
                        <a:rPr lang="en-US" sz="800" u="sng" dirty="0">
                          <a:latin typeface="Arial" pitchFamily="34" charset="0"/>
                          <a:ea typeface="Times New Roman"/>
                          <a:cs typeface="Arial" pitchFamily="34" charset="0"/>
                        </a:rPr>
                        <a:t>if question 2 is 6, 7, 11, or 12</a:t>
                      </a:r>
                      <a:r>
                        <a:rPr lang="en-US" sz="800" dirty="0">
                          <a:latin typeface="Arial" pitchFamily="34" charset="0"/>
                          <a:ea typeface="Times New Roman"/>
                          <a:cs typeface="Arial" pitchFamily="34" charset="0"/>
                        </a:rPr>
                        <a:t>)           </a:t>
                      </a:r>
                      <a:endParaRPr lang="en-CA" sz="800" dirty="0">
                        <a:latin typeface="Arial" pitchFamily="34" charset="0"/>
                        <a:ea typeface="Times New Roman"/>
                        <a:cs typeface="Arial" pitchFamily="34" charset="0"/>
                      </a:endParaRPr>
                    </a:p>
                  </a:txBody>
                  <a:tcPr marL="35306" marR="35306" marT="0" marB="0">
                    <a:lnL>
                      <a:noFill/>
                    </a:lnL>
                    <a:lnR>
                      <a:noFill/>
                    </a:lnR>
                    <a:lnT>
                      <a:noFill/>
                    </a:lnT>
                    <a:lnB>
                      <a:noFill/>
                    </a:lnB>
                  </a:tcPr>
                </a:tc>
                <a:tc hMerge="1">
                  <a:txBody>
                    <a:bodyPr/>
                    <a:lstStyle/>
                    <a:p>
                      <a:endParaRPr lang="en-CA"/>
                    </a:p>
                  </a:txBody>
                  <a:tcPr/>
                </a:tc>
                <a:tc hMerge="1">
                  <a:txBody>
                    <a:bodyPr/>
                    <a:lstStyle/>
                    <a:p>
                      <a:endParaRPr lang="en-CA"/>
                    </a:p>
                  </a:txBody>
                  <a:tcPr/>
                </a:tc>
              </a:tr>
              <a:tr h="285752">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gridSpan="3">
                  <a:txBody>
                    <a:bodyPr/>
                    <a:lstStyle/>
                    <a:p>
                      <a:pPr marL="91440" marR="0" indent="0" algn="l" defTabSz="914400" rtl="0" eaLnBrk="1" fontAlgn="auto" latinLnBrk="0" hangingPunct="1">
                        <a:lnSpc>
                          <a:spcPct val="150000"/>
                        </a:lnSpc>
                        <a:spcBef>
                          <a:spcPts val="600"/>
                        </a:spcBef>
                        <a:spcAft>
                          <a:spcPts val="0"/>
                        </a:spcAft>
                        <a:buClrTx/>
                        <a:buSzTx/>
                        <a:buFontTx/>
                        <a:buNone/>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defRPr/>
                      </a:pPr>
                      <a:r>
                        <a:rPr lang="en-US" sz="1100" dirty="0" smtClean="0">
                          <a:latin typeface="Arial" pitchFamily="34" charset="0"/>
                          <a:ea typeface="Times New Roman"/>
                          <a:cs typeface="Arial" pitchFamily="34" charset="0"/>
                        </a:rPr>
                        <a:t>               2) __________________</a:t>
                      </a:r>
                      <a:r>
                        <a:rPr lang="en-US" sz="1100" i="1" dirty="0" smtClean="0">
                          <a:latin typeface="Arial" pitchFamily="34" charset="0"/>
                          <a:ea typeface="Times New Roman"/>
                          <a:cs typeface="Arial" pitchFamily="34" charset="0"/>
                        </a:rPr>
                        <a:t> </a:t>
                      </a:r>
                      <a:endParaRPr lang="en-CA" sz="800" dirty="0" smtClean="0">
                        <a:latin typeface="Arial" pitchFamily="34" charset="0"/>
                        <a:ea typeface="Times New Roman"/>
                        <a:cs typeface="Arial" pitchFamily="34" charset="0"/>
                      </a:endParaRPr>
                    </a:p>
                  </a:txBody>
                  <a:tcPr marL="35306" marR="35306" marT="0" marB="0">
                    <a:lnL>
                      <a:noFill/>
                    </a:lnL>
                    <a:lnR>
                      <a:noFill/>
                    </a:lnR>
                    <a:lnT>
                      <a:noFill/>
                    </a:lnT>
                    <a:lnB>
                      <a:noFill/>
                    </a:lnB>
                  </a:tcPr>
                </a:tc>
                <a:tc hMerge="1">
                  <a:txBody>
                    <a:bodyPr/>
                    <a:lstStyle/>
                    <a:p>
                      <a:endParaRPr lang="en-CA"/>
                    </a:p>
                  </a:txBody>
                  <a:tcPr/>
                </a:tc>
                <a:tc hMerge="1">
                  <a:txBody>
                    <a:bodyPr/>
                    <a:lstStyle/>
                    <a:p>
                      <a:endParaRPr lang="en-CA"/>
                    </a:p>
                  </a:txBody>
                  <a:tcPr/>
                </a:tc>
              </a:tr>
              <a:tr h="382096">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gridSpan="3">
                  <a:txBody>
                    <a:bodyPr/>
                    <a:lstStyle/>
                    <a:p>
                      <a:pPr marL="91440" marR="0" indent="0" algn="l" defTabSz="914400" rtl="0" eaLnBrk="1" fontAlgn="auto" latinLnBrk="0" hangingPunct="1">
                        <a:lnSpc>
                          <a:spcPct val="150000"/>
                        </a:lnSpc>
                        <a:spcBef>
                          <a:spcPts val="600"/>
                        </a:spcBef>
                        <a:spcAft>
                          <a:spcPts val="0"/>
                        </a:spcAft>
                        <a:buClrTx/>
                        <a:buSzTx/>
                        <a:buFontTx/>
                        <a:buNone/>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defRPr/>
                      </a:pPr>
                      <a:r>
                        <a:rPr lang="en-US" sz="1100" dirty="0" smtClean="0">
                          <a:latin typeface="Arial" pitchFamily="34" charset="0"/>
                          <a:ea typeface="Times New Roman"/>
                          <a:cs typeface="Arial" pitchFamily="34" charset="0"/>
                        </a:rPr>
                        <a:t>               3) __________________</a:t>
                      </a:r>
                      <a:endParaRPr lang="en-CA" sz="800" dirty="0" smtClean="0">
                        <a:latin typeface="Arial" pitchFamily="34" charset="0"/>
                        <a:ea typeface="Times New Roman"/>
                        <a:cs typeface="Arial" pitchFamily="34" charset="0"/>
                      </a:endParaRPr>
                    </a:p>
                  </a:txBody>
                  <a:tcPr marL="35306" marR="35306" marT="0" marB="0">
                    <a:lnL>
                      <a:noFill/>
                    </a:lnL>
                    <a:lnR>
                      <a:noFill/>
                    </a:lnR>
                    <a:lnT>
                      <a:noFill/>
                    </a:lnT>
                    <a:lnB>
                      <a:noFill/>
                    </a:lnB>
                  </a:tcPr>
                </a:tc>
                <a:tc hMerge="1">
                  <a:txBody>
                    <a:bodyPr/>
                    <a:lstStyle/>
                    <a:p>
                      <a:endParaRPr lang="en-CA"/>
                    </a:p>
                  </a:txBody>
                  <a:tcPr/>
                </a:tc>
                <a:tc hMerge="1">
                  <a:txBody>
                    <a:bodyPr/>
                    <a:lstStyle/>
                    <a:p>
                      <a:endParaRPr lang="en-CA"/>
                    </a:p>
                  </a:txBody>
                  <a:tcPr/>
                </a:tc>
              </a:tr>
              <a:tr h="996204">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dirty="0">
                          <a:solidFill>
                            <a:srgbClr val="000000"/>
                          </a:solidFill>
                          <a:latin typeface="Arial" pitchFamily="34" charset="0"/>
                          <a:ea typeface="Times New Roman"/>
                          <a:cs typeface="Arial" pitchFamily="34" charset="0"/>
                        </a:rPr>
                        <a:t>4 </a:t>
                      </a:r>
                      <a:endParaRPr lang="en-CA" sz="1100" dirty="0">
                        <a:latin typeface="Arial" pitchFamily="34" charset="0"/>
                        <a:ea typeface="Times New Roman"/>
                        <a:cs typeface="Arial" pitchFamily="34" charset="0"/>
                      </a:endParaRPr>
                    </a:p>
                  </a:txBody>
                  <a:tcPr marL="35306" marR="35306" marT="0" marB="0">
                    <a:lnL>
                      <a:noFill/>
                    </a:lnL>
                    <a:lnR>
                      <a:noFill/>
                    </a:lnR>
                    <a:lnT>
                      <a:noFill/>
                    </a:lnT>
                    <a:lnB>
                      <a:noFill/>
                    </a:lnB>
                  </a:tcPr>
                </a:tc>
                <a:tc gridSpan="3">
                  <a:txBody>
                    <a:bodyPr/>
                    <a:lstStyle/>
                    <a:p>
                      <a:pPr>
                        <a:lnSpc>
                          <a:spcPct val="100000"/>
                        </a:lnSpc>
                        <a:spcBef>
                          <a:spcPts val="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On average, how many hours per week did you work in the 6 months before being hospitalized?</a:t>
                      </a:r>
                      <a:r>
                        <a:rPr lang="en-US" sz="1100" dirty="0">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p>
                      <a:pPr>
                        <a:lnSpc>
                          <a:spcPct val="150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a:latin typeface="Arial" pitchFamily="34" charset="0"/>
                          <a:ea typeface="Times New Roman"/>
                          <a:cs typeface="Arial" pitchFamily="34" charset="0"/>
                        </a:rPr>
                        <a:t>                                      </a:t>
                      </a:r>
                      <a:r>
                        <a:rPr lang="en-US" sz="1100" smtClean="0">
                          <a:latin typeface="Arial" pitchFamily="34" charset="0"/>
                          <a:ea typeface="Times New Roman"/>
                          <a:cs typeface="Arial" pitchFamily="34" charset="0"/>
                        </a:rPr>
                        <a:t>      </a:t>
                      </a:r>
                      <a:r>
                        <a:rPr lang="en-US" sz="1100" dirty="0">
                          <a:latin typeface="Arial" pitchFamily="34" charset="0"/>
                          <a:ea typeface="Times New Roman"/>
                          <a:cs typeface="Arial" pitchFamily="34" charset="0"/>
                        </a:rPr>
                        <a:t>__    __       </a:t>
                      </a:r>
                      <a:r>
                        <a:rPr lang="en-GB" sz="1100" dirty="0">
                          <a:solidFill>
                            <a:srgbClr val="000000"/>
                          </a:solidFill>
                          <a:latin typeface="Arial" pitchFamily="34" charset="0"/>
                          <a:ea typeface="Times New Roman"/>
                          <a:cs typeface="Arial" pitchFamily="34" charset="0"/>
                        </a:rPr>
                        <a:t>No </a:t>
                      </a:r>
                      <a:r>
                        <a:rPr lang="en-GB" sz="1100">
                          <a:solidFill>
                            <a:srgbClr val="000000"/>
                          </a:solidFill>
                          <a:latin typeface="Arial" pitchFamily="34" charset="0"/>
                          <a:ea typeface="Times New Roman"/>
                          <a:cs typeface="Arial" pitchFamily="34" charset="0"/>
                        </a:rPr>
                        <a:t>Answer </a:t>
                      </a:r>
                      <a:r>
                        <a:rPr lang="en-GB" sz="1100" smtClean="0">
                          <a:solidFill>
                            <a:srgbClr val="000000"/>
                          </a:solidFill>
                          <a:latin typeface="Arial" pitchFamily="34" charset="0"/>
                          <a:ea typeface="Times New Roman"/>
                          <a:cs typeface="Arial" pitchFamily="34" charset="0"/>
                          <a:sym typeface="Wingdings"/>
                        </a:rPr>
                        <a:t></a:t>
                      </a:r>
                      <a:r>
                        <a:rPr lang="en-US" sz="1100" smtClean="0">
                          <a:latin typeface="Arial" pitchFamily="34" charset="0"/>
                          <a:ea typeface="Times New Roman"/>
                          <a:cs typeface="Arial" pitchFamily="34" charset="0"/>
                        </a:rPr>
                        <a:t>     </a:t>
                      </a:r>
                      <a:r>
                        <a:rPr lang="en-GB" sz="1100" dirty="0">
                          <a:solidFill>
                            <a:srgbClr val="000000"/>
                          </a:solidFill>
                          <a:latin typeface="Arial" pitchFamily="34" charset="0"/>
                          <a:ea typeface="Times New Roman"/>
                          <a:cs typeface="Arial" pitchFamily="34" charset="0"/>
                        </a:rPr>
                        <a:t>Don’t </a:t>
                      </a:r>
                      <a:r>
                        <a:rPr lang="en-GB" sz="1100">
                          <a:solidFill>
                            <a:srgbClr val="000000"/>
                          </a:solidFill>
                          <a:latin typeface="Arial" pitchFamily="34" charset="0"/>
                          <a:ea typeface="Times New Roman"/>
                          <a:cs typeface="Arial" pitchFamily="34" charset="0"/>
                        </a:rPr>
                        <a:t>know </a:t>
                      </a:r>
                      <a:r>
                        <a:rPr lang="en-GB" sz="1100" smtClean="0">
                          <a:solidFill>
                            <a:srgbClr val="000000"/>
                          </a:solidFill>
                          <a:latin typeface="Arial" pitchFamily="34" charset="0"/>
                          <a:ea typeface="Times New Roman"/>
                          <a:cs typeface="Arial" pitchFamily="34" charset="0"/>
                          <a:sym typeface="Wingdings"/>
                        </a:rPr>
                        <a:t></a:t>
                      </a:r>
                      <a:r>
                        <a:rPr lang="en-GB" sz="1100" smtClean="0">
                          <a:solidFill>
                            <a:srgbClr val="000000"/>
                          </a:solidFill>
                          <a:latin typeface="Arial" pitchFamily="34" charset="0"/>
                          <a:ea typeface="Times New Roman"/>
                          <a:cs typeface="Arial" pitchFamily="34" charset="0"/>
                        </a:rPr>
                        <a:t>    </a:t>
                      </a:r>
                      <a:r>
                        <a:rPr lang="en-GB" sz="1100">
                          <a:solidFill>
                            <a:srgbClr val="000000"/>
                          </a:solidFill>
                          <a:latin typeface="Arial" pitchFamily="34" charset="0"/>
                          <a:ea typeface="Times New Roman"/>
                          <a:cs typeface="Arial" pitchFamily="34" charset="0"/>
                        </a:rPr>
                        <a:t>N/A </a:t>
                      </a:r>
                      <a:r>
                        <a:rPr lang="en-GB" sz="1100" smtClean="0">
                          <a:solidFill>
                            <a:srgbClr val="000000"/>
                          </a:solidFill>
                          <a:latin typeface="Arial" pitchFamily="34" charset="0"/>
                          <a:ea typeface="Times New Roman"/>
                          <a:cs typeface="Arial" pitchFamily="34" charset="0"/>
                          <a:sym typeface="Wingdings"/>
                        </a:rPr>
                        <a:t></a:t>
                      </a:r>
                      <a:r>
                        <a:rPr lang="en-GB" sz="1100" baseline="-25000" smtClean="0">
                          <a:solidFill>
                            <a:srgbClr val="000000"/>
                          </a:solidFill>
                          <a:latin typeface="Arial" pitchFamily="34" charset="0"/>
                          <a:ea typeface="Times New Roman"/>
                          <a:cs typeface="Arial" pitchFamily="34" charset="0"/>
                        </a:rPr>
                        <a:t> </a:t>
                      </a:r>
                      <a:r>
                        <a:rPr lang="en-GB" sz="800" u="sng" dirty="0">
                          <a:solidFill>
                            <a:srgbClr val="000000"/>
                          </a:solidFill>
                          <a:latin typeface="Arial" pitchFamily="34" charset="0"/>
                          <a:ea typeface="Times New Roman"/>
                          <a:cs typeface="Arial" pitchFamily="34" charset="0"/>
                        </a:rPr>
                        <a:t>(If question 2 is 3-9, 11 or 12)</a:t>
                      </a:r>
                      <a:endParaRPr lang="en-CA" sz="800" dirty="0">
                        <a:latin typeface="Arial" pitchFamily="34" charset="0"/>
                        <a:ea typeface="Times New Roman"/>
                        <a:cs typeface="Arial" pitchFamily="34" charset="0"/>
                      </a:endParaRPr>
                    </a:p>
                  </a:txBody>
                  <a:tcPr marL="35306" marR="35306" marT="0" marB="0">
                    <a:lnL>
                      <a:noFill/>
                    </a:lnL>
                    <a:lnR>
                      <a:noFill/>
                    </a:lnR>
                    <a:lnT>
                      <a:noFill/>
                    </a:lnT>
                    <a:lnB>
                      <a:noFill/>
                    </a:lnB>
                  </a:tcPr>
                </a:tc>
                <a:tc hMerge="1">
                  <a:txBody>
                    <a:bodyPr/>
                    <a:lstStyle/>
                    <a:p>
                      <a:endParaRPr lang="en-CA"/>
                    </a:p>
                  </a:txBody>
                  <a:tcPr/>
                </a:tc>
                <a:tc hMerge="1">
                  <a:txBody>
                    <a:bodyPr/>
                    <a:lstStyle/>
                    <a:p>
                      <a:endParaRPr lang="en-CA"/>
                    </a:p>
                  </a:txBody>
                  <a:tcPr/>
                </a:tc>
              </a:tr>
            </a:tbl>
          </a:graphicData>
        </a:graphic>
      </p:graphicFrame>
      <p:sp>
        <p:nvSpPr>
          <p:cNvPr id="15" name="Slide Number Placeholder 14"/>
          <p:cNvSpPr>
            <a:spLocks noGrp="1"/>
          </p:cNvSpPr>
          <p:nvPr>
            <p:ph type="sldNum" sz="quarter" idx="12"/>
          </p:nvPr>
        </p:nvSpPr>
        <p:spPr/>
        <p:txBody>
          <a:bodyPr/>
          <a:lstStyle/>
          <a:p>
            <a:fld id="{FDE86200-F1F7-4FF7-847E-D71C11135875}" type="slidenum">
              <a:rPr lang="en-CA" smtClean="0"/>
              <a:pPr/>
              <a:t>54</a:t>
            </a:fld>
            <a:endParaRPr lang="en-CA"/>
          </a:p>
        </p:txBody>
      </p:sp>
      <p:pic>
        <p:nvPicPr>
          <p:cNvPr id="16"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640" y="107504"/>
            <a:ext cx="1584176" cy="6889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5"/>
          <p:cNvSpPr txBox="1">
            <a:spLocks noChangeArrowheads="1"/>
          </p:cNvSpPr>
          <p:nvPr/>
        </p:nvSpPr>
        <p:spPr bwMode="auto">
          <a:xfrm>
            <a:off x="5450701" y="357156"/>
            <a:ext cx="1269146"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Enrollment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6" name="Straight Connector 5"/>
          <p:cNvCxnSpPr/>
          <p:nvPr/>
        </p:nvCxnSpPr>
        <p:spPr>
          <a:xfrm>
            <a:off x="5357826" y="357159"/>
            <a:ext cx="1285884" cy="158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8"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9" name="Rectangle 55"/>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0" name="Rectangle 56"/>
          <p:cNvSpPr>
            <a:spLocks noChangeArrowheads="1"/>
          </p:cNvSpPr>
          <p:nvPr/>
        </p:nvSpPr>
        <p:spPr bwMode="auto">
          <a:xfrm>
            <a:off x="0" y="4572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chemeClr val="tx1"/>
                </a:solidFill>
                <a:effectLst/>
                <a:latin typeface="Arial" pitchFamily="34" charset="0"/>
                <a:cs typeface="Arial" pitchFamily="34" charset="0"/>
              </a:rPr>
              <a:t/>
            </a:r>
            <a:br>
              <a:rPr kumimoji="0" lang="en-CA" sz="1800" b="0" i="0" u="none" strike="noStrike" cap="none" normalizeH="0" baseline="0" smtClean="0">
                <a:ln>
                  <a:noFill/>
                </a:ln>
                <a:solidFill>
                  <a:schemeClr val="tx1"/>
                </a:solidFill>
                <a:effectLst/>
                <a:latin typeface="Arial" pitchFamily="34" charset="0"/>
                <a:cs typeface="Arial" pitchFamily="34" charset="0"/>
              </a:rPr>
            </a:br>
            <a:endParaRPr kumimoji="0" lang="en-CA"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Rectangle 2"/>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2" name="Rectangle 3"/>
          <p:cNvSpPr>
            <a:spLocks noChangeArrowheads="1"/>
          </p:cNvSpPr>
          <p:nvPr/>
        </p:nvSpPr>
        <p:spPr bwMode="auto">
          <a:xfrm>
            <a:off x="0" y="4572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chemeClr val="tx1"/>
                </a:solidFill>
                <a:effectLst/>
                <a:latin typeface="Arial" pitchFamily="34" charset="0"/>
                <a:cs typeface="Arial" pitchFamily="34" charset="0"/>
              </a:rPr>
              <a:t/>
            </a:r>
            <a:br>
              <a:rPr kumimoji="0" lang="en-CA" sz="1800" b="0" i="0" u="none" strike="noStrike" cap="none" normalizeH="0" baseline="0" smtClean="0">
                <a:ln>
                  <a:noFill/>
                </a:ln>
                <a:solidFill>
                  <a:schemeClr val="tx1"/>
                </a:solidFill>
                <a:effectLst/>
                <a:latin typeface="Arial" pitchFamily="34" charset="0"/>
                <a:cs typeface="Arial" pitchFamily="34" charset="0"/>
              </a:rPr>
            </a:br>
            <a:endParaRPr kumimoji="0" lang="en-CA"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13" name="Table 12"/>
          <p:cNvGraphicFramePr>
            <a:graphicFrameLocks noGrp="1"/>
          </p:cNvGraphicFramePr>
          <p:nvPr/>
        </p:nvGraphicFramePr>
        <p:xfrm>
          <a:off x="124422" y="929418"/>
          <a:ext cx="6643709" cy="7694828"/>
        </p:xfrm>
        <a:graphic>
          <a:graphicData uri="http://schemas.openxmlformats.org/drawingml/2006/table">
            <a:tbl>
              <a:tblPr/>
              <a:tblGrid>
                <a:gridCol w="325025"/>
                <a:gridCol w="683674"/>
                <a:gridCol w="3806278"/>
                <a:gridCol w="1828732"/>
              </a:tblGrid>
              <a:tr h="197110">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dirty="0">
                          <a:solidFill>
                            <a:srgbClr val="000000"/>
                          </a:solidFill>
                          <a:latin typeface="Arial" pitchFamily="34" charset="0"/>
                          <a:ea typeface="Times New Roman"/>
                          <a:cs typeface="Arial" pitchFamily="34" charset="0"/>
                        </a:rPr>
                        <a:t>5</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c gridSpan="3">
                  <a:txBody>
                    <a:bodyPr/>
                    <a:lstStyle/>
                    <a:p>
                      <a:pPr>
                        <a:lnSpc>
                          <a:spcPct val="107000"/>
                        </a:lnSpc>
                        <a:spcAft>
                          <a:spcPts val="0"/>
                        </a:spcAft>
                        <a:tabLst>
                          <a:tab pos="-457200" algn="l"/>
                          <a:tab pos="-3048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dirty="0">
                          <a:solidFill>
                            <a:srgbClr val="000000"/>
                          </a:solidFill>
                          <a:latin typeface="Arial" pitchFamily="34" charset="0"/>
                          <a:ea typeface="Times New Roman"/>
                          <a:cs typeface="Arial" pitchFamily="34" charset="0"/>
                        </a:rPr>
                        <a:t>Which best describes your </a:t>
                      </a:r>
                      <a:r>
                        <a:rPr lang="en-GB" sz="1100" b="1" u="sng" dirty="0">
                          <a:solidFill>
                            <a:srgbClr val="000000"/>
                          </a:solidFill>
                          <a:latin typeface="Arial" pitchFamily="34" charset="0"/>
                          <a:ea typeface="Times New Roman"/>
                          <a:cs typeface="Arial" pitchFamily="34" charset="0"/>
                        </a:rPr>
                        <a:t>current</a:t>
                      </a:r>
                      <a:r>
                        <a:rPr lang="en-GB" sz="1100" b="1" dirty="0">
                          <a:solidFill>
                            <a:srgbClr val="000000"/>
                          </a:solidFill>
                          <a:latin typeface="Arial" pitchFamily="34" charset="0"/>
                          <a:ea typeface="Times New Roman"/>
                          <a:cs typeface="Arial" pitchFamily="34" charset="0"/>
                        </a:rPr>
                        <a:t> employment situation?</a:t>
                      </a:r>
                      <a:r>
                        <a:rPr lang="en-GB" sz="1100" dirty="0">
                          <a:solidFill>
                            <a:srgbClr val="000000"/>
                          </a:solidFill>
                          <a:latin typeface="Arial" pitchFamily="34" charset="0"/>
                          <a:ea typeface="Times New Roman"/>
                          <a:cs typeface="Arial" pitchFamily="34" charset="0"/>
                        </a:rPr>
                        <a:t>  </a:t>
                      </a:r>
                      <a:r>
                        <a:rPr lang="en-GB" sz="1100" i="1" dirty="0">
                          <a:solidFill>
                            <a:srgbClr val="000000"/>
                          </a:solidFill>
                          <a:latin typeface="Arial" pitchFamily="34" charset="0"/>
                          <a:ea typeface="Times New Roman"/>
                          <a:cs typeface="Arial" pitchFamily="34" charset="0"/>
                        </a:rPr>
                        <a:t>(Select ONE answer)</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c hMerge="1">
                  <a:txBody>
                    <a:bodyPr/>
                    <a:lstStyle/>
                    <a:p>
                      <a:endParaRPr lang="en-CA"/>
                    </a:p>
                  </a:txBody>
                  <a:tcPr/>
                </a:tc>
                <a:tc hMerge="1">
                  <a:txBody>
                    <a:bodyPr/>
                    <a:lstStyle/>
                    <a:p>
                      <a:endParaRPr lang="en-CA"/>
                    </a:p>
                  </a:txBody>
                  <a:tcPr/>
                </a:tc>
              </a:tr>
              <a:tr h="118790">
                <a:tc gridSpan="3">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Retired </a:t>
                      </a:r>
                      <a:r>
                        <a:rPr lang="en-US" sz="1100" b="1" u="sng" dirty="0">
                          <a:latin typeface="Arial" pitchFamily="34" charset="0"/>
                          <a:ea typeface="Times New Roman"/>
                          <a:cs typeface="Arial" pitchFamily="34" charset="0"/>
                        </a:rPr>
                        <a:t>or</a:t>
                      </a:r>
                      <a:r>
                        <a:rPr lang="en-US" sz="1100" b="1" dirty="0">
                          <a:latin typeface="Arial" pitchFamily="34" charset="0"/>
                          <a:ea typeface="Times New Roman"/>
                          <a:cs typeface="Arial" pitchFamily="34" charset="0"/>
                        </a:rPr>
                        <a:t> disability </a:t>
                      </a:r>
                      <a:r>
                        <a:rPr lang="en-US" sz="1100" dirty="0">
                          <a:latin typeface="Arial" pitchFamily="34" charset="0"/>
                          <a:ea typeface="Times New Roman"/>
                          <a:cs typeface="Arial" pitchFamily="34" charset="0"/>
                        </a:rPr>
                        <a:t>(or awaiting disability) </a:t>
                      </a:r>
                      <a:r>
                        <a:rPr lang="en-US" sz="1100" u="sng" dirty="0">
                          <a:latin typeface="Arial" pitchFamily="34" charset="0"/>
                          <a:ea typeface="Times New Roman"/>
                          <a:cs typeface="Arial" pitchFamily="34" charset="0"/>
                        </a:rPr>
                        <a:t>AND</a:t>
                      </a:r>
                      <a:r>
                        <a:rPr lang="en-US" sz="1100" dirty="0">
                          <a:latin typeface="Arial" pitchFamily="34" charset="0"/>
                          <a:ea typeface="Times New Roman"/>
                          <a:cs typeface="Arial" pitchFamily="34" charset="0"/>
                        </a:rPr>
                        <a:t> this is same status as at </a:t>
                      </a:r>
                      <a:r>
                        <a:rPr lang="en-US" sz="1100" dirty="0" smtClean="0">
                          <a:latin typeface="Arial" pitchFamily="34" charset="0"/>
                          <a:ea typeface="Times New Roman"/>
                          <a:cs typeface="Arial" pitchFamily="34" charset="0"/>
                        </a:rPr>
                        <a:t>baseline</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c hMerge="1">
                  <a:txBody>
                    <a:bodyPr/>
                    <a:lstStyle/>
                    <a:p>
                      <a:endParaRPr lang="en-CA"/>
                    </a:p>
                  </a:txBody>
                  <a:tcPr/>
                </a:tc>
                <a:tc hMerge="1">
                  <a:txBody>
                    <a:bodyPr/>
                    <a:lstStyle/>
                    <a:p>
                      <a:endParaRPr lang="en-CA"/>
                    </a:p>
                  </a:txBody>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r>
                        <a:rPr lang="en-GB" sz="900" dirty="0" smtClean="0">
                          <a:solidFill>
                            <a:srgbClr val="000000"/>
                          </a:solidFill>
                          <a:latin typeface="Arial" pitchFamily="34" charset="0"/>
                          <a:ea typeface="Times New Roman"/>
                          <a:cs typeface="Arial" pitchFamily="34" charset="0"/>
                        </a:rPr>
                        <a:t>(Skip </a:t>
                      </a:r>
                      <a:r>
                        <a:rPr lang="en-GB" sz="900" dirty="0">
                          <a:solidFill>
                            <a:srgbClr val="000000"/>
                          </a:solidFill>
                          <a:latin typeface="Arial" pitchFamily="34" charset="0"/>
                          <a:ea typeface="Times New Roman"/>
                          <a:cs typeface="Arial" pitchFamily="34" charset="0"/>
                        </a:rPr>
                        <a:t>to next instrument)</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r>
              <a:tr h="231141">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GB" sz="1100">
                        <a:solidFill>
                          <a:srgbClr val="000000"/>
                        </a:solidFill>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a:latin typeface="Arial" pitchFamily="34" charset="0"/>
                          <a:ea typeface="Times New Roman"/>
                          <a:cs typeface="Arial" pitchFamily="34" charset="0"/>
                        </a:rPr>
                        <a:t>Working - Full Time (</a:t>
                      </a:r>
                      <a:r>
                        <a:rPr lang="en-US" sz="1100">
                          <a:latin typeface="Arial" pitchFamily="34" charset="0"/>
                          <a:ea typeface="Times New Roman"/>
                          <a:cs typeface="Arial" pitchFamily="34" charset="0"/>
                        </a:rPr>
                        <a:t>at least 32 hours per week)</a:t>
                      </a: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smtClean="0">
                          <a:solidFill>
                            <a:srgbClr val="000000"/>
                          </a:solidFill>
                          <a:latin typeface="Arial" pitchFamily="34" charset="0"/>
                          <a:ea typeface="Times New Roman"/>
                          <a:cs typeface="Arial" pitchFamily="34" charset="0"/>
                          <a:sym typeface="Wingdings"/>
                        </a:rPr>
                        <a:t></a:t>
                      </a:r>
                      <a:r>
                        <a:rPr lang="en-GB" sz="1100" dirty="0" smtClean="0">
                          <a:solidFill>
                            <a:srgbClr val="000000"/>
                          </a:solidFill>
                          <a:latin typeface="Arial" pitchFamily="34" charset="0"/>
                          <a:ea typeface="Times New Roman"/>
                          <a:cs typeface="Arial" pitchFamily="34" charset="0"/>
                        </a:rPr>
                        <a:t> </a:t>
                      </a:r>
                      <a:r>
                        <a:rPr lang="en-GB" sz="900" dirty="0">
                          <a:solidFill>
                            <a:srgbClr val="000000"/>
                          </a:solidFill>
                          <a:latin typeface="Arial" pitchFamily="34" charset="0"/>
                          <a:ea typeface="Times New Roman"/>
                          <a:cs typeface="Arial" pitchFamily="34" charset="0"/>
                        </a:rPr>
                        <a:t>(select </a:t>
                      </a:r>
                      <a:r>
                        <a:rPr lang="en-GB" sz="900" dirty="0" smtClean="0">
                          <a:solidFill>
                            <a:srgbClr val="000000"/>
                          </a:solidFill>
                          <a:latin typeface="Arial" pitchFamily="34" charset="0"/>
                          <a:ea typeface="Times New Roman"/>
                          <a:cs typeface="Arial" pitchFamily="34" charset="0"/>
                        </a:rPr>
                        <a:t>'Yes' </a:t>
                      </a:r>
                      <a:r>
                        <a:rPr lang="en-GB" sz="900" dirty="0">
                          <a:solidFill>
                            <a:srgbClr val="000000"/>
                          </a:solidFill>
                          <a:latin typeface="Arial" pitchFamily="34" charset="0"/>
                          <a:ea typeface="Times New Roman"/>
                          <a:cs typeface="Arial" pitchFamily="34" charset="0"/>
                        </a:rPr>
                        <a:t>for question 6)</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r>
              <a:tr h="41957">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GB" sz="1100">
                        <a:solidFill>
                          <a:srgbClr val="000000"/>
                        </a:solidFill>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Working - Part Time </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smtClean="0">
                          <a:solidFill>
                            <a:srgbClr val="000000"/>
                          </a:solidFill>
                          <a:latin typeface="Arial" pitchFamily="34" charset="0"/>
                          <a:ea typeface="Times New Roman"/>
                          <a:cs typeface="Arial" pitchFamily="34" charset="0"/>
                          <a:sym typeface="Wingdings"/>
                        </a:rPr>
                        <a:t></a:t>
                      </a:r>
                      <a:r>
                        <a:rPr lang="en-GB" sz="1100" dirty="0" smtClean="0">
                          <a:solidFill>
                            <a:srgbClr val="000000"/>
                          </a:solidFill>
                          <a:latin typeface="Arial" pitchFamily="34" charset="0"/>
                          <a:ea typeface="Times New Roman"/>
                          <a:cs typeface="Arial" pitchFamily="34" charset="0"/>
                        </a:rPr>
                        <a:t> </a:t>
                      </a:r>
                      <a:r>
                        <a:rPr lang="en-GB" sz="900" dirty="0">
                          <a:solidFill>
                            <a:srgbClr val="000000"/>
                          </a:solidFill>
                          <a:latin typeface="Arial" pitchFamily="34" charset="0"/>
                          <a:ea typeface="Times New Roman"/>
                          <a:cs typeface="Arial" pitchFamily="34" charset="0"/>
                        </a:rPr>
                        <a:t>(select </a:t>
                      </a:r>
                      <a:r>
                        <a:rPr lang="en-GB" sz="900" dirty="0" smtClean="0">
                          <a:solidFill>
                            <a:srgbClr val="000000"/>
                          </a:solidFill>
                          <a:latin typeface="Arial" pitchFamily="34" charset="0"/>
                          <a:ea typeface="Times New Roman"/>
                          <a:cs typeface="Arial" pitchFamily="34" charset="0"/>
                        </a:rPr>
                        <a:t>'Yes' </a:t>
                      </a:r>
                      <a:r>
                        <a:rPr lang="en-GB" sz="900" dirty="0">
                          <a:solidFill>
                            <a:srgbClr val="000000"/>
                          </a:solidFill>
                          <a:latin typeface="Arial" pitchFamily="34" charset="0"/>
                          <a:ea typeface="Times New Roman"/>
                          <a:cs typeface="Arial" pitchFamily="34" charset="0"/>
                        </a:rPr>
                        <a:t>for question 6)</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r>
              <a:tr h="0">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GB" sz="1100">
                        <a:solidFill>
                          <a:srgbClr val="000000"/>
                        </a:solidFill>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a:solidFill>
                            <a:srgbClr val="000000"/>
                          </a:solidFill>
                          <a:latin typeface="Arial" pitchFamily="34" charset="0"/>
                          <a:ea typeface="Times New Roman"/>
                          <a:cs typeface="Arial" pitchFamily="34" charset="0"/>
                        </a:rPr>
                        <a:t>On sick leave but still employed</a:t>
                      </a: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r>
              <a:tr h="40371">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GB" sz="1100">
                        <a:solidFill>
                          <a:srgbClr val="000000"/>
                        </a:solidFill>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a:latin typeface="Arial" pitchFamily="34" charset="0"/>
                          <a:ea typeface="Times New Roman"/>
                          <a:cs typeface="Arial" pitchFamily="34" charset="0"/>
                        </a:rPr>
                        <a:t>Temporarily laid off</a:t>
                      </a: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r>
              <a:tr h="0">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GB" sz="1100">
                        <a:solidFill>
                          <a:srgbClr val="000000"/>
                        </a:solidFill>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Unemployed – presently in a health care facility </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smtClean="0">
                          <a:solidFill>
                            <a:srgbClr val="000000"/>
                          </a:solidFill>
                          <a:latin typeface="Arial" pitchFamily="34" charset="0"/>
                          <a:ea typeface="Times New Roman"/>
                          <a:cs typeface="Arial" pitchFamily="34" charset="0"/>
                          <a:sym typeface="Wingdings"/>
                        </a:rPr>
                        <a:t></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r>
              <a:tr h="231141">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GB" sz="1100">
                        <a:solidFill>
                          <a:srgbClr val="000000"/>
                        </a:solidFill>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a:latin typeface="Arial" pitchFamily="34" charset="0"/>
                          <a:ea typeface="Times New Roman"/>
                          <a:cs typeface="Arial" pitchFamily="34" charset="0"/>
                        </a:rPr>
                        <a:t>Unemployed and Looking for Work</a:t>
                      </a: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r>
              <a:tr h="197110">
                <a:tc gridSpan="3">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a:latin typeface="Arial" pitchFamily="34" charset="0"/>
                          <a:ea typeface="Times New Roman"/>
                          <a:cs typeface="Arial" pitchFamily="34" charset="0"/>
                        </a:rPr>
                        <a:t>Wanting to work, but unemployed due to health related reason</a:t>
                      </a: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hMerge="1">
                  <a:txBody>
                    <a:bodyPr/>
                    <a:lstStyle/>
                    <a:p>
                      <a:endParaRPr lang="en-CA"/>
                    </a:p>
                  </a:txBody>
                  <a:tcPr/>
                </a:tc>
                <a:tc hMerge="1">
                  <a:txBody>
                    <a:bodyPr/>
                    <a:lstStyle/>
                    <a:p>
                      <a:endParaRPr lang="en-CA"/>
                    </a:p>
                  </a:txBody>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r>
              <a:tr h="385182">
                <a:tc gridSpan="3">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Going to School </a:t>
                      </a:r>
                      <a:r>
                        <a:rPr lang="en-US" sz="1100" dirty="0">
                          <a:latin typeface="Arial" pitchFamily="34" charset="0"/>
                          <a:ea typeface="Times New Roman"/>
                          <a:cs typeface="Arial" pitchFamily="34" charset="0"/>
                        </a:rPr>
                        <a:t>(If a participant is both </a:t>
                      </a:r>
                      <a:r>
                        <a:rPr lang="en-US" sz="1100" dirty="0" smtClean="0">
                          <a:latin typeface="Arial" pitchFamily="34" charset="0"/>
                          <a:ea typeface="Times New Roman"/>
                          <a:cs typeface="Arial" pitchFamily="34" charset="0"/>
                        </a:rPr>
                        <a:t>'going </a:t>
                      </a:r>
                      <a:r>
                        <a:rPr lang="en-US" sz="1100" dirty="0">
                          <a:latin typeface="Arial" pitchFamily="34" charset="0"/>
                          <a:ea typeface="Times New Roman"/>
                          <a:cs typeface="Arial" pitchFamily="34" charset="0"/>
                        </a:rPr>
                        <a:t>to </a:t>
                      </a:r>
                      <a:r>
                        <a:rPr lang="en-US" sz="1100" dirty="0" smtClean="0">
                          <a:latin typeface="Arial" pitchFamily="34" charset="0"/>
                          <a:ea typeface="Times New Roman"/>
                          <a:cs typeface="Arial" pitchFamily="34" charset="0"/>
                        </a:rPr>
                        <a:t>school' </a:t>
                      </a:r>
                      <a:r>
                        <a:rPr lang="en-US" sz="1100" dirty="0">
                          <a:latin typeface="Arial" pitchFamily="34" charset="0"/>
                          <a:ea typeface="Times New Roman"/>
                          <a:cs typeface="Arial" pitchFamily="34" charset="0"/>
                        </a:rPr>
                        <a:t>and </a:t>
                      </a:r>
                      <a:r>
                        <a:rPr lang="en-US" sz="1100" dirty="0" smtClean="0">
                          <a:latin typeface="Arial" pitchFamily="34" charset="0"/>
                          <a:ea typeface="Times New Roman"/>
                          <a:cs typeface="Arial" pitchFamily="34" charset="0"/>
                        </a:rPr>
                        <a:t>'working </a:t>
                      </a:r>
                      <a:r>
                        <a:rPr lang="en-US" sz="1100" dirty="0">
                          <a:latin typeface="Arial" pitchFamily="34" charset="0"/>
                          <a:ea typeface="Times New Roman"/>
                          <a:cs typeface="Arial" pitchFamily="34" charset="0"/>
                        </a:rPr>
                        <a:t>part time</a:t>
                      </a:r>
                      <a:r>
                        <a:rPr lang="en-US" sz="1100" dirty="0" smtClean="0">
                          <a:latin typeface="Arial" pitchFamily="34" charset="0"/>
                          <a:ea typeface="Times New Roman"/>
                          <a:cs typeface="Arial" pitchFamily="34" charset="0"/>
                        </a:rPr>
                        <a:t>,' </a:t>
                      </a:r>
                      <a:r>
                        <a:rPr lang="en-US" sz="1100" dirty="0">
                          <a:latin typeface="Arial" pitchFamily="34" charset="0"/>
                          <a:ea typeface="Times New Roman"/>
                          <a:cs typeface="Arial" pitchFamily="34" charset="0"/>
                        </a:rPr>
                        <a:t>ask how many hours for each one and tick whichever option is greater)</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c hMerge="1">
                  <a:txBody>
                    <a:bodyPr/>
                    <a:lstStyle/>
                    <a:p>
                      <a:endParaRPr lang="en-CA"/>
                    </a:p>
                  </a:txBody>
                  <a:tcPr/>
                </a:tc>
                <a:tc hMerge="1">
                  <a:txBody>
                    <a:bodyPr/>
                    <a:lstStyle/>
                    <a:p>
                      <a:endParaRPr lang="en-CA"/>
                    </a:p>
                  </a:txBody>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r>
              <a:tr h="231141">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GB" sz="1100">
                        <a:solidFill>
                          <a:srgbClr val="000000"/>
                        </a:solidFill>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a:latin typeface="Arial" pitchFamily="34" charset="0"/>
                          <a:ea typeface="Times New Roman"/>
                          <a:cs typeface="Arial" pitchFamily="34" charset="0"/>
                        </a:rPr>
                        <a:t>Keeping house or being home maker</a:t>
                      </a: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r>
              <a:tr h="197110">
                <a:tc gridSpan="3">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u="sng">
                          <a:latin typeface="Arial" pitchFamily="34" charset="0"/>
                          <a:ea typeface="Times New Roman"/>
                          <a:cs typeface="Arial" pitchFamily="34" charset="0"/>
                        </a:rPr>
                        <a:t>New</a:t>
                      </a:r>
                      <a:r>
                        <a:rPr lang="en-US" sz="1100" b="1">
                          <a:latin typeface="Arial" pitchFamily="34" charset="0"/>
                          <a:ea typeface="Times New Roman"/>
                          <a:cs typeface="Arial" pitchFamily="34" charset="0"/>
                        </a:rPr>
                        <a:t> Retirement</a:t>
                      </a:r>
                      <a:r>
                        <a:rPr lang="en-US" sz="1100">
                          <a:latin typeface="Arial" pitchFamily="34" charset="0"/>
                          <a:ea typeface="Times New Roman"/>
                          <a:cs typeface="Arial" pitchFamily="34" charset="0"/>
                        </a:rPr>
                        <a:t> (i.e. started after hospital d/c)</a:t>
                      </a: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hMerge="1">
                  <a:txBody>
                    <a:bodyPr/>
                    <a:lstStyle/>
                    <a:p>
                      <a:endParaRPr lang="en-CA"/>
                    </a:p>
                  </a:txBody>
                  <a:tcPr/>
                </a:tc>
                <a:tc hMerge="1">
                  <a:txBody>
                    <a:bodyPr/>
                    <a:lstStyle/>
                    <a:p>
                      <a:endParaRPr lang="en-CA"/>
                    </a:p>
                  </a:txBody>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r>
              <a:tr h="394217">
                <a:tc gridSpan="3">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a:latin typeface="Arial" pitchFamily="34" charset="0"/>
                          <a:ea typeface="Times New Roman"/>
                          <a:cs typeface="Arial" pitchFamily="34" charset="0"/>
                        </a:rPr>
                        <a:t>Receiving </a:t>
                      </a:r>
                      <a:r>
                        <a:rPr lang="en-US" sz="1100" b="1" u="sng">
                          <a:latin typeface="Arial" pitchFamily="34" charset="0"/>
                          <a:ea typeface="Times New Roman"/>
                          <a:cs typeface="Arial" pitchFamily="34" charset="0"/>
                        </a:rPr>
                        <a:t>New</a:t>
                      </a:r>
                      <a:r>
                        <a:rPr lang="en-US" sz="1100" b="1">
                          <a:latin typeface="Arial" pitchFamily="34" charset="0"/>
                          <a:ea typeface="Times New Roman"/>
                          <a:cs typeface="Arial" pitchFamily="34" charset="0"/>
                        </a:rPr>
                        <a:t>/Awaiting </a:t>
                      </a:r>
                      <a:r>
                        <a:rPr lang="en-US" sz="1100" b="1" u="sng">
                          <a:latin typeface="Arial" pitchFamily="34" charset="0"/>
                          <a:ea typeface="Times New Roman"/>
                          <a:cs typeface="Arial" pitchFamily="34" charset="0"/>
                        </a:rPr>
                        <a:t>New</a:t>
                      </a:r>
                      <a:r>
                        <a:rPr lang="en-US" sz="1100" b="1">
                          <a:latin typeface="Arial" pitchFamily="34" charset="0"/>
                          <a:ea typeface="Times New Roman"/>
                          <a:cs typeface="Arial" pitchFamily="34" charset="0"/>
                        </a:rPr>
                        <a:t> Approval for Disability payments</a:t>
                      </a:r>
                      <a:r>
                        <a:rPr lang="en-US" sz="1100">
                          <a:latin typeface="Arial" pitchFamily="34" charset="0"/>
                          <a:ea typeface="Times New Roman"/>
                          <a:cs typeface="Arial" pitchFamily="34" charset="0"/>
                        </a:rPr>
                        <a:t>  </a:t>
                      </a:r>
                      <a:endParaRPr lang="en-CA" sz="1100">
                        <a:latin typeface="Arial" pitchFamily="34" charset="0"/>
                        <a:ea typeface="Times New Roman"/>
                        <a:cs typeface="Arial" pitchFamily="34" charset="0"/>
                      </a:endParaRPr>
                    </a:p>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a:latin typeface="Arial" pitchFamily="34" charset="0"/>
                          <a:ea typeface="Times New Roman"/>
                          <a:cs typeface="Arial" pitchFamily="34" charset="0"/>
                        </a:rPr>
                        <a:t>(i.e. started after hospital d/c)</a:t>
                      </a: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hMerge="1">
                  <a:txBody>
                    <a:bodyPr/>
                    <a:lstStyle/>
                    <a:p>
                      <a:endParaRPr lang="en-CA"/>
                    </a:p>
                  </a:txBody>
                  <a:tcPr/>
                </a:tc>
                <a:tc hMerge="1">
                  <a:txBody>
                    <a:bodyPr/>
                    <a:lstStyle/>
                    <a:p>
                      <a:endParaRPr lang="en-CA"/>
                    </a:p>
                  </a:txBody>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r>
              <a:tr h="231141">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GB" sz="1100">
                        <a:solidFill>
                          <a:srgbClr val="000000"/>
                        </a:solidFill>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dirty="0">
                          <a:latin typeface="Arial" pitchFamily="34" charset="0"/>
                          <a:ea typeface="Times New Roman"/>
                          <a:cs typeface="Arial" pitchFamily="34" charset="0"/>
                        </a:rPr>
                        <a:t>Other (specify</a:t>
                      </a:r>
                      <a:r>
                        <a:rPr lang="en-US" sz="1100" dirty="0" smtClean="0">
                          <a:latin typeface="Arial" pitchFamily="34" charset="0"/>
                          <a:ea typeface="Times New Roman"/>
                          <a:cs typeface="Arial" pitchFamily="34" charset="0"/>
                        </a:rPr>
                        <a:t>):_____________________________</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smtClean="0">
                          <a:solidFill>
                            <a:srgbClr val="000000"/>
                          </a:solidFill>
                          <a:latin typeface="Arial" pitchFamily="34" charset="0"/>
                          <a:ea typeface="Times New Roman"/>
                          <a:cs typeface="Arial" pitchFamily="34" charset="0"/>
                          <a:sym typeface="Wingdings"/>
                        </a:rPr>
                        <a:t></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r>
              <a:tr h="231141">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GB" sz="1100">
                        <a:solidFill>
                          <a:srgbClr val="000000"/>
                        </a:solidFill>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a:latin typeface="Arial" pitchFamily="34" charset="0"/>
                          <a:ea typeface="Times New Roman"/>
                          <a:cs typeface="Arial" pitchFamily="34" charset="0"/>
                        </a:rPr>
                        <a:t>Don’t know</a:t>
                      </a: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16002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smtClean="0">
                          <a:solidFill>
                            <a:srgbClr val="000000"/>
                          </a:solidFill>
                          <a:latin typeface="Arial" pitchFamily="34" charset="0"/>
                          <a:ea typeface="Times New Roman"/>
                          <a:cs typeface="Arial" pitchFamily="34" charset="0"/>
                          <a:sym typeface="Wingdings"/>
                        </a:rPr>
                        <a:t></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r>
              <a:tr h="565174">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GB" sz="1100">
                        <a:solidFill>
                          <a:srgbClr val="000000"/>
                        </a:solidFill>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a:latin typeface="Arial" pitchFamily="34" charset="0"/>
                          <a:ea typeface="Times New Roman"/>
                          <a:cs typeface="Arial" pitchFamily="34" charset="0"/>
                        </a:rPr>
                        <a:t>No Answer</a:t>
                      </a:r>
                      <a:endParaRPr lang="en-CA" sz="1100">
                        <a:latin typeface="Arial" pitchFamily="34" charset="0"/>
                        <a:ea typeface="Times New Roman"/>
                        <a:cs typeface="Arial" pitchFamily="34" charset="0"/>
                      </a:endParaRPr>
                    </a:p>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a:latin typeface="Arial" pitchFamily="34" charset="0"/>
                          <a:ea typeface="Times New Roman"/>
                          <a:cs typeface="Arial" pitchFamily="34" charset="0"/>
                        </a:rPr>
                        <a:t>Unknown</a:t>
                      </a: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smtClean="0">
                          <a:solidFill>
                            <a:srgbClr val="000000"/>
                          </a:solidFill>
                          <a:latin typeface="Arial" pitchFamily="34" charset="0"/>
                          <a:ea typeface="Times New Roman"/>
                          <a:cs typeface="Arial" pitchFamily="34" charset="0"/>
                          <a:sym typeface="Wingdings"/>
                        </a:rPr>
                        <a:t></a:t>
                      </a:r>
                      <a:endParaRPr lang="en-CA" sz="1100" dirty="0">
                        <a:latin typeface="Arial" pitchFamily="34" charset="0"/>
                        <a:ea typeface="Times New Roman"/>
                        <a:cs typeface="Arial" pitchFamily="34" charset="0"/>
                      </a:endParaRPr>
                    </a:p>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smtClean="0">
                          <a:solidFill>
                            <a:srgbClr val="000000"/>
                          </a:solidFill>
                          <a:latin typeface="Arial" pitchFamily="34" charset="0"/>
                          <a:ea typeface="Times New Roman"/>
                          <a:cs typeface="Arial" pitchFamily="34" charset="0"/>
                          <a:sym typeface="Wingdings"/>
                        </a:rPr>
                        <a:t></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r>
              <a:tr h="1260597">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a:solidFill>
                            <a:srgbClr val="000000"/>
                          </a:solidFill>
                          <a:latin typeface="Arial" pitchFamily="34" charset="0"/>
                          <a:ea typeface="Times New Roman"/>
                          <a:cs typeface="Arial" pitchFamily="34" charset="0"/>
                        </a:rPr>
                        <a:t>6</a:t>
                      </a: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gridSpan="3">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Have you worked at all since you left the hospital?</a:t>
                      </a:r>
                      <a:endParaRPr lang="en-CA" sz="1100" dirty="0">
                        <a:latin typeface="Arial" pitchFamily="34" charset="0"/>
                        <a:ea typeface="Times New Roman"/>
                        <a:cs typeface="Arial" pitchFamily="34" charset="0"/>
                      </a:endParaRPr>
                    </a:p>
                    <a:p>
                      <a:pPr marL="393065" marR="0" indent="0" algn="l" defTabSz="914400" rtl="0" eaLnBrk="1" fontAlgn="auto" latinLnBrk="0" hangingPunct="1">
                        <a:lnSpc>
                          <a:spcPct val="107000"/>
                        </a:lnSpc>
                        <a:spcBef>
                          <a:spcPts val="600"/>
                        </a:spcBef>
                        <a:spcAft>
                          <a:spcPts val="1200"/>
                        </a:spcAft>
                        <a:buClrTx/>
                        <a:buSzTx/>
                        <a:buFontTx/>
                        <a:buNone/>
                        <a:tabLst>
                          <a:tab pos="-2693035" algn="l"/>
                          <a:tab pos="-45720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defRPr/>
                      </a:pPr>
                      <a:r>
                        <a:rPr lang="en-GB" sz="1100" dirty="0" smtClean="0">
                          <a:solidFill>
                            <a:srgbClr val="000000"/>
                          </a:solidFill>
                          <a:latin typeface="Arial" pitchFamily="34" charset="0"/>
                          <a:ea typeface="Times New Roman"/>
                          <a:cs typeface="Arial" pitchFamily="34" charset="0"/>
                          <a:sym typeface="Wingdings"/>
                        </a:rPr>
                        <a:t></a:t>
                      </a:r>
                      <a:r>
                        <a:rPr lang="en-CA" sz="1100" baseline="0" dirty="0" smtClean="0">
                          <a:solidFill>
                            <a:srgbClr val="000000"/>
                          </a:solidFill>
                          <a:latin typeface="Arial" pitchFamily="34" charset="0"/>
                          <a:ea typeface="Times New Roman"/>
                          <a:cs typeface="Arial" pitchFamily="34" charset="0"/>
                          <a:sym typeface="Wingdings"/>
                        </a:rPr>
                        <a:t> </a:t>
                      </a:r>
                      <a:r>
                        <a:rPr lang="en-US" sz="1100" dirty="0" smtClean="0">
                          <a:latin typeface="Arial" pitchFamily="34" charset="0"/>
                          <a:ea typeface="Times New Roman"/>
                          <a:cs typeface="Arial" pitchFamily="34" charset="0"/>
                        </a:rPr>
                        <a:t>No </a:t>
                      </a:r>
                      <a:r>
                        <a:rPr lang="en-US" sz="1100" dirty="0">
                          <a:latin typeface="Arial" pitchFamily="34" charset="0"/>
                          <a:ea typeface="Times New Roman"/>
                          <a:cs typeface="Arial" pitchFamily="34" charset="0"/>
                          <a:sym typeface="Wingdings 3"/>
                        </a:rPr>
                        <a:t></a:t>
                      </a:r>
                      <a:r>
                        <a:rPr lang="en-US" sz="1100" dirty="0">
                          <a:latin typeface="Arial" pitchFamily="34" charset="0"/>
                          <a:ea typeface="Times New Roman"/>
                          <a:cs typeface="Arial" pitchFamily="34" charset="0"/>
                        </a:rPr>
                        <a:t> Why have you not </a:t>
                      </a:r>
                      <a:r>
                        <a:rPr lang="en-US" sz="1100" dirty="0" smtClean="0">
                          <a:latin typeface="Arial" pitchFamily="34" charset="0"/>
                          <a:ea typeface="Times New Roman"/>
                          <a:cs typeface="Arial" pitchFamily="34" charset="0"/>
                        </a:rPr>
                        <a:t>worked?_____________________________ </a:t>
                      </a:r>
                      <a:r>
                        <a:rPr lang="en-US" sz="1100" i="1" dirty="0" smtClean="0">
                          <a:latin typeface="Arial" pitchFamily="34" charset="0"/>
                          <a:ea typeface="Times New Roman"/>
                          <a:cs typeface="Arial" pitchFamily="34" charset="0"/>
                        </a:rPr>
                        <a:t> </a:t>
                      </a:r>
                      <a:r>
                        <a:rPr lang="en-US" sz="900" i="1" dirty="0">
                          <a:latin typeface="Arial" pitchFamily="34" charset="0"/>
                          <a:ea typeface="Times New Roman"/>
                          <a:cs typeface="Arial" pitchFamily="34" charset="0"/>
                        </a:rPr>
                        <a:t>[</a:t>
                      </a:r>
                      <a:r>
                        <a:rPr lang="en-US" sz="900" i="1" u="sng" dirty="0">
                          <a:latin typeface="Arial" pitchFamily="34" charset="0"/>
                          <a:ea typeface="Times New Roman"/>
                          <a:cs typeface="Arial" pitchFamily="34" charset="0"/>
                        </a:rPr>
                        <a:t>Skip to next instrument]</a:t>
                      </a:r>
                      <a:r>
                        <a:rPr lang="en-CA" sz="1100" dirty="0">
                          <a:latin typeface="Arial" pitchFamily="34" charset="0"/>
                          <a:ea typeface="Times New Roman"/>
                          <a:cs typeface="Arial" pitchFamily="34" charset="0"/>
                        </a:rPr>
                        <a:t> </a:t>
                      </a:r>
                      <a:endParaRPr lang="en-CA" sz="1100" dirty="0" smtClean="0">
                        <a:latin typeface="Arial" pitchFamily="34" charset="0"/>
                        <a:ea typeface="Times New Roman"/>
                        <a:cs typeface="Arial" pitchFamily="34" charset="0"/>
                      </a:endParaRPr>
                    </a:p>
                    <a:p>
                      <a:pPr marL="393065" marR="0" indent="0" algn="l" defTabSz="914400" rtl="0" eaLnBrk="1" fontAlgn="auto" latinLnBrk="0" hangingPunct="1">
                        <a:lnSpc>
                          <a:spcPct val="107000"/>
                        </a:lnSpc>
                        <a:spcBef>
                          <a:spcPts val="600"/>
                        </a:spcBef>
                        <a:spcAft>
                          <a:spcPts val="1200"/>
                        </a:spcAft>
                        <a:buClrTx/>
                        <a:buSzTx/>
                        <a:buFontTx/>
                        <a:buNone/>
                        <a:tabLst>
                          <a:tab pos="-2693035" algn="l"/>
                          <a:tab pos="-45720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defRPr/>
                      </a:pPr>
                      <a:endParaRPr lang="en-GB" sz="1100" dirty="0" smtClean="0">
                        <a:solidFill>
                          <a:srgbClr val="000000"/>
                        </a:solidFill>
                        <a:latin typeface="Arial" pitchFamily="34" charset="0"/>
                        <a:ea typeface="Times New Roman"/>
                        <a:cs typeface="Arial" pitchFamily="34" charset="0"/>
                        <a:sym typeface="Wingdings"/>
                      </a:endParaRPr>
                    </a:p>
                    <a:p>
                      <a:pPr marL="393065" marR="0" indent="0" algn="l" defTabSz="914400" rtl="0" eaLnBrk="1" fontAlgn="auto" latinLnBrk="0" hangingPunct="1">
                        <a:lnSpc>
                          <a:spcPct val="107000"/>
                        </a:lnSpc>
                        <a:spcBef>
                          <a:spcPts val="600"/>
                        </a:spcBef>
                        <a:spcAft>
                          <a:spcPts val="1200"/>
                        </a:spcAft>
                        <a:buClrTx/>
                        <a:buSzTx/>
                        <a:buFontTx/>
                        <a:buNone/>
                        <a:tabLst>
                          <a:tab pos="-2693035" algn="l"/>
                          <a:tab pos="-45720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defRPr/>
                      </a:pPr>
                      <a:r>
                        <a:rPr lang="en-GB" sz="1100" dirty="0" smtClean="0">
                          <a:solidFill>
                            <a:srgbClr val="000000"/>
                          </a:solidFill>
                          <a:latin typeface="Arial" pitchFamily="34" charset="0"/>
                          <a:ea typeface="Times New Roman"/>
                          <a:cs typeface="Arial" pitchFamily="34" charset="0"/>
                          <a:sym typeface="Wingdings"/>
                        </a:rPr>
                        <a:t> </a:t>
                      </a:r>
                      <a:r>
                        <a:rPr lang="en-US" sz="1100" dirty="0" smtClean="0">
                          <a:latin typeface="Arial" pitchFamily="34" charset="0"/>
                          <a:ea typeface="Times New Roman"/>
                          <a:cs typeface="Arial" pitchFamily="34" charset="0"/>
                        </a:rPr>
                        <a:t>Yes </a:t>
                      </a:r>
                      <a:r>
                        <a:rPr lang="en-US" sz="900" dirty="0">
                          <a:latin typeface="Arial" pitchFamily="34" charset="0"/>
                          <a:ea typeface="Times New Roman"/>
                          <a:cs typeface="Arial" pitchFamily="34" charset="0"/>
                        </a:rPr>
                        <a:t>[</a:t>
                      </a:r>
                      <a:r>
                        <a:rPr lang="en-US" sz="900" u="sng" dirty="0">
                          <a:latin typeface="Arial" pitchFamily="34" charset="0"/>
                          <a:ea typeface="Times New Roman"/>
                          <a:cs typeface="Arial" pitchFamily="34" charset="0"/>
                        </a:rPr>
                        <a:t>Proceed below</a:t>
                      </a:r>
                      <a:r>
                        <a:rPr lang="en-US" sz="900" dirty="0">
                          <a:latin typeface="Arial" pitchFamily="34" charset="0"/>
                          <a:ea typeface="Times New Roman"/>
                          <a:cs typeface="Arial" pitchFamily="34" charset="0"/>
                        </a:rPr>
                        <a:t>] </a:t>
                      </a:r>
                      <a:r>
                        <a:rPr lang="en-US" sz="1100" dirty="0" smtClean="0">
                          <a:latin typeface="Arial" pitchFamily="34" charset="0"/>
                          <a:ea typeface="Times New Roman"/>
                          <a:cs typeface="Arial" pitchFamily="34" charset="0"/>
                        </a:rPr>
                        <a:t>  </a:t>
                      </a:r>
                    </a:p>
                  </a:txBody>
                  <a:tcPr marL="31902" marR="31902" marT="0" marB="0">
                    <a:lnL>
                      <a:noFill/>
                    </a:lnL>
                    <a:lnR>
                      <a:noFill/>
                    </a:lnR>
                    <a:lnT>
                      <a:noFill/>
                    </a:lnT>
                    <a:lnB>
                      <a:noFill/>
                    </a:lnB>
                  </a:tcPr>
                </a:tc>
                <a:tc hMerge="1">
                  <a:txBody>
                    <a:bodyPr/>
                    <a:lstStyle/>
                    <a:p>
                      <a:endParaRPr lang="en-CA"/>
                    </a:p>
                  </a:txBody>
                  <a:tcPr/>
                </a:tc>
                <a:tc hMerge="1">
                  <a:txBody>
                    <a:bodyPr/>
                    <a:lstStyle/>
                    <a:p>
                      <a:endParaRPr lang="en-CA"/>
                    </a:p>
                  </a:txBody>
                  <a:tcPr/>
                </a:tc>
              </a:tr>
              <a:tr h="473412">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a:solidFill>
                            <a:srgbClr val="000000"/>
                          </a:solidFill>
                          <a:latin typeface="Arial" pitchFamily="34" charset="0"/>
                          <a:ea typeface="Times New Roman"/>
                          <a:cs typeface="Arial" pitchFamily="34" charset="0"/>
                        </a:rPr>
                        <a:t>7</a:t>
                      </a: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gridSpan="3">
                  <a:txBody>
                    <a:bodyPr/>
                    <a:lstStyle/>
                    <a:p>
                      <a:pPr marL="91440">
                        <a:lnSpc>
                          <a:spcPct val="150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How many weeks after hospital discharge did you return to work?</a:t>
                      </a:r>
                      <a:r>
                        <a:rPr lang="en-US" sz="1100" dirty="0">
                          <a:latin typeface="Arial" pitchFamily="34" charset="0"/>
                          <a:ea typeface="Times New Roman"/>
                          <a:cs typeface="Arial" pitchFamily="34" charset="0"/>
                        </a:rPr>
                        <a:t> (</a:t>
                      </a:r>
                      <a:r>
                        <a:rPr lang="en-US" sz="1100" i="1" dirty="0">
                          <a:latin typeface="Arial" pitchFamily="34" charset="0"/>
                          <a:ea typeface="Times New Roman"/>
                          <a:cs typeface="Arial" pitchFamily="34" charset="0"/>
                        </a:rPr>
                        <a:t>record using weeks ONLY</a:t>
                      </a:r>
                      <a:r>
                        <a:rPr lang="en-US" sz="1100" dirty="0">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p>
                      <a:pPr>
                        <a:lnSpc>
                          <a:spcPct val="107000"/>
                        </a:lnSpc>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dirty="0" smtClean="0">
                          <a:latin typeface="Arial" pitchFamily="34" charset="0"/>
                          <a:ea typeface="Times New Roman"/>
                          <a:cs typeface="Arial" pitchFamily="34" charset="0"/>
                        </a:rPr>
                        <a:t>                                                                           __  __       </a:t>
                      </a:r>
                      <a:r>
                        <a:rPr lang="en-GB" sz="1100" dirty="0" smtClean="0">
                          <a:solidFill>
                            <a:srgbClr val="000000"/>
                          </a:solidFill>
                          <a:latin typeface="Arial" pitchFamily="34" charset="0"/>
                          <a:ea typeface="Times New Roman"/>
                          <a:cs typeface="Arial" pitchFamily="34" charset="0"/>
                        </a:rPr>
                        <a:t>No </a:t>
                      </a:r>
                      <a:r>
                        <a:rPr lang="en-GB" sz="1100" dirty="0">
                          <a:solidFill>
                            <a:srgbClr val="000000"/>
                          </a:solidFill>
                          <a:latin typeface="Arial" pitchFamily="34" charset="0"/>
                          <a:ea typeface="Times New Roman"/>
                          <a:cs typeface="Arial" pitchFamily="34" charset="0"/>
                        </a:rPr>
                        <a:t>Answer </a:t>
                      </a:r>
                      <a:r>
                        <a:rPr lang="en-GB" sz="1100" dirty="0" smtClean="0">
                          <a:solidFill>
                            <a:srgbClr val="000000"/>
                          </a:solidFill>
                          <a:latin typeface="Arial" pitchFamily="34" charset="0"/>
                          <a:ea typeface="Times New Roman"/>
                          <a:cs typeface="Arial" pitchFamily="34" charset="0"/>
                          <a:sym typeface="Wingdings"/>
                        </a:rPr>
                        <a:t></a:t>
                      </a:r>
                      <a:r>
                        <a:rPr lang="en-US" sz="1100" dirty="0" smtClean="0">
                          <a:latin typeface="Arial" pitchFamily="34" charset="0"/>
                          <a:ea typeface="Times New Roman"/>
                          <a:cs typeface="Arial" pitchFamily="34" charset="0"/>
                        </a:rPr>
                        <a:t>      </a:t>
                      </a:r>
                      <a:r>
                        <a:rPr lang="en-GB" sz="1100" dirty="0">
                          <a:solidFill>
                            <a:srgbClr val="000000"/>
                          </a:solidFill>
                          <a:latin typeface="Arial" pitchFamily="34" charset="0"/>
                          <a:ea typeface="Times New Roman"/>
                          <a:cs typeface="Arial" pitchFamily="34" charset="0"/>
                        </a:rPr>
                        <a:t>Don’t know </a:t>
                      </a:r>
                      <a:r>
                        <a:rPr lang="en-GB" sz="1100" dirty="0" smtClean="0">
                          <a:solidFill>
                            <a:srgbClr val="000000"/>
                          </a:solidFill>
                          <a:latin typeface="Arial" pitchFamily="34" charset="0"/>
                          <a:ea typeface="Times New Roman"/>
                          <a:cs typeface="Arial" pitchFamily="34" charset="0"/>
                          <a:sym typeface="Wingdings"/>
                        </a:rPr>
                        <a:t></a:t>
                      </a:r>
                      <a:r>
                        <a:rPr lang="en-US" sz="1100" dirty="0" smtClean="0">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c hMerge="1">
                  <a:txBody>
                    <a:bodyPr/>
                    <a:lstStyle/>
                    <a:p>
                      <a:endParaRPr lang="en-CA"/>
                    </a:p>
                  </a:txBody>
                  <a:tcPr/>
                </a:tc>
                <a:tc hMerge="1">
                  <a:txBody>
                    <a:bodyPr/>
                    <a:lstStyle/>
                    <a:p>
                      <a:endParaRPr lang="en-CA"/>
                    </a:p>
                  </a:txBody>
                  <a:tcPr/>
                </a:tc>
              </a:tr>
              <a:tr h="796615">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a:solidFill>
                            <a:srgbClr val="000000"/>
                          </a:solidFill>
                          <a:latin typeface="Arial" pitchFamily="34" charset="0"/>
                          <a:ea typeface="Times New Roman"/>
                          <a:cs typeface="Arial" pitchFamily="34" charset="0"/>
                        </a:rPr>
                        <a:t>8</a:t>
                      </a: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gridSpan="3">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u="sng" dirty="0">
                          <a:solidFill>
                            <a:srgbClr val="000000"/>
                          </a:solidFill>
                          <a:latin typeface="Arial" pitchFamily="34" charset="0"/>
                          <a:ea typeface="Times New Roman"/>
                          <a:cs typeface="Arial" pitchFamily="34" charset="0"/>
                        </a:rPr>
                        <a:t>What is your occupation, or what kind of work do/did you do? </a:t>
                      </a:r>
                      <a:endParaRPr lang="en-GB" sz="1100" b="1" u="sng" dirty="0" smtClean="0">
                        <a:solidFill>
                          <a:srgbClr val="000000"/>
                        </a:solidFill>
                        <a:latin typeface="Arial" pitchFamily="34" charset="0"/>
                        <a:ea typeface="Times New Roman"/>
                        <a:cs typeface="Arial" pitchFamily="34" charset="0"/>
                      </a:endParaRPr>
                    </a:p>
                    <a:p>
                      <a:pPr marL="91440">
                        <a:lnSpc>
                          <a:spcPct val="100000"/>
                        </a:lnSpc>
                        <a:spcBef>
                          <a:spcPts val="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900" i="1" dirty="0" smtClean="0">
                          <a:latin typeface="Arial" pitchFamily="34" charset="0"/>
                          <a:ea typeface="Times New Roman"/>
                          <a:cs typeface="Arial" pitchFamily="34" charset="0"/>
                        </a:rPr>
                        <a:t>Survey </a:t>
                      </a:r>
                      <a:r>
                        <a:rPr lang="en-US" sz="900" i="1" dirty="0">
                          <a:latin typeface="Arial" pitchFamily="34" charset="0"/>
                          <a:ea typeface="Times New Roman"/>
                          <a:cs typeface="Arial" pitchFamily="34" charset="0"/>
                        </a:rPr>
                        <a:t>administrator</a:t>
                      </a:r>
                      <a:r>
                        <a:rPr lang="en-US" sz="900" dirty="0">
                          <a:latin typeface="Arial" pitchFamily="34" charset="0"/>
                          <a:ea typeface="Times New Roman"/>
                          <a:cs typeface="Arial" pitchFamily="34" charset="0"/>
                        </a:rPr>
                        <a:t>: Refer to </a:t>
                      </a:r>
                      <a:r>
                        <a:rPr lang="en-US" sz="900" dirty="0" smtClean="0">
                          <a:latin typeface="Arial" pitchFamily="34" charset="0"/>
                          <a:ea typeface="Times New Roman"/>
                          <a:cs typeface="Arial" pitchFamily="34" charset="0"/>
                        </a:rPr>
                        <a:t>Occupation List</a:t>
                      </a:r>
                      <a:r>
                        <a:rPr lang="en-US" sz="900" baseline="0" dirty="0" smtClean="0">
                          <a:latin typeface="Arial" pitchFamily="34" charset="0"/>
                          <a:ea typeface="Times New Roman"/>
                          <a:cs typeface="Arial" pitchFamily="34" charset="0"/>
                        </a:rPr>
                        <a:t> </a:t>
                      </a:r>
                      <a:r>
                        <a:rPr lang="en-US" sz="900" dirty="0" smtClean="0">
                          <a:latin typeface="Arial" pitchFamily="34" charset="0"/>
                          <a:ea typeface="Times New Roman"/>
                          <a:cs typeface="Arial" pitchFamily="34" charset="0"/>
                        </a:rPr>
                        <a:t>to </a:t>
                      </a:r>
                      <a:r>
                        <a:rPr lang="en-US" sz="900" dirty="0">
                          <a:latin typeface="Arial" pitchFamily="34" charset="0"/>
                          <a:ea typeface="Times New Roman"/>
                          <a:cs typeface="Arial" pitchFamily="34" charset="0"/>
                        </a:rPr>
                        <a:t>categorize responses below</a:t>
                      </a:r>
                      <a:endParaRPr lang="en-CA" sz="900" dirty="0">
                        <a:latin typeface="Arial" pitchFamily="34" charset="0"/>
                        <a:ea typeface="Times New Roman"/>
                        <a:cs typeface="Arial" pitchFamily="34" charset="0"/>
                      </a:endParaRPr>
                    </a:p>
                    <a:p>
                      <a:pPr marL="91440" algn="l">
                        <a:lnSpc>
                          <a:spcPct val="150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smtClean="0">
                          <a:solidFill>
                            <a:srgbClr val="000000"/>
                          </a:solidFill>
                          <a:latin typeface="Arial" pitchFamily="34" charset="0"/>
                          <a:ea typeface="Times New Roman"/>
                          <a:cs typeface="Arial" pitchFamily="34" charset="0"/>
                        </a:rPr>
                        <a:t>                                     _______________________ </a:t>
                      </a:r>
                      <a:r>
                        <a:rPr lang="en-GB" sz="1100" i="1" baseline="0" dirty="0" smtClean="0">
                          <a:solidFill>
                            <a:srgbClr val="000000"/>
                          </a:solidFill>
                          <a:latin typeface="Arial" pitchFamily="34" charset="0"/>
                          <a:ea typeface="Times New Roman"/>
                          <a:cs typeface="Arial" pitchFamily="34" charset="0"/>
                        </a:rPr>
                        <a:t>    </a:t>
                      </a:r>
                      <a:r>
                        <a:rPr lang="en-GB" sz="1100" dirty="0" smtClean="0">
                          <a:solidFill>
                            <a:srgbClr val="000000"/>
                          </a:solidFill>
                          <a:latin typeface="Arial" pitchFamily="34" charset="0"/>
                          <a:ea typeface="Times New Roman"/>
                          <a:cs typeface="Arial" pitchFamily="34" charset="0"/>
                        </a:rPr>
                        <a:t> </a:t>
                      </a:r>
                      <a:r>
                        <a:rPr lang="en-GB" sz="1100" dirty="0">
                          <a:solidFill>
                            <a:srgbClr val="000000"/>
                          </a:solidFill>
                          <a:latin typeface="Arial" pitchFamily="34" charset="0"/>
                          <a:ea typeface="Times New Roman"/>
                          <a:cs typeface="Arial" pitchFamily="34" charset="0"/>
                        </a:rPr>
                        <a:t>No Answer </a:t>
                      </a:r>
                      <a:r>
                        <a:rPr lang="en-GB" sz="1100" dirty="0" smtClean="0">
                          <a:solidFill>
                            <a:srgbClr val="000000"/>
                          </a:solidFill>
                          <a:latin typeface="Arial" pitchFamily="34" charset="0"/>
                          <a:ea typeface="Times New Roman"/>
                          <a:cs typeface="Arial" pitchFamily="34" charset="0"/>
                          <a:sym typeface="Wingdings"/>
                        </a:rPr>
                        <a:t></a:t>
                      </a:r>
                      <a:r>
                        <a:rPr lang="en-GB" sz="1100" dirty="0" smtClean="0">
                          <a:solidFill>
                            <a:srgbClr val="000000"/>
                          </a:solidFill>
                          <a:latin typeface="Arial" pitchFamily="34" charset="0"/>
                          <a:ea typeface="Times New Roman"/>
                          <a:cs typeface="Arial" pitchFamily="34" charset="0"/>
                        </a:rPr>
                        <a:t>      </a:t>
                      </a:r>
                      <a:r>
                        <a:rPr lang="en-GB" sz="1100" dirty="0">
                          <a:solidFill>
                            <a:srgbClr val="000000"/>
                          </a:solidFill>
                          <a:latin typeface="Arial" pitchFamily="34" charset="0"/>
                          <a:ea typeface="Times New Roman"/>
                          <a:cs typeface="Arial" pitchFamily="34" charset="0"/>
                        </a:rPr>
                        <a:t>Don’t know </a:t>
                      </a:r>
                      <a:r>
                        <a:rPr lang="en-GB" sz="1100" dirty="0" smtClean="0">
                          <a:solidFill>
                            <a:srgbClr val="000000"/>
                          </a:solidFill>
                          <a:latin typeface="Arial" pitchFamily="34" charset="0"/>
                          <a:ea typeface="Times New Roman"/>
                          <a:cs typeface="Arial" pitchFamily="34" charset="0"/>
                          <a:sym typeface="Wingdings"/>
                        </a:rPr>
                        <a:t></a:t>
                      </a:r>
                      <a:r>
                        <a:rPr lang="en-GB" sz="1100" dirty="0" smtClean="0">
                          <a:solidFill>
                            <a:srgbClr val="000000"/>
                          </a:solidFill>
                          <a:latin typeface="Arial" pitchFamily="34" charset="0"/>
                          <a:ea typeface="Times New Roman"/>
                          <a:cs typeface="Arial" pitchFamily="34" charset="0"/>
                        </a:rPr>
                        <a:t>     N/A </a:t>
                      </a:r>
                      <a:r>
                        <a:rPr lang="en-GB" sz="1100" dirty="0" smtClean="0">
                          <a:solidFill>
                            <a:srgbClr val="000000"/>
                          </a:solidFill>
                          <a:latin typeface="Arial" pitchFamily="34" charset="0"/>
                          <a:ea typeface="Times New Roman"/>
                          <a:cs typeface="Arial" pitchFamily="34" charset="0"/>
                          <a:sym typeface="Wingdings"/>
                        </a:rPr>
                        <a:t></a:t>
                      </a:r>
                      <a:r>
                        <a:rPr lang="en-GB" sz="1100" dirty="0" smtClean="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c hMerge="1">
                  <a:txBody>
                    <a:bodyPr/>
                    <a:lstStyle/>
                    <a:p>
                      <a:endParaRPr lang="en-CA"/>
                    </a:p>
                  </a:txBody>
                  <a:tcPr/>
                </a:tc>
                <a:tc hMerge="1">
                  <a:txBody>
                    <a:bodyPr/>
                    <a:lstStyle/>
                    <a:p>
                      <a:endParaRPr lang="en-CA"/>
                    </a:p>
                  </a:txBody>
                  <a:tcPr/>
                </a:tc>
              </a:tr>
              <a:tr h="719967">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a:solidFill>
                            <a:srgbClr val="000000"/>
                          </a:solidFill>
                          <a:latin typeface="Arial" pitchFamily="34" charset="0"/>
                          <a:ea typeface="Times New Roman"/>
                          <a:cs typeface="Arial" pitchFamily="34" charset="0"/>
                        </a:rPr>
                        <a:t>9</a:t>
                      </a: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gridSpan="3">
                  <a:txBody>
                    <a:bodyPr/>
                    <a:lstStyle/>
                    <a:p>
                      <a:pPr marL="91440">
                        <a:lnSpc>
                          <a:spcPct val="150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u="sng" dirty="0">
                          <a:solidFill>
                            <a:srgbClr val="000000"/>
                          </a:solidFill>
                          <a:latin typeface="Arial" pitchFamily="34" charset="0"/>
                          <a:ea typeface="Times New Roman"/>
                          <a:cs typeface="Arial" pitchFamily="34" charset="0"/>
                        </a:rPr>
                        <a:t>On average, how many hours per week do/did you work?  </a:t>
                      </a:r>
                      <a:endParaRPr lang="en-CA" sz="1100" dirty="0">
                        <a:latin typeface="Arial" pitchFamily="34" charset="0"/>
                        <a:ea typeface="Times New Roman"/>
                        <a:cs typeface="Arial" pitchFamily="34" charset="0"/>
                      </a:endParaRPr>
                    </a:p>
                    <a:p>
                      <a:pPr marL="91440" algn="l">
                        <a:lnSpc>
                          <a:spcPct val="150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dirty="0" smtClean="0">
                          <a:latin typeface="Arial" pitchFamily="34" charset="0"/>
                          <a:ea typeface="Times New Roman"/>
                          <a:cs typeface="Arial" pitchFamily="34" charset="0"/>
                        </a:rPr>
                        <a:t>                                                                           __  __     </a:t>
                      </a:r>
                      <a:r>
                        <a:rPr lang="en-GB" sz="1100" dirty="0" smtClean="0">
                          <a:solidFill>
                            <a:srgbClr val="000000"/>
                          </a:solidFill>
                          <a:latin typeface="Arial" pitchFamily="34" charset="0"/>
                          <a:ea typeface="Times New Roman"/>
                          <a:cs typeface="Arial" pitchFamily="34" charset="0"/>
                        </a:rPr>
                        <a:t>No Answer </a:t>
                      </a:r>
                      <a:r>
                        <a:rPr lang="en-GB" sz="1100" dirty="0" smtClean="0">
                          <a:solidFill>
                            <a:srgbClr val="000000"/>
                          </a:solidFill>
                          <a:latin typeface="Arial" pitchFamily="34" charset="0"/>
                          <a:ea typeface="Times New Roman"/>
                          <a:cs typeface="Arial" pitchFamily="34" charset="0"/>
                          <a:sym typeface="Wingdings"/>
                        </a:rPr>
                        <a:t></a:t>
                      </a:r>
                      <a:r>
                        <a:rPr lang="en-GB" sz="1100" dirty="0" smtClean="0">
                          <a:solidFill>
                            <a:srgbClr val="000000"/>
                          </a:solidFill>
                          <a:latin typeface="Arial" pitchFamily="34" charset="0"/>
                          <a:ea typeface="Times New Roman"/>
                          <a:cs typeface="Arial" pitchFamily="34" charset="0"/>
                        </a:rPr>
                        <a:t>      Don’t know </a:t>
                      </a:r>
                      <a:r>
                        <a:rPr lang="en-GB" sz="1100" dirty="0" smtClean="0">
                          <a:solidFill>
                            <a:srgbClr val="000000"/>
                          </a:solidFill>
                          <a:latin typeface="Arial" pitchFamily="34" charset="0"/>
                          <a:ea typeface="Times New Roman"/>
                          <a:cs typeface="Arial" pitchFamily="34" charset="0"/>
                          <a:sym typeface="Wingdings"/>
                        </a:rPr>
                        <a:t></a:t>
                      </a:r>
                      <a:r>
                        <a:rPr lang="en-GB" sz="1100" dirty="0" smtClean="0">
                          <a:solidFill>
                            <a:srgbClr val="000000"/>
                          </a:solidFill>
                          <a:latin typeface="Arial" pitchFamily="34" charset="0"/>
                          <a:ea typeface="Times New Roman"/>
                          <a:cs typeface="Arial" pitchFamily="34" charset="0"/>
                        </a:rPr>
                        <a:t>     N/A </a:t>
                      </a:r>
                      <a:r>
                        <a:rPr lang="en-GB" sz="1100" dirty="0" smtClean="0">
                          <a:solidFill>
                            <a:srgbClr val="000000"/>
                          </a:solidFill>
                          <a:latin typeface="Arial" pitchFamily="34" charset="0"/>
                          <a:ea typeface="Times New Roman"/>
                          <a:cs typeface="Arial" pitchFamily="34" charset="0"/>
                          <a:sym typeface="Wingdings"/>
                        </a:rPr>
                        <a:t> </a:t>
                      </a:r>
                      <a:r>
                        <a:rPr lang="en-GB" sz="1100" u="sng" dirty="0" smtClean="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c hMerge="1">
                  <a:txBody>
                    <a:bodyPr/>
                    <a:lstStyle/>
                    <a:p>
                      <a:endParaRPr lang="en-CA"/>
                    </a:p>
                  </a:txBody>
                  <a:tcPr/>
                </a:tc>
                <a:tc hMerge="1">
                  <a:txBody>
                    <a:bodyPr/>
                    <a:lstStyle/>
                    <a:p>
                      <a:endParaRPr lang="en-CA"/>
                    </a:p>
                  </a:txBody>
                  <a:tcPr/>
                </a:tc>
              </a:tr>
              <a:tr h="276302">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a:latin typeface="Arial" pitchFamily="34" charset="0"/>
                        <a:ea typeface="Times New Roman"/>
                        <a:cs typeface="Arial" pitchFamily="34" charset="0"/>
                      </a:endParaRPr>
                    </a:p>
                  </a:txBody>
                  <a:tcPr marL="31902" marR="31902" marT="0" marB="0">
                    <a:lnL>
                      <a:noFill/>
                    </a:lnL>
                    <a:lnR>
                      <a:noFill/>
                    </a:lnR>
                    <a:lnT>
                      <a:noFill/>
                    </a:lnT>
                    <a:lnB>
                      <a:noFill/>
                    </a:lnB>
                  </a:tcPr>
                </a:tc>
                <a:tc gridSpan="3">
                  <a:txBody>
                    <a:bodyPr/>
                    <a:lstStyle/>
                    <a:p>
                      <a:pPr marL="91440">
                        <a:lnSpc>
                          <a:spcPct val="150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dirty="0">
                          <a:solidFill>
                            <a:srgbClr val="000000"/>
                          </a:solidFill>
                          <a:latin typeface="Arial" pitchFamily="34" charset="0"/>
                          <a:ea typeface="Times New Roman"/>
                          <a:cs typeface="Arial" pitchFamily="34" charset="0"/>
                        </a:rPr>
                        <a:t>Continued on next page…</a:t>
                      </a:r>
                      <a:endParaRPr lang="en-CA" sz="1100" dirty="0">
                        <a:latin typeface="Arial" pitchFamily="34" charset="0"/>
                        <a:ea typeface="Times New Roman"/>
                        <a:cs typeface="Arial" pitchFamily="34" charset="0"/>
                      </a:endParaRPr>
                    </a:p>
                  </a:txBody>
                  <a:tcPr marL="31902" marR="31902" marT="0" marB="0">
                    <a:lnL>
                      <a:noFill/>
                    </a:lnL>
                    <a:lnR>
                      <a:noFill/>
                    </a:lnR>
                    <a:lnT>
                      <a:noFill/>
                    </a:lnT>
                    <a:lnB>
                      <a:noFill/>
                    </a:lnB>
                  </a:tcPr>
                </a:tc>
                <a:tc hMerge="1">
                  <a:txBody>
                    <a:bodyPr/>
                    <a:lstStyle/>
                    <a:p>
                      <a:endParaRPr lang="en-CA"/>
                    </a:p>
                  </a:txBody>
                  <a:tcPr/>
                </a:tc>
                <a:tc hMerge="1">
                  <a:txBody>
                    <a:bodyPr/>
                    <a:lstStyle/>
                    <a:p>
                      <a:endParaRPr lang="en-CA"/>
                    </a:p>
                  </a:txBody>
                  <a:tcPr/>
                </a:tc>
              </a:tr>
            </a:tbl>
          </a:graphicData>
        </a:graphic>
      </p:graphicFrame>
      <p:sp>
        <p:nvSpPr>
          <p:cNvPr id="83979" name="Rectangle 11"/>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83978" name="Text Box 3"/>
          <p:cNvSpPr txBox="1">
            <a:spLocks noChangeArrowheads="1"/>
          </p:cNvSpPr>
          <p:nvPr/>
        </p:nvSpPr>
        <p:spPr bwMode="auto">
          <a:xfrm>
            <a:off x="1571612" y="5572132"/>
            <a:ext cx="1928826" cy="380103"/>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800" b="1"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If No, please categorize above text response (see right for options)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3977" name="Text Box 4"/>
          <p:cNvSpPr txBox="1">
            <a:spLocks noChangeArrowheads="1"/>
          </p:cNvSpPr>
          <p:nvPr/>
        </p:nvSpPr>
        <p:spPr bwMode="auto">
          <a:xfrm>
            <a:off x="3500438" y="5572132"/>
            <a:ext cx="2428892" cy="5715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 Health related reasons         </a:t>
            </a:r>
            <a:r>
              <a:rPr kumimoji="0" lang="en-GB" sz="800" b="0" i="0" u="none" strike="noStrike" cap="none" normalizeH="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 </a:t>
            </a:r>
            <a:r>
              <a:rPr kumimoji="0" lang="en-GB" sz="800" b="0" i="0" u="none" strike="noStrike" cap="none" normalizeH="0" baseline="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 Looking for work</a:t>
            </a:r>
            <a:endParaRPr kumimoji="0" lang="en-GB" sz="600" b="0" i="0" u="none" strike="noStrike" cap="none" normalizeH="0" baseline="0" dirty="0" smtClean="0">
              <a:ln>
                <a:noFill/>
              </a:ln>
              <a:solidFill>
                <a:schemeClr val="tx1"/>
              </a:solidFill>
              <a:effectLst/>
              <a:latin typeface="Times New Roman" pitchFamily="18" charset="0"/>
              <a:cs typeface="Arial" pitchFamily="34"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800" b="0" i="0" u="none" strike="noStrike" cap="none" normalizeH="0" baseline="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 On disability	              </a:t>
            </a:r>
            <a:r>
              <a:rPr kumimoji="0" lang="en-GB" sz="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GB" sz="800" b="0" i="0" u="none" strike="noStrike" cap="none" normalizeH="0" baseline="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Homemaker</a:t>
            </a:r>
            <a:endParaRPr kumimoji="0" lang="en-GB" sz="600" b="0" i="0" u="none" strike="noStrike" cap="none" normalizeH="0" baseline="0" dirty="0" smtClean="0">
              <a:ln>
                <a:noFill/>
              </a:ln>
              <a:solidFill>
                <a:schemeClr val="tx1"/>
              </a:solidFill>
              <a:effectLst/>
              <a:latin typeface="Times New Roman" pitchFamily="18" charset="0"/>
              <a:cs typeface="Arial" pitchFamily="34"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800" b="0" i="0" u="none" strike="noStrike" cap="none" normalizeH="0" baseline="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 Retired	</a:t>
            </a:r>
            <a:r>
              <a:rPr kumimoji="0" lang="en-GB" sz="800" b="0" i="0" u="none" strike="noStrike" cap="none" normalizeH="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              </a:t>
            </a:r>
            <a:r>
              <a:rPr kumimoji="0" lang="en-GB" sz="800" b="0" i="0" u="none" strike="noStrike" cap="none" normalizeH="0" baseline="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a:t>
            </a:r>
            <a:r>
              <a:rPr kumimoji="0" lang="en-GB" sz="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GB" sz="800" b="0" i="0" u="none" strike="noStrike" cap="none" normalizeH="0" baseline="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No response</a:t>
            </a:r>
            <a:endParaRPr kumimoji="0" lang="en-GB" sz="600" b="0" i="0" u="none" strike="noStrike" cap="none" normalizeH="0" baseline="0" dirty="0" smtClean="0">
              <a:ln>
                <a:noFill/>
              </a:ln>
              <a:solidFill>
                <a:schemeClr val="tx1"/>
              </a:solidFill>
              <a:effectLst/>
              <a:latin typeface="Times New Roman" pitchFamily="18" charset="0"/>
              <a:cs typeface="Arial" pitchFamily="34"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800" b="0" i="0" u="none" strike="noStrike" cap="none" normalizeH="0" baseline="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 In school	</a:t>
            </a:r>
            <a:r>
              <a:rPr kumimoji="0" lang="en-GB" sz="800" b="0" i="0" u="none" strike="noStrike" cap="none" normalizeH="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              </a:t>
            </a:r>
            <a:r>
              <a:rPr kumimoji="0" lang="en-GB" sz="800" b="0" i="0" u="none" strike="noStrike" cap="none" normalizeH="0" baseline="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a:t>
            </a:r>
            <a:r>
              <a:rPr kumimoji="0" lang="en-GB" sz="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GB" sz="800" b="0" i="0" u="none" strike="noStrike" cap="none" normalizeH="0" baseline="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Other</a:t>
            </a:r>
          </a:p>
        </p:txBody>
      </p:sp>
      <p:sp>
        <p:nvSpPr>
          <p:cNvPr id="17" name="Slide Number Placeholder 16"/>
          <p:cNvSpPr>
            <a:spLocks noGrp="1"/>
          </p:cNvSpPr>
          <p:nvPr>
            <p:ph type="sldNum" sz="quarter" idx="12"/>
          </p:nvPr>
        </p:nvSpPr>
        <p:spPr/>
        <p:txBody>
          <a:bodyPr/>
          <a:lstStyle/>
          <a:p>
            <a:fld id="{FDE86200-F1F7-4FF7-847E-D71C11135875}" type="slidenum">
              <a:rPr lang="en-CA" smtClean="0"/>
              <a:pPr/>
              <a:t>55</a:t>
            </a:fld>
            <a:endParaRPr lang="en-CA"/>
          </a:p>
        </p:txBody>
      </p:sp>
      <p:pic>
        <p:nvPicPr>
          <p:cNvPr id="16"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640" y="107504"/>
            <a:ext cx="1584176" cy="6889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5"/>
          <p:cNvSpPr txBox="1">
            <a:spLocks noChangeArrowheads="1"/>
          </p:cNvSpPr>
          <p:nvPr/>
        </p:nvSpPr>
        <p:spPr bwMode="auto">
          <a:xfrm>
            <a:off x="5450701" y="357156"/>
            <a:ext cx="1269146"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Enrollment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6" name="Straight Connector 5"/>
          <p:cNvCxnSpPr/>
          <p:nvPr/>
        </p:nvCxnSpPr>
        <p:spPr>
          <a:xfrm>
            <a:off x="5357826" y="357159"/>
            <a:ext cx="1285884" cy="158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8"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9" name="Rectangle 55"/>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0" name="Rectangle 56"/>
          <p:cNvSpPr>
            <a:spLocks noChangeArrowheads="1"/>
          </p:cNvSpPr>
          <p:nvPr/>
        </p:nvSpPr>
        <p:spPr bwMode="auto">
          <a:xfrm>
            <a:off x="0" y="4572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chemeClr val="tx1"/>
                </a:solidFill>
                <a:effectLst/>
                <a:latin typeface="Arial" pitchFamily="34" charset="0"/>
                <a:cs typeface="Arial" pitchFamily="34" charset="0"/>
              </a:rPr>
              <a:t/>
            </a:r>
            <a:br>
              <a:rPr kumimoji="0" lang="en-CA" sz="1800" b="0" i="0" u="none" strike="noStrike" cap="none" normalizeH="0" baseline="0" smtClean="0">
                <a:ln>
                  <a:noFill/>
                </a:ln>
                <a:solidFill>
                  <a:schemeClr val="tx1"/>
                </a:solidFill>
                <a:effectLst/>
                <a:latin typeface="Arial" pitchFamily="34" charset="0"/>
                <a:cs typeface="Arial" pitchFamily="34" charset="0"/>
              </a:rPr>
            </a:br>
            <a:endParaRPr kumimoji="0" lang="en-CA"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Rectangle 2"/>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2" name="Rectangle 3"/>
          <p:cNvSpPr>
            <a:spLocks noChangeArrowheads="1"/>
          </p:cNvSpPr>
          <p:nvPr/>
        </p:nvSpPr>
        <p:spPr bwMode="auto">
          <a:xfrm>
            <a:off x="0" y="4572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chemeClr val="tx1"/>
                </a:solidFill>
                <a:effectLst/>
                <a:latin typeface="Arial" pitchFamily="34" charset="0"/>
                <a:cs typeface="Arial" pitchFamily="34" charset="0"/>
              </a:rPr>
              <a:t/>
            </a:r>
            <a:br>
              <a:rPr kumimoji="0" lang="en-CA" sz="1800" b="0" i="0" u="none" strike="noStrike" cap="none" normalizeH="0" baseline="0" smtClean="0">
                <a:ln>
                  <a:noFill/>
                </a:ln>
                <a:solidFill>
                  <a:schemeClr val="tx1"/>
                </a:solidFill>
                <a:effectLst/>
                <a:latin typeface="Arial" pitchFamily="34" charset="0"/>
                <a:cs typeface="Arial" pitchFamily="34" charset="0"/>
              </a:rPr>
            </a:br>
            <a:endParaRPr kumimoji="0" lang="en-CA"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Rectangle 11"/>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graphicFrame>
        <p:nvGraphicFramePr>
          <p:cNvPr id="14" name="Table 13"/>
          <p:cNvGraphicFramePr>
            <a:graphicFrameLocks noGrp="1"/>
          </p:cNvGraphicFramePr>
          <p:nvPr/>
        </p:nvGraphicFramePr>
        <p:xfrm>
          <a:off x="285728" y="785786"/>
          <a:ext cx="6286544" cy="8109361"/>
        </p:xfrm>
        <a:graphic>
          <a:graphicData uri="http://schemas.openxmlformats.org/drawingml/2006/table">
            <a:tbl>
              <a:tblPr/>
              <a:tblGrid>
                <a:gridCol w="376118"/>
                <a:gridCol w="394029"/>
                <a:gridCol w="4370132"/>
                <a:gridCol w="1146265"/>
              </a:tblGrid>
              <a:tr h="716165">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dirty="0" smtClean="0">
                          <a:solidFill>
                            <a:srgbClr val="000000"/>
                          </a:solidFill>
                          <a:latin typeface="Arial" pitchFamily="34" charset="0"/>
                          <a:ea typeface="Times New Roman"/>
                          <a:cs typeface="Arial" pitchFamily="34" charset="0"/>
                        </a:rPr>
                        <a:t>10</a:t>
                      </a:r>
                      <a:endParaRPr lang="en-CA" sz="1100" dirty="0">
                        <a:latin typeface="Arial" pitchFamily="34" charset="0"/>
                        <a:ea typeface="Times New Roman"/>
                        <a:cs typeface="Arial" pitchFamily="34" charset="0"/>
                      </a:endParaRPr>
                    </a:p>
                  </a:txBody>
                  <a:tcPr marL="28595" marR="28595" marT="0" marB="0">
                    <a:lnL>
                      <a:noFill/>
                    </a:lnL>
                    <a:lnR>
                      <a:noFill/>
                    </a:lnR>
                    <a:lnT>
                      <a:noFill/>
                    </a:lnT>
                    <a:lnB>
                      <a:noFill/>
                    </a:lnB>
                  </a:tcPr>
                </a:tc>
                <a:tc gridSpan="3">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During the past FOUR WEEKS, how many complete work days or shifts have you missed due to </a:t>
                      </a:r>
                      <a:r>
                        <a:rPr lang="en-US" sz="1100" b="1" spc="-20" dirty="0">
                          <a:latin typeface="Arial" pitchFamily="34" charset="0"/>
                          <a:ea typeface="Times"/>
                          <a:cs typeface="Arial" pitchFamily="34" charset="0"/>
                        </a:rPr>
                        <a:t>your Burn Injury?</a:t>
                      </a:r>
                      <a:endParaRPr lang="en-CA" sz="1100" dirty="0">
                        <a:latin typeface="Arial" pitchFamily="34" charset="0"/>
                        <a:ea typeface="Times New Roman"/>
                        <a:cs typeface="Arial" pitchFamily="34" charset="0"/>
                      </a:endParaRPr>
                    </a:p>
                    <a:p>
                      <a:pPr marL="91440" algn="l">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spc="-20" dirty="0">
                          <a:latin typeface="Arial" pitchFamily="34" charset="0"/>
                          <a:ea typeface="Times"/>
                          <a:cs typeface="Arial" pitchFamily="34" charset="0"/>
                        </a:rPr>
                        <a:t>  </a:t>
                      </a:r>
                      <a:r>
                        <a:rPr lang="en-US" sz="1100" spc="-20" dirty="0" smtClean="0">
                          <a:latin typeface="Arial" pitchFamily="34" charset="0"/>
                          <a:ea typeface="Times"/>
                          <a:cs typeface="Arial" pitchFamily="34" charset="0"/>
                        </a:rPr>
                        <a:t>       </a:t>
                      </a:r>
                      <a:r>
                        <a:rPr lang="en-US" sz="1100" spc="-20" dirty="0">
                          <a:latin typeface="Arial" pitchFamily="34" charset="0"/>
                          <a:ea typeface="Times"/>
                          <a:cs typeface="Arial" pitchFamily="34" charset="0"/>
                        </a:rPr>
                        <a:t>___   ___    </a:t>
                      </a:r>
                      <a:r>
                        <a:rPr lang="en-US" sz="1100" spc="-20" dirty="0" smtClean="0">
                          <a:latin typeface="Arial" pitchFamily="34" charset="0"/>
                          <a:ea typeface="Times"/>
                          <a:cs typeface="Arial" pitchFamily="34" charset="0"/>
                        </a:rPr>
                        <a:t>     </a:t>
                      </a:r>
                      <a:r>
                        <a:rPr lang="en-GB" sz="1100" dirty="0" smtClean="0">
                          <a:solidFill>
                            <a:srgbClr val="000000"/>
                          </a:solidFill>
                          <a:latin typeface="Arial" pitchFamily="34" charset="0"/>
                          <a:ea typeface="Times New Roman"/>
                          <a:cs typeface="Arial" pitchFamily="34" charset="0"/>
                        </a:rPr>
                        <a:t>No </a:t>
                      </a:r>
                      <a:r>
                        <a:rPr lang="en-GB" sz="1100" dirty="0">
                          <a:solidFill>
                            <a:srgbClr val="000000"/>
                          </a:solidFill>
                          <a:latin typeface="Arial" pitchFamily="34" charset="0"/>
                          <a:ea typeface="Times New Roman"/>
                          <a:cs typeface="Arial" pitchFamily="34" charset="0"/>
                        </a:rPr>
                        <a:t>Answer </a:t>
                      </a: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r>
                        <a:rPr lang="en-GB" sz="1100" baseline="0" dirty="0" smtClean="0">
                          <a:solidFill>
                            <a:srgbClr val="000000"/>
                          </a:solidFill>
                          <a:latin typeface="Arial" pitchFamily="34" charset="0"/>
                          <a:ea typeface="Times New Roman"/>
                          <a:cs typeface="Arial" pitchFamily="34" charset="0"/>
                        </a:rPr>
                        <a:t> </a:t>
                      </a:r>
                      <a:r>
                        <a:rPr lang="en-US" sz="1100" dirty="0" smtClean="0">
                          <a:latin typeface="Arial" pitchFamily="34" charset="0"/>
                          <a:ea typeface="Times New Roman"/>
                          <a:cs typeface="Arial" pitchFamily="34" charset="0"/>
                        </a:rPr>
                        <a:t>    </a:t>
                      </a:r>
                      <a:r>
                        <a:rPr lang="en-GB" sz="1100" dirty="0">
                          <a:solidFill>
                            <a:srgbClr val="000000"/>
                          </a:solidFill>
                          <a:latin typeface="Arial" pitchFamily="34" charset="0"/>
                          <a:ea typeface="Times New Roman"/>
                          <a:cs typeface="Arial" pitchFamily="34" charset="0"/>
                        </a:rPr>
                        <a:t>Don’t know </a:t>
                      </a:r>
                      <a:r>
                        <a:rPr lang="en-GB" sz="1100" dirty="0" smtClean="0">
                          <a:solidFill>
                            <a:srgbClr val="000000"/>
                          </a:solidFill>
                          <a:latin typeface="Arial" pitchFamily="34" charset="0"/>
                          <a:ea typeface="Times New Roman"/>
                          <a:cs typeface="Arial" pitchFamily="34" charset="0"/>
                          <a:sym typeface="Wingdings"/>
                        </a:rPr>
                        <a:t></a:t>
                      </a:r>
                      <a:r>
                        <a:rPr lang="en-GB" sz="1100" dirty="0" smtClean="0">
                          <a:solidFill>
                            <a:srgbClr val="000000"/>
                          </a:solidFill>
                          <a:latin typeface="Arial" pitchFamily="34" charset="0"/>
                          <a:ea typeface="Times New Roman"/>
                          <a:cs typeface="Arial" pitchFamily="34" charset="0"/>
                        </a:rPr>
                        <a:t> 	 N/A </a:t>
                      </a: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r>
                        <a:rPr lang="en-GB" sz="900" dirty="0" smtClean="0">
                          <a:solidFill>
                            <a:srgbClr val="000000"/>
                          </a:solidFill>
                          <a:latin typeface="Arial" pitchFamily="34" charset="0"/>
                          <a:ea typeface="Times New Roman"/>
                          <a:cs typeface="Arial" pitchFamily="34" charset="0"/>
                        </a:rPr>
                        <a:t>(</a:t>
                      </a:r>
                      <a:r>
                        <a:rPr lang="en-GB" sz="900" dirty="0">
                          <a:solidFill>
                            <a:srgbClr val="000000"/>
                          </a:solidFill>
                          <a:latin typeface="Arial" pitchFamily="34" charset="0"/>
                          <a:ea typeface="Times New Roman"/>
                          <a:cs typeface="Arial" pitchFamily="34" charset="0"/>
                        </a:rPr>
                        <a:t>Have not worked in the last 4 weeks)</a:t>
                      </a:r>
                      <a:r>
                        <a:rPr lang="en-GB" sz="800" dirty="0">
                          <a:solidFill>
                            <a:srgbClr val="000000"/>
                          </a:solidFill>
                          <a:latin typeface="Arial" pitchFamily="34" charset="0"/>
                          <a:ea typeface="Times New Roman"/>
                          <a:cs typeface="Arial" pitchFamily="34" charset="0"/>
                        </a:rPr>
                        <a:t> </a:t>
                      </a:r>
                      <a:endParaRPr lang="en-CA" sz="800" dirty="0">
                        <a:latin typeface="Arial" pitchFamily="34" charset="0"/>
                        <a:ea typeface="Times New Roman"/>
                        <a:cs typeface="Arial" pitchFamily="34" charset="0"/>
                      </a:endParaRPr>
                    </a:p>
                  </a:txBody>
                  <a:tcPr marL="28595" marR="28595" marT="0" marB="0">
                    <a:lnL>
                      <a:noFill/>
                    </a:lnL>
                    <a:lnR>
                      <a:noFill/>
                    </a:lnR>
                    <a:lnT>
                      <a:noFill/>
                    </a:lnT>
                    <a:lnB>
                      <a:noFill/>
                    </a:lnB>
                  </a:tcPr>
                </a:tc>
                <a:tc hMerge="1">
                  <a:txBody>
                    <a:bodyPr/>
                    <a:lstStyle/>
                    <a:p>
                      <a:endParaRPr lang="en-CA"/>
                    </a:p>
                  </a:txBody>
                  <a:tcPr/>
                </a:tc>
                <a:tc hMerge="1">
                  <a:txBody>
                    <a:bodyPr/>
                    <a:lstStyle/>
                    <a:p>
                      <a:endParaRPr lang="en-CA"/>
                    </a:p>
                  </a:txBody>
                  <a:tcPr/>
                </a:tc>
              </a:tr>
              <a:tr h="779393">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a:solidFill>
                            <a:srgbClr val="000000"/>
                          </a:solidFill>
                          <a:latin typeface="Arial" pitchFamily="34" charset="0"/>
                          <a:ea typeface="Times New Roman"/>
                          <a:cs typeface="Arial" pitchFamily="34" charset="0"/>
                        </a:rPr>
                        <a:t>11</a:t>
                      </a:r>
                      <a:endParaRPr lang="en-CA" sz="1100">
                        <a:latin typeface="Arial" pitchFamily="34" charset="0"/>
                        <a:ea typeface="Times New Roman"/>
                        <a:cs typeface="Arial" pitchFamily="34" charset="0"/>
                      </a:endParaRPr>
                    </a:p>
                  </a:txBody>
                  <a:tcPr marL="28595" marR="28595" marT="0" marB="0">
                    <a:lnL>
                      <a:noFill/>
                    </a:lnL>
                    <a:lnR>
                      <a:noFill/>
                    </a:lnR>
                    <a:lnT>
                      <a:noFill/>
                    </a:lnT>
                    <a:lnB>
                      <a:noFill/>
                    </a:lnB>
                  </a:tcPr>
                </a:tc>
                <a:tc gridSpan="3">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During the past FOUR WEEKS, how many partial days or shifts have you missed due to </a:t>
                      </a:r>
                      <a:r>
                        <a:rPr lang="en-US" sz="1100" b="1" spc="-20" dirty="0">
                          <a:latin typeface="Arial" pitchFamily="34" charset="0"/>
                          <a:ea typeface="Times"/>
                          <a:cs typeface="Arial" pitchFamily="34" charset="0"/>
                        </a:rPr>
                        <a:t>your Burn Injury, including leaving work early or taking time for doctor’s visits?</a:t>
                      </a:r>
                      <a:endParaRPr lang="en-CA" sz="1100" dirty="0">
                        <a:latin typeface="Arial" pitchFamily="34" charset="0"/>
                        <a:ea typeface="Times New Roman"/>
                        <a:cs typeface="Arial" pitchFamily="34" charset="0"/>
                      </a:endParaRPr>
                    </a:p>
                    <a:p>
                      <a:pPr>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spc="-20" dirty="0">
                          <a:latin typeface="Arial" pitchFamily="34" charset="0"/>
                          <a:ea typeface="Times"/>
                          <a:cs typeface="Arial" pitchFamily="34" charset="0"/>
                        </a:rPr>
                        <a:t>		</a:t>
                      </a:r>
                      <a:r>
                        <a:rPr lang="en-US" sz="1100" spc="-20" baseline="0" dirty="0" smtClean="0">
                          <a:latin typeface="Arial" pitchFamily="34" charset="0"/>
                          <a:ea typeface="Times"/>
                          <a:cs typeface="Arial" pitchFamily="34" charset="0"/>
                        </a:rPr>
                        <a:t>         </a:t>
                      </a:r>
                      <a:r>
                        <a:rPr lang="en-US" sz="1100" spc="-20" dirty="0" smtClean="0">
                          <a:latin typeface="Arial" pitchFamily="34" charset="0"/>
                          <a:ea typeface="Times"/>
                          <a:cs typeface="Arial" pitchFamily="34" charset="0"/>
                        </a:rPr>
                        <a:t>___   </a:t>
                      </a:r>
                      <a:r>
                        <a:rPr lang="en-US" sz="1100" spc="-20" dirty="0">
                          <a:latin typeface="Arial" pitchFamily="34" charset="0"/>
                          <a:ea typeface="Times"/>
                          <a:cs typeface="Arial" pitchFamily="34" charset="0"/>
                        </a:rPr>
                        <a:t>___         </a:t>
                      </a:r>
                      <a:r>
                        <a:rPr lang="en-GB" sz="1100" dirty="0" smtClean="0">
                          <a:solidFill>
                            <a:srgbClr val="000000"/>
                          </a:solidFill>
                          <a:latin typeface="Arial" pitchFamily="34" charset="0"/>
                          <a:ea typeface="Times New Roman"/>
                          <a:cs typeface="Arial" pitchFamily="34" charset="0"/>
                        </a:rPr>
                        <a:t>No </a:t>
                      </a:r>
                      <a:r>
                        <a:rPr lang="en-GB" sz="1100" dirty="0">
                          <a:solidFill>
                            <a:srgbClr val="000000"/>
                          </a:solidFill>
                          <a:latin typeface="Arial" pitchFamily="34" charset="0"/>
                          <a:ea typeface="Times New Roman"/>
                          <a:cs typeface="Arial" pitchFamily="34" charset="0"/>
                        </a:rPr>
                        <a:t>Answer </a:t>
                      </a: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r>
                        <a:rPr lang="en-GB" sz="1100" baseline="0" dirty="0" smtClean="0">
                          <a:solidFill>
                            <a:srgbClr val="000000"/>
                          </a:solidFill>
                          <a:latin typeface="Arial" pitchFamily="34" charset="0"/>
                          <a:ea typeface="Times New Roman"/>
                          <a:cs typeface="Arial" pitchFamily="34" charset="0"/>
                        </a:rPr>
                        <a:t>  </a:t>
                      </a:r>
                      <a:r>
                        <a:rPr lang="en-US" sz="1100" dirty="0" smtClean="0">
                          <a:latin typeface="Arial" pitchFamily="34" charset="0"/>
                          <a:ea typeface="Times New Roman"/>
                          <a:cs typeface="Arial" pitchFamily="34" charset="0"/>
                        </a:rPr>
                        <a:t>    </a:t>
                      </a:r>
                      <a:r>
                        <a:rPr lang="en-GB" sz="1100" dirty="0">
                          <a:solidFill>
                            <a:srgbClr val="000000"/>
                          </a:solidFill>
                          <a:latin typeface="Arial" pitchFamily="34" charset="0"/>
                          <a:ea typeface="Times New Roman"/>
                          <a:cs typeface="Arial" pitchFamily="34" charset="0"/>
                        </a:rPr>
                        <a:t>Don’t know </a:t>
                      </a: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r>
                        <a:rPr lang="en-GB" sz="1100" baseline="0" dirty="0" smtClean="0">
                          <a:solidFill>
                            <a:srgbClr val="000000"/>
                          </a:solidFill>
                          <a:latin typeface="Arial" pitchFamily="34" charset="0"/>
                          <a:ea typeface="Times New Roman"/>
                          <a:cs typeface="Arial" pitchFamily="34" charset="0"/>
                        </a:rPr>
                        <a:t> </a:t>
                      </a:r>
                      <a:r>
                        <a:rPr lang="en-US" sz="1100" dirty="0" smtClean="0">
                          <a:latin typeface="Arial" pitchFamily="34" charset="0"/>
                          <a:ea typeface="Times New Roman"/>
                          <a:cs typeface="Arial" pitchFamily="34" charset="0"/>
                        </a:rPr>
                        <a:t>    </a:t>
                      </a:r>
                      <a:r>
                        <a:rPr lang="en-GB" sz="1100" dirty="0">
                          <a:solidFill>
                            <a:srgbClr val="000000"/>
                          </a:solidFill>
                          <a:latin typeface="Arial" pitchFamily="34" charset="0"/>
                          <a:ea typeface="Times New Roman"/>
                          <a:cs typeface="Arial" pitchFamily="34" charset="0"/>
                        </a:rPr>
                        <a:t>N/A </a:t>
                      </a:r>
                      <a:r>
                        <a:rPr lang="en-GB" sz="1100" dirty="0" smtClean="0">
                          <a:solidFill>
                            <a:srgbClr val="000000"/>
                          </a:solidFill>
                          <a:latin typeface="Arial" pitchFamily="34" charset="0"/>
                          <a:ea typeface="Times New Roman"/>
                          <a:cs typeface="Arial" pitchFamily="34" charset="0"/>
                          <a:sym typeface="Wingdings"/>
                        </a:rPr>
                        <a:t></a:t>
                      </a:r>
                      <a:r>
                        <a:rPr lang="en-GB" sz="1100" dirty="0" smtClean="0">
                          <a:latin typeface="Arial" pitchFamily="34" charset="0"/>
                          <a:ea typeface="Times New Roman"/>
                          <a:cs typeface="Arial" pitchFamily="34" charset="0"/>
                        </a:rPr>
                        <a:t> </a:t>
                      </a:r>
                      <a:r>
                        <a:rPr lang="en-GB" sz="900" dirty="0">
                          <a:solidFill>
                            <a:srgbClr val="000000"/>
                          </a:solidFill>
                          <a:latin typeface="Arial" pitchFamily="34" charset="0"/>
                          <a:ea typeface="Times New Roman"/>
                          <a:cs typeface="Arial" pitchFamily="34" charset="0"/>
                        </a:rPr>
                        <a:t>(Have not worked in the last 4 weeks)</a:t>
                      </a:r>
                      <a:r>
                        <a:rPr lang="en-US" sz="900" dirty="0">
                          <a:latin typeface="Arial" pitchFamily="34" charset="0"/>
                          <a:ea typeface="Times New Roman"/>
                          <a:cs typeface="Arial" pitchFamily="34" charset="0"/>
                        </a:rPr>
                        <a:t>                                                                    </a:t>
                      </a:r>
                      <a:endParaRPr lang="en-CA" sz="900" dirty="0">
                        <a:latin typeface="Arial" pitchFamily="34" charset="0"/>
                        <a:ea typeface="Times New Roman"/>
                        <a:cs typeface="Arial" pitchFamily="34" charset="0"/>
                      </a:endParaRPr>
                    </a:p>
                  </a:txBody>
                  <a:tcPr marL="28595" marR="28595" marT="0" marB="0">
                    <a:lnL>
                      <a:noFill/>
                    </a:lnL>
                    <a:lnR>
                      <a:noFill/>
                    </a:lnR>
                    <a:lnT>
                      <a:noFill/>
                    </a:lnT>
                    <a:lnB>
                      <a:noFill/>
                    </a:lnB>
                  </a:tcPr>
                </a:tc>
                <a:tc hMerge="1">
                  <a:txBody>
                    <a:bodyPr/>
                    <a:lstStyle/>
                    <a:p>
                      <a:endParaRPr lang="en-CA"/>
                    </a:p>
                  </a:txBody>
                  <a:tcPr/>
                </a:tc>
                <a:tc hMerge="1">
                  <a:txBody>
                    <a:bodyPr/>
                    <a:lstStyle/>
                    <a:p>
                      <a:endParaRPr lang="en-CA"/>
                    </a:p>
                  </a:txBody>
                  <a:tcPr/>
                </a:tc>
              </a:tr>
              <a:tr h="2004904">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a:solidFill>
                            <a:srgbClr val="000000"/>
                          </a:solidFill>
                          <a:latin typeface="Arial" pitchFamily="34" charset="0"/>
                          <a:ea typeface="Times New Roman"/>
                          <a:cs typeface="Arial" pitchFamily="34" charset="0"/>
                        </a:rPr>
                        <a:t>12</a:t>
                      </a:r>
                      <a:endParaRPr lang="en-CA" sz="1100">
                        <a:latin typeface="Arial" pitchFamily="34" charset="0"/>
                        <a:ea typeface="Times New Roman"/>
                        <a:cs typeface="Arial" pitchFamily="34" charset="0"/>
                      </a:endParaRPr>
                    </a:p>
                  </a:txBody>
                  <a:tcPr marL="28595" marR="28595" marT="0" marB="0">
                    <a:lnL>
                      <a:noFill/>
                    </a:lnL>
                    <a:lnR>
                      <a:noFill/>
                    </a:lnR>
                    <a:lnT>
                      <a:noFill/>
                    </a:lnT>
                    <a:lnB>
                      <a:noFill/>
                    </a:lnB>
                  </a:tcPr>
                </a:tc>
                <a:tc gridSpan="3">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Thinking about your work experience </a:t>
                      </a:r>
                      <a:r>
                        <a:rPr lang="en-US" sz="1100" b="1" u="sng" dirty="0">
                          <a:latin typeface="Arial" pitchFamily="34" charset="0"/>
                          <a:ea typeface="Times New Roman"/>
                          <a:cs typeface="Arial" pitchFamily="34" charset="0"/>
                        </a:rPr>
                        <a:t>since </a:t>
                      </a:r>
                      <a:r>
                        <a:rPr lang="en-US" sz="1100" b="1" u="sng" dirty="0" smtClean="0">
                          <a:latin typeface="Arial" pitchFamily="34" charset="0"/>
                          <a:ea typeface="Times New Roman"/>
                          <a:cs typeface="Arial" pitchFamily="34" charset="0"/>
                        </a:rPr>
                        <a:t>leaving hospital</a:t>
                      </a:r>
                      <a:r>
                        <a:rPr lang="en-US" sz="1100" b="1" dirty="0" smtClean="0">
                          <a:latin typeface="Arial" pitchFamily="34" charset="0"/>
                          <a:ea typeface="Times New Roman"/>
                          <a:cs typeface="Arial" pitchFamily="34" charset="0"/>
                        </a:rPr>
                        <a:t>, </a:t>
                      </a:r>
                      <a:r>
                        <a:rPr lang="en-US" sz="1100" b="1" dirty="0">
                          <a:latin typeface="Arial" pitchFamily="34" charset="0"/>
                          <a:ea typeface="Times New Roman"/>
                          <a:cs typeface="Arial" pitchFamily="34" charset="0"/>
                        </a:rPr>
                        <a:t>have you ever had to make a significant change </a:t>
                      </a:r>
                      <a:r>
                        <a:rPr lang="en-US" sz="1100" b="1" dirty="0" smtClean="0">
                          <a:latin typeface="Arial" pitchFamily="34" charset="0"/>
                          <a:ea typeface="Times New Roman"/>
                          <a:cs typeface="Arial" pitchFamily="34" charset="0"/>
                        </a:rPr>
                        <a:t>in </a:t>
                      </a:r>
                      <a:r>
                        <a:rPr lang="en-US" sz="1100" b="1" dirty="0">
                          <a:latin typeface="Arial" pitchFamily="34" charset="0"/>
                          <a:ea typeface="Times New Roman"/>
                          <a:cs typeface="Arial" pitchFamily="34" charset="0"/>
                        </a:rPr>
                        <a:t>your work duties because of </a:t>
                      </a:r>
                      <a:r>
                        <a:rPr lang="en-US" sz="1100" b="1" spc="-20" dirty="0">
                          <a:latin typeface="Arial" pitchFamily="34" charset="0"/>
                          <a:ea typeface="Times"/>
                          <a:cs typeface="Arial" pitchFamily="34" charset="0"/>
                        </a:rPr>
                        <a:t>your Burn Injury? </a:t>
                      </a:r>
                      <a:endParaRPr lang="en-CA" sz="1100" dirty="0">
                        <a:latin typeface="Arial" pitchFamily="34" charset="0"/>
                        <a:ea typeface="Times New Roman"/>
                        <a:cs typeface="Arial" pitchFamily="34" charset="0"/>
                      </a:endParaRPr>
                    </a:p>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900" spc="-20" dirty="0">
                          <a:latin typeface="Arial" pitchFamily="34" charset="0"/>
                          <a:ea typeface="Times"/>
                          <a:cs typeface="Arial" pitchFamily="34" charset="0"/>
                        </a:rPr>
                        <a:t>(</a:t>
                      </a:r>
                      <a:r>
                        <a:rPr lang="en-US" sz="900" i="1" spc="-20" dirty="0">
                          <a:latin typeface="Arial" pitchFamily="34" charset="0"/>
                          <a:ea typeface="Times"/>
                          <a:cs typeface="Arial" pitchFamily="34" charset="0"/>
                        </a:rPr>
                        <a:t>IF</a:t>
                      </a:r>
                      <a:r>
                        <a:rPr lang="en-US" sz="900" spc="-20" dirty="0">
                          <a:latin typeface="Arial" pitchFamily="34" charset="0"/>
                          <a:ea typeface="Times"/>
                          <a:cs typeface="Arial" pitchFamily="34" charset="0"/>
                        </a:rPr>
                        <a:t> </a:t>
                      </a:r>
                      <a:r>
                        <a:rPr lang="en-US" sz="900" i="1" spc="-20" dirty="0">
                          <a:latin typeface="Arial" pitchFamily="34" charset="0"/>
                          <a:ea typeface="Times"/>
                          <a:cs typeface="Arial" pitchFamily="34" charset="0"/>
                        </a:rPr>
                        <a:t>REQUIRES PROMPT: Such changes can include a change in work processes, a change in your mix of responsibilities or other changes in job activities.)</a:t>
                      </a:r>
                      <a:endParaRPr lang="en-CA" sz="900" dirty="0">
                        <a:latin typeface="Arial" pitchFamily="34" charset="0"/>
                        <a:ea typeface="Times New Roman"/>
                        <a:cs typeface="Arial" pitchFamily="34" charset="0"/>
                      </a:endParaRPr>
                    </a:p>
                    <a:p>
                      <a:pPr algn="l">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smtClean="0">
                          <a:solidFill>
                            <a:srgbClr val="000000"/>
                          </a:solidFill>
                          <a:latin typeface="Arial" pitchFamily="34" charset="0"/>
                          <a:ea typeface="Times New Roman"/>
                          <a:cs typeface="Arial" pitchFamily="34" charset="0"/>
                        </a:rPr>
                        <a:t>                                                             </a:t>
                      </a: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Yes </a:t>
                      </a: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r>
                        <a:rPr lang="en-US" sz="1100" dirty="0" smtClean="0">
                          <a:latin typeface="Arial" pitchFamily="34" charset="0"/>
                          <a:ea typeface="Times New Roman"/>
                          <a:cs typeface="Arial" pitchFamily="34" charset="0"/>
                        </a:rPr>
                        <a:t>        </a:t>
                      </a:r>
                      <a:r>
                        <a:rPr lang="en-GB" sz="1100" dirty="0">
                          <a:solidFill>
                            <a:srgbClr val="000000"/>
                          </a:solidFill>
                          <a:latin typeface="Arial" pitchFamily="34" charset="0"/>
                          <a:ea typeface="Times New Roman"/>
                          <a:cs typeface="Arial" pitchFamily="34" charset="0"/>
                        </a:rPr>
                        <a:t>No </a:t>
                      </a: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r>
                        <a:rPr lang="en-US" sz="1100" dirty="0" smtClean="0">
                          <a:latin typeface="Arial" pitchFamily="34" charset="0"/>
                          <a:ea typeface="Times New Roman"/>
                          <a:cs typeface="Arial" pitchFamily="34" charset="0"/>
                        </a:rPr>
                        <a:t>        </a:t>
                      </a:r>
                      <a:r>
                        <a:rPr lang="en-GB" sz="1100" dirty="0">
                          <a:solidFill>
                            <a:srgbClr val="000000"/>
                          </a:solidFill>
                          <a:latin typeface="Arial" pitchFamily="34" charset="0"/>
                          <a:ea typeface="Times New Roman"/>
                          <a:cs typeface="Arial" pitchFamily="34" charset="0"/>
                        </a:rPr>
                        <a:t>No Answer </a:t>
                      </a: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r>
                        <a:rPr lang="en-US" sz="1100" dirty="0" smtClean="0">
                          <a:latin typeface="Arial" pitchFamily="34" charset="0"/>
                          <a:ea typeface="Times New Roman"/>
                          <a:cs typeface="Arial" pitchFamily="34" charset="0"/>
                        </a:rPr>
                        <a:t>     </a:t>
                      </a:r>
                      <a:r>
                        <a:rPr lang="en-GB" sz="1100" dirty="0">
                          <a:solidFill>
                            <a:srgbClr val="000000"/>
                          </a:solidFill>
                          <a:latin typeface="Arial" pitchFamily="34" charset="0"/>
                          <a:ea typeface="Times New Roman"/>
                          <a:cs typeface="Arial" pitchFamily="34" charset="0"/>
                        </a:rPr>
                        <a:t>Don’t know </a:t>
                      </a: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r>
                        <a:rPr lang="en-GB" sz="1100" dirty="0" smtClean="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p>
                      <a:pPr>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u="sng" dirty="0">
                          <a:solidFill>
                            <a:srgbClr val="000000"/>
                          </a:solidFill>
                          <a:latin typeface="Arial" pitchFamily="34" charset="0"/>
                          <a:ea typeface="Times New Roman"/>
                          <a:cs typeface="Arial" pitchFamily="34" charset="0"/>
                        </a:rPr>
                        <a:t>[</a:t>
                      </a:r>
                      <a:r>
                        <a:rPr lang="en-GB" sz="1100" dirty="0">
                          <a:solidFill>
                            <a:srgbClr val="000000"/>
                          </a:solidFill>
                          <a:latin typeface="Arial" pitchFamily="34" charset="0"/>
                          <a:ea typeface="Times New Roman"/>
                          <a:cs typeface="Arial" pitchFamily="34" charset="0"/>
                        </a:rPr>
                        <a:t>If Yes</a:t>
                      </a:r>
                      <a:r>
                        <a:rPr lang="en-GB" sz="1100" u="sng" dirty="0">
                          <a:solidFill>
                            <a:srgbClr val="000000"/>
                          </a:solidFill>
                          <a:latin typeface="Arial" pitchFamily="34" charset="0"/>
                          <a:ea typeface="Times New Roman"/>
                          <a:cs typeface="Arial" pitchFamily="34" charset="0"/>
                        </a:rPr>
                        <a:t>]</a:t>
                      </a:r>
                      <a:r>
                        <a:rPr lang="en-GB" sz="1100" b="1" dirty="0">
                          <a:solidFill>
                            <a:srgbClr val="000000"/>
                          </a:solidFill>
                          <a:latin typeface="Arial" pitchFamily="34" charset="0"/>
                          <a:ea typeface="Times New Roman"/>
                          <a:cs typeface="Arial" pitchFamily="34" charset="0"/>
                        </a:rPr>
                        <a:t> </a:t>
                      </a:r>
                      <a:r>
                        <a:rPr lang="en-GB" sz="1100" dirty="0">
                          <a:solidFill>
                            <a:srgbClr val="000000"/>
                          </a:solidFill>
                          <a:latin typeface="Arial" pitchFamily="34" charset="0"/>
                          <a:ea typeface="Times New Roman"/>
                          <a:cs typeface="Arial" pitchFamily="34" charset="0"/>
                        </a:rPr>
                        <a:t> Please describe this change</a:t>
                      </a:r>
                      <a:r>
                        <a:rPr lang="en-GB" sz="1100" dirty="0" smtClean="0">
                          <a:solidFill>
                            <a:srgbClr val="000000"/>
                          </a:solidFill>
                          <a:latin typeface="Arial" pitchFamily="34" charset="0"/>
                          <a:ea typeface="Times New Roman"/>
                          <a:cs typeface="Arial" pitchFamily="34" charset="0"/>
                        </a:rPr>
                        <a:t>:_____________________________________________</a:t>
                      </a:r>
                      <a:r>
                        <a:rPr lang="en-US" sz="1100" dirty="0" smtClean="0">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p>
                      <a:pPr>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dirty="0" smtClean="0">
                          <a:latin typeface="Arial" pitchFamily="34" charset="0"/>
                          <a:ea typeface="Times New Roman"/>
                          <a:cs typeface="Arial" pitchFamily="34" charset="0"/>
                        </a:rPr>
                        <a:t>        </a:t>
                      </a:r>
                    </a:p>
                  </a:txBody>
                  <a:tcPr marL="28595" marR="28595" marT="0" marB="0">
                    <a:lnL>
                      <a:noFill/>
                    </a:lnL>
                    <a:lnR>
                      <a:noFill/>
                    </a:lnR>
                    <a:lnT>
                      <a:noFill/>
                    </a:lnT>
                    <a:lnB>
                      <a:noFill/>
                    </a:lnB>
                  </a:tcPr>
                </a:tc>
                <a:tc hMerge="1">
                  <a:txBody>
                    <a:bodyPr/>
                    <a:lstStyle/>
                    <a:p>
                      <a:endParaRPr lang="en-CA"/>
                    </a:p>
                  </a:txBody>
                  <a:tcPr/>
                </a:tc>
                <a:tc hMerge="1">
                  <a:txBody>
                    <a:bodyPr/>
                    <a:lstStyle/>
                    <a:p>
                      <a:endParaRPr lang="en-CA"/>
                    </a:p>
                  </a:txBody>
                  <a:tcPr/>
                </a:tc>
              </a:tr>
              <a:tr h="1548452">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a:solidFill>
                            <a:srgbClr val="000000"/>
                          </a:solidFill>
                          <a:latin typeface="Arial" pitchFamily="34" charset="0"/>
                          <a:ea typeface="Times New Roman"/>
                          <a:cs typeface="Arial" pitchFamily="34" charset="0"/>
                        </a:rPr>
                        <a:t>13</a:t>
                      </a:r>
                      <a:endParaRPr lang="en-CA" sz="1100">
                        <a:latin typeface="Arial" pitchFamily="34" charset="0"/>
                        <a:ea typeface="Times New Roman"/>
                        <a:cs typeface="Arial" pitchFamily="34" charset="0"/>
                      </a:endParaRPr>
                    </a:p>
                  </a:txBody>
                  <a:tcPr marL="28595" marR="28595" marT="0" marB="0">
                    <a:lnL>
                      <a:noFill/>
                    </a:lnL>
                    <a:lnR>
                      <a:noFill/>
                    </a:lnR>
                    <a:lnT>
                      <a:noFill/>
                    </a:lnT>
                    <a:lnB>
                      <a:noFill/>
                    </a:lnB>
                  </a:tcPr>
                </a:tc>
                <a:tc gridSpan="3">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During the past FOUR WEEKS, how would you rate your EFFECTIVENESS on the job after your </a:t>
                      </a:r>
                      <a:r>
                        <a:rPr lang="en-US" sz="1100" b="1" spc="-20" dirty="0">
                          <a:latin typeface="Arial" pitchFamily="34" charset="0"/>
                          <a:ea typeface="Times"/>
                          <a:cs typeface="Arial" pitchFamily="34" charset="0"/>
                        </a:rPr>
                        <a:t>Burn Injury?  </a:t>
                      </a:r>
                      <a:endParaRPr lang="en-CA" sz="1100" dirty="0">
                        <a:latin typeface="Arial" pitchFamily="34" charset="0"/>
                        <a:ea typeface="Times New Roman"/>
                        <a:cs typeface="Arial" pitchFamily="34" charset="0"/>
                      </a:endParaRPr>
                    </a:p>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spc="-20" dirty="0">
                          <a:latin typeface="Arial" pitchFamily="34" charset="0"/>
                          <a:ea typeface="Times"/>
                          <a:cs typeface="Arial" pitchFamily="34" charset="0"/>
                        </a:rPr>
                        <a:t>     100% means your Burn Injury did not affect your job effectiveness</a:t>
                      </a:r>
                      <a:endParaRPr lang="en-CA" sz="1100" dirty="0">
                        <a:latin typeface="Arial" pitchFamily="34" charset="0"/>
                        <a:ea typeface="Times New Roman"/>
                        <a:cs typeface="Arial" pitchFamily="34" charset="0"/>
                      </a:endParaRPr>
                    </a:p>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spc="-20" dirty="0">
                          <a:latin typeface="Arial" pitchFamily="34" charset="0"/>
                          <a:ea typeface="Times"/>
                          <a:cs typeface="Arial" pitchFamily="34" charset="0"/>
                        </a:rPr>
                        <a:t>      0% means you were unable to work at all because of your Burn Injury.  </a:t>
                      </a:r>
                      <a:endParaRPr lang="en-CA" sz="1100" dirty="0">
                        <a:latin typeface="Arial" pitchFamily="34" charset="0"/>
                        <a:ea typeface="Times New Roman"/>
                        <a:cs typeface="Arial" pitchFamily="34" charset="0"/>
                      </a:endParaRPr>
                    </a:p>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spc="-20" dirty="0">
                          <a:latin typeface="Arial" pitchFamily="34" charset="0"/>
                          <a:ea typeface="Times"/>
                          <a:cs typeface="Arial" pitchFamily="34" charset="0"/>
                        </a:rPr>
                        <a:t>How would you rate your effectiveness as a percent</a:t>
                      </a:r>
                      <a:r>
                        <a:rPr lang="en-US" sz="1100" b="1" spc="-20" dirty="0" smtClean="0">
                          <a:latin typeface="Arial" pitchFamily="34" charset="0"/>
                          <a:ea typeface="Times"/>
                          <a:cs typeface="Arial" pitchFamily="34" charset="0"/>
                        </a:rPr>
                        <a:t>?</a:t>
                      </a:r>
                      <a:r>
                        <a:rPr lang="en-US" sz="1100" spc="-20" dirty="0" smtClean="0">
                          <a:latin typeface="Arial" pitchFamily="34" charset="0"/>
                          <a:ea typeface="Times"/>
                          <a:cs typeface="Arial" pitchFamily="34" charset="0"/>
                        </a:rPr>
                        <a:t> </a:t>
                      </a:r>
                    </a:p>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spc="-20" dirty="0" smtClean="0">
                          <a:latin typeface="Arial" pitchFamily="34" charset="0"/>
                          <a:ea typeface="Times"/>
                          <a:cs typeface="Arial" pitchFamily="34" charset="0"/>
                        </a:rPr>
                        <a:t> </a:t>
                      </a:r>
                      <a:r>
                        <a:rPr lang="en-US" sz="1100" spc="-20" dirty="0">
                          <a:latin typeface="Arial" pitchFamily="34" charset="0"/>
                          <a:ea typeface="Times"/>
                          <a:cs typeface="Arial" pitchFamily="34" charset="0"/>
                        </a:rPr>
                        <a:t>___   ___   ___  %  </a:t>
                      </a:r>
                      <a:r>
                        <a:rPr lang="en-GB" sz="1100" dirty="0">
                          <a:solidFill>
                            <a:srgbClr val="000000"/>
                          </a:solidFill>
                          <a:latin typeface="Arial" pitchFamily="34" charset="0"/>
                          <a:ea typeface="Times New Roman"/>
                          <a:cs typeface="Arial" pitchFamily="34" charset="0"/>
                        </a:rPr>
                        <a:t>  </a:t>
                      </a:r>
                      <a:r>
                        <a:rPr lang="en-GB" sz="1100" dirty="0" smtClean="0">
                          <a:solidFill>
                            <a:srgbClr val="000000"/>
                          </a:solidFill>
                          <a:latin typeface="Arial" pitchFamily="34" charset="0"/>
                          <a:ea typeface="Times New Roman"/>
                          <a:cs typeface="Arial" pitchFamily="34" charset="0"/>
                        </a:rPr>
                        <a:t> </a:t>
                      </a:r>
                      <a:r>
                        <a:rPr lang="en-GB" sz="1100" dirty="0">
                          <a:solidFill>
                            <a:srgbClr val="000000"/>
                          </a:solidFill>
                          <a:latin typeface="Arial" pitchFamily="34" charset="0"/>
                          <a:ea typeface="Times New Roman"/>
                          <a:cs typeface="Arial" pitchFamily="34" charset="0"/>
                        </a:rPr>
                        <a:t>No Answer </a:t>
                      </a: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r>
                        <a:rPr lang="en-US" sz="1100" dirty="0" smtClean="0">
                          <a:latin typeface="Arial" pitchFamily="34" charset="0"/>
                          <a:ea typeface="Times New Roman"/>
                          <a:cs typeface="Arial" pitchFamily="34" charset="0"/>
                        </a:rPr>
                        <a:t>   </a:t>
                      </a:r>
                      <a:r>
                        <a:rPr lang="en-GB" sz="1100" dirty="0" smtClean="0">
                          <a:solidFill>
                            <a:srgbClr val="000000"/>
                          </a:solidFill>
                          <a:latin typeface="Arial" pitchFamily="34" charset="0"/>
                          <a:ea typeface="Times New Roman"/>
                          <a:cs typeface="Arial" pitchFamily="34" charset="0"/>
                        </a:rPr>
                        <a:t>Don’t </a:t>
                      </a:r>
                      <a:r>
                        <a:rPr lang="en-GB" sz="1100" dirty="0">
                          <a:solidFill>
                            <a:srgbClr val="000000"/>
                          </a:solidFill>
                          <a:latin typeface="Arial" pitchFamily="34" charset="0"/>
                          <a:ea typeface="Times New Roman"/>
                          <a:cs typeface="Arial" pitchFamily="34" charset="0"/>
                        </a:rPr>
                        <a:t>know </a:t>
                      </a: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r>
                        <a:rPr lang="en-GB" sz="1100" dirty="0" smtClean="0">
                          <a:solidFill>
                            <a:srgbClr val="000000"/>
                          </a:solidFill>
                          <a:latin typeface="Arial" pitchFamily="34" charset="0"/>
                          <a:ea typeface="Times New Roman"/>
                          <a:cs typeface="Arial" pitchFamily="34" charset="0"/>
                        </a:rPr>
                        <a:t>    N/A </a:t>
                      </a: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r>
                        <a:rPr lang="en-GB" sz="1100" dirty="0" smtClean="0">
                          <a:latin typeface="Arial" pitchFamily="34" charset="0"/>
                          <a:ea typeface="Times New Roman"/>
                          <a:cs typeface="Arial" pitchFamily="34" charset="0"/>
                        </a:rPr>
                        <a:t> </a:t>
                      </a:r>
                      <a:r>
                        <a:rPr lang="en-GB" sz="900" dirty="0">
                          <a:solidFill>
                            <a:srgbClr val="000000"/>
                          </a:solidFill>
                          <a:latin typeface="Arial" pitchFamily="34" charset="0"/>
                          <a:ea typeface="Times New Roman"/>
                          <a:cs typeface="Arial" pitchFamily="34" charset="0"/>
                        </a:rPr>
                        <a:t>(Have not worked in the last 4 weeks)</a:t>
                      </a:r>
                      <a:r>
                        <a:rPr lang="en-US" sz="900" dirty="0">
                          <a:latin typeface="Arial" pitchFamily="34" charset="0"/>
                          <a:ea typeface="Times New Roman"/>
                          <a:cs typeface="Arial" pitchFamily="34" charset="0"/>
                        </a:rPr>
                        <a:t> </a:t>
                      </a:r>
                      <a:r>
                        <a:rPr lang="en-US" sz="1100" dirty="0">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28595" marR="28595" marT="0" marB="0">
                    <a:lnL>
                      <a:noFill/>
                    </a:lnL>
                    <a:lnR>
                      <a:noFill/>
                    </a:lnR>
                    <a:lnT>
                      <a:noFill/>
                    </a:lnT>
                    <a:lnB>
                      <a:noFill/>
                    </a:lnB>
                  </a:tcPr>
                </a:tc>
                <a:tc hMerge="1">
                  <a:txBody>
                    <a:bodyPr/>
                    <a:lstStyle/>
                    <a:p>
                      <a:endParaRPr lang="en-CA"/>
                    </a:p>
                  </a:txBody>
                  <a:tcPr/>
                </a:tc>
                <a:tc hMerge="1">
                  <a:txBody>
                    <a:bodyPr/>
                    <a:lstStyle/>
                    <a:p>
                      <a:endParaRPr lang="en-CA"/>
                    </a:p>
                  </a:txBody>
                  <a:tcPr/>
                </a:tc>
              </a:tr>
              <a:tr h="523250">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a:solidFill>
                            <a:srgbClr val="000000"/>
                          </a:solidFill>
                          <a:latin typeface="Arial" pitchFamily="34" charset="0"/>
                          <a:ea typeface="Times New Roman"/>
                          <a:cs typeface="Arial" pitchFamily="34" charset="0"/>
                        </a:rPr>
                        <a:t>14</a:t>
                      </a:r>
                      <a:endParaRPr lang="en-CA" sz="1100">
                        <a:latin typeface="Arial" pitchFamily="34" charset="0"/>
                        <a:ea typeface="Times New Roman"/>
                        <a:cs typeface="Arial" pitchFamily="34" charset="0"/>
                      </a:endParaRPr>
                    </a:p>
                  </a:txBody>
                  <a:tcPr marL="28595" marR="28595" marT="0" marB="0">
                    <a:lnL>
                      <a:noFill/>
                    </a:lnL>
                    <a:lnR>
                      <a:noFill/>
                    </a:lnR>
                    <a:lnT>
                      <a:noFill/>
                    </a:lnT>
                    <a:lnB>
                      <a:noFill/>
                    </a:lnB>
                  </a:tcPr>
                </a:tc>
                <a:tc gridSpan="3">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Are you limited in the kind or amount of work you can do because of your </a:t>
                      </a:r>
                      <a:r>
                        <a:rPr lang="en-US" sz="1100" b="1" spc="-20" dirty="0">
                          <a:latin typeface="Arial" pitchFamily="34" charset="0"/>
                          <a:ea typeface="Times"/>
                          <a:cs typeface="Arial" pitchFamily="34" charset="0"/>
                        </a:rPr>
                        <a:t>Burn Injury</a:t>
                      </a:r>
                      <a:endParaRPr lang="en-CA" sz="1100" dirty="0">
                        <a:latin typeface="Arial" pitchFamily="34" charset="0"/>
                        <a:ea typeface="Times New Roman"/>
                        <a:cs typeface="Arial" pitchFamily="34" charset="0"/>
                      </a:endParaRPr>
                    </a:p>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rPr>
                        <a:t>                                                         Yes </a:t>
                      </a: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r>
                        <a:rPr lang="en-US" sz="1100" dirty="0" smtClean="0">
                          <a:latin typeface="Arial" pitchFamily="34" charset="0"/>
                          <a:ea typeface="Times New Roman"/>
                          <a:cs typeface="Arial" pitchFamily="34" charset="0"/>
                        </a:rPr>
                        <a:t>        </a:t>
                      </a:r>
                      <a:r>
                        <a:rPr lang="en-GB" sz="1100" dirty="0">
                          <a:solidFill>
                            <a:srgbClr val="000000"/>
                          </a:solidFill>
                          <a:latin typeface="Arial" pitchFamily="34" charset="0"/>
                          <a:ea typeface="Times New Roman"/>
                          <a:cs typeface="Arial" pitchFamily="34" charset="0"/>
                        </a:rPr>
                        <a:t>No </a:t>
                      </a: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r>
                        <a:rPr lang="en-US" sz="1100" dirty="0" smtClean="0">
                          <a:latin typeface="Arial" pitchFamily="34" charset="0"/>
                          <a:ea typeface="Times New Roman"/>
                          <a:cs typeface="Arial" pitchFamily="34" charset="0"/>
                        </a:rPr>
                        <a:t>       </a:t>
                      </a:r>
                      <a:r>
                        <a:rPr lang="en-GB" sz="1100" dirty="0">
                          <a:solidFill>
                            <a:srgbClr val="000000"/>
                          </a:solidFill>
                          <a:latin typeface="Arial" pitchFamily="34" charset="0"/>
                          <a:ea typeface="Times New Roman"/>
                          <a:cs typeface="Arial" pitchFamily="34" charset="0"/>
                        </a:rPr>
                        <a:t>No Answer </a:t>
                      </a: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r>
                        <a:rPr lang="en-US" sz="1100" dirty="0" smtClean="0">
                          <a:latin typeface="Arial" pitchFamily="34" charset="0"/>
                          <a:ea typeface="Times New Roman"/>
                          <a:cs typeface="Arial" pitchFamily="34" charset="0"/>
                        </a:rPr>
                        <a:t>      </a:t>
                      </a:r>
                      <a:r>
                        <a:rPr lang="en-GB" sz="1100" dirty="0">
                          <a:solidFill>
                            <a:srgbClr val="000000"/>
                          </a:solidFill>
                          <a:latin typeface="Arial" pitchFamily="34" charset="0"/>
                          <a:ea typeface="Times New Roman"/>
                          <a:cs typeface="Arial" pitchFamily="34" charset="0"/>
                        </a:rPr>
                        <a:t>Don’t know </a:t>
                      </a: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28595" marR="28595" marT="0" marB="0">
                    <a:lnL>
                      <a:noFill/>
                    </a:lnL>
                    <a:lnR>
                      <a:noFill/>
                    </a:lnR>
                    <a:lnT>
                      <a:noFill/>
                    </a:lnT>
                    <a:lnB>
                      <a:noFill/>
                    </a:lnB>
                  </a:tcPr>
                </a:tc>
                <a:tc hMerge="1">
                  <a:txBody>
                    <a:bodyPr/>
                    <a:lstStyle/>
                    <a:p>
                      <a:endParaRPr lang="en-CA"/>
                    </a:p>
                  </a:txBody>
                  <a:tcPr/>
                </a:tc>
                <a:tc hMerge="1">
                  <a:txBody>
                    <a:bodyPr/>
                    <a:lstStyle/>
                    <a:p>
                      <a:endParaRPr lang="en-CA"/>
                    </a:p>
                  </a:txBody>
                  <a:tcPr/>
                </a:tc>
              </a:tr>
              <a:tr h="428628">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a:solidFill>
                            <a:srgbClr val="000000"/>
                          </a:solidFill>
                          <a:latin typeface="Arial" pitchFamily="34" charset="0"/>
                          <a:ea typeface="Times New Roman"/>
                          <a:cs typeface="Arial" pitchFamily="34" charset="0"/>
                        </a:rPr>
                        <a:t>15</a:t>
                      </a:r>
                      <a:endParaRPr lang="en-CA" sz="1100">
                        <a:latin typeface="Arial" pitchFamily="34" charset="0"/>
                        <a:ea typeface="Times New Roman"/>
                        <a:cs typeface="Arial" pitchFamily="34" charset="0"/>
                      </a:endParaRPr>
                    </a:p>
                  </a:txBody>
                  <a:tcPr marL="28595" marR="28595" marT="0" marB="0">
                    <a:lnL>
                      <a:noFill/>
                    </a:lnL>
                    <a:lnR>
                      <a:noFill/>
                    </a:lnR>
                    <a:lnT>
                      <a:noFill/>
                    </a:lnT>
                    <a:lnB>
                      <a:noFill/>
                    </a:lnB>
                  </a:tcPr>
                </a:tc>
                <a:tc gridSpan="3">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US" sz="1100" b="1" dirty="0">
                          <a:latin typeface="Arial" pitchFamily="34" charset="0"/>
                          <a:ea typeface="Times New Roman"/>
                          <a:cs typeface="Arial" pitchFamily="34" charset="0"/>
                        </a:rPr>
                        <a:t>Have you ever had to change your job or occupation because of your </a:t>
                      </a:r>
                      <a:r>
                        <a:rPr lang="en-US" sz="1100" b="1" spc="-20" dirty="0">
                          <a:latin typeface="Arial" pitchFamily="34" charset="0"/>
                          <a:ea typeface="Times"/>
                          <a:cs typeface="Arial" pitchFamily="34" charset="0"/>
                        </a:rPr>
                        <a:t>Burn?</a:t>
                      </a:r>
                      <a:endParaRPr lang="en-CA" sz="1100" dirty="0">
                        <a:latin typeface="Arial" pitchFamily="34" charset="0"/>
                        <a:ea typeface="Times New Roman"/>
                        <a:cs typeface="Arial" pitchFamily="34" charset="0"/>
                      </a:endParaRPr>
                    </a:p>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rPr>
                        <a:t>                                                          Yes </a:t>
                      </a: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r>
                        <a:rPr lang="en-US" sz="1100" dirty="0" smtClean="0">
                          <a:latin typeface="Arial" pitchFamily="34" charset="0"/>
                          <a:ea typeface="Times New Roman"/>
                          <a:cs typeface="Arial" pitchFamily="34" charset="0"/>
                        </a:rPr>
                        <a:t>       </a:t>
                      </a:r>
                      <a:r>
                        <a:rPr lang="en-GB" sz="1100" dirty="0">
                          <a:solidFill>
                            <a:srgbClr val="000000"/>
                          </a:solidFill>
                          <a:latin typeface="Arial" pitchFamily="34" charset="0"/>
                          <a:ea typeface="Times New Roman"/>
                          <a:cs typeface="Arial" pitchFamily="34" charset="0"/>
                        </a:rPr>
                        <a:t>No  </a:t>
                      </a: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r>
                        <a:rPr lang="en-GB" sz="1100" dirty="0" smtClean="0">
                          <a:solidFill>
                            <a:srgbClr val="000000"/>
                          </a:solidFill>
                          <a:latin typeface="Arial" pitchFamily="34" charset="0"/>
                          <a:ea typeface="Times New Roman"/>
                          <a:cs typeface="Arial" pitchFamily="34" charset="0"/>
                        </a:rPr>
                        <a:t>   </a:t>
                      </a:r>
                      <a:r>
                        <a:rPr lang="en-US" sz="1100" dirty="0" smtClean="0">
                          <a:latin typeface="Arial" pitchFamily="34" charset="0"/>
                          <a:ea typeface="Times New Roman"/>
                          <a:cs typeface="Arial" pitchFamily="34" charset="0"/>
                        </a:rPr>
                        <a:t>    </a:t>
                      </a:r>
                      <a:r>
                        <a:rPr lang="en-GB" sz="1100" dirty="0">
                          <a:solidFill>
                            <a:srgbClr val="000000"/>
                          </a:solidFill>
                          <a:latin typeface="Arial" pitchFamily="34" charset="0"/>
                          <a:ea typeface="Times New Roman"/>
                          <a:cs typeface="Arial" pitchFamily="34" charset="0"/>
                        </a:rPr>
                        <a:t>No Answer </a:t>
                      </a: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r>
                        <a:rPr lang="en-US" sz="1100" dirty="0" smtClean="0">
                          <a:latin typeface="Arial" pitchFamily="34" charset="0"/>
                          <a:ea typeface="Times New Roman"/>
                          <a:cs typeface="Arial" pitchFamily="34" charset="0"/>
                        </a:rPr>
                        <a:t>      </a:t>
                      </a:r>
                      <a:r>
                        <a:rPr lang="en-GB" sz="1100" dirty="0">
                          <a:solidFill>
                            <a:srgbClr val="000000"/>
                          </a:solidFill>
                          <a:latin typeface="Arial" pitchFamily="34" charset="0"/>
                          <a:ea typeface="Times New Roman"/>
                          <a:cs typeface="Arial" pitchFamily="34" charset="0"/>
                        </a:rPr>
                        <a:t>Don’t know </a:t>
                      </a: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28595" marR="28595" marT="0" marB="0">
                    <a:lnL>
                      <a:noFill/>
                    </a:lnL>
                    <a:lnR>
                      <a:noFill/>
                    </a:lnR>
                    <a:lnT>
                      <a:noFill/>
                    </a:lnT>
                    <a:lnB>
                      <a:noFill/>
                    </a:lnB>
                  </a:tcPr>
                </a:tc>
                <a:tc hMerge="1">
                  <a:txBody>
                    <a:bodyPr/>
                    <a:lstStyle/>
                    <a:p>
                      <a:endParaRPr lang="en-CA"/>
                    </a:p>
                  </a:txBody>
                  <a:tcPr/>
                </a:tc>
                <a:tc hMerge="1">
                  <a:txBody>
                    <a:bodyPr/>
                    <a:lstStyle/>
                    <a:p>
                      <a:endParaRPr lang="en-CA"/>
                    </a:p>
                  </a:txBody>
                  <a:tcPr/>
                </a:tc>
              </a:tr>
              <a:tr h="0">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a:latin typeface="Arial" pitchFamily="34" charset="0"/>
                        <a:ea typeface="Times New Roman"/>
                        <a:cs typeface="Arial" pitchFamily="34" charset="0"/>
                      </a:endParaRPr>
                    </a:p>
                  </a:txBody>
                  <a:tcPr marL="28595" marR="28595" marT="0" marB="0">
                    <a:lnL>
                      <a:noFill/>
                    </a:lnL>
                    <a:lnR>
                      <a:noFill/>
                    </a:lnR>
                    <a:lnT>
                      <a:noFill/>
                    </a:lnT>
                    <a:lnB w="57150" cap="flat" cmpd="dbl" algn="ctr">
                      <a:solidFill>
                        <a:srgbClr val="000000"/>
                      </a:solidFill>
                      <a:prstDash val="solid"/>
                      <a:round/>
                      <a:headEnd type="none" w="med" len="med"/>
                      <a:tailEnd type="none" w="med" len="med"/>
                    </a:lnB>
                  </a:tcPr>
                </a:tc>
                <a:tc gridSpan="3">
                  <a:txBody>
                    <a:bodyPr/>
                    <a:lstStyle/>
                    <a:p>
                      <a:pPr>
                        <a:lnSpc>
                          <a:spcPct val="107000"/>
                        </a:lnSpc>
                        <a:spcBef>
                          <a:spcPts val="600"/>
                        </a:spcBef>
                        <a:spcAft>
                          <a:spcPts val="0"/>
                        </a:spcAft>
                        <a:tabLst>
                          <a:tab pos="-457200" algn="l"/>
                          <a:tab pos="102870" algn="l"/>
                          <a:tab pos="699135" algn="l"/>
                          <a:tab pos="932180" algn="l"/>
                          <a:tab pos="1165860" algn="l"/>
                          <a:tab pos="1360170"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GB" sz="1100" dirty="0">
                        <a:solidFill>
                          <a:srgbClr val="000000"/>
                        </a:solidFill>
                        <a:latin typeface="Arial" pitchFamily="34" charset="0"/>
                        <a:ea typeface="Times New Roman"/>
                        <a:cs typeface="Arial" pitchFamily="34" charset="0"/>
                      </a:endParaRPr>
                    </a:p>
                  </a:txBody>
                  <a:tcPr marL="28595" marR="28595" marT="0" marB="0">
                    <a:lnL>
                      <a:noFill/>
                    </a:lnL>
                    <a:lnR>
                      <a:noFill/>
                    </a:lnR>
                    <a:lnT>
                      <a:noFill/>
                    </a:lnT>
                    <a:lnB w="57150" cap="flat" cmpd="dbl" algn="ctr">
                      <a:solidFill>
                        <a:srgbClr val="000000"/>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r>
              <a:tr h="493065">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a:latin typeface="Arial" pitchFamily="34" charset="0"/>
                        <a:ea typeface="Times New Roman"/>
                        <a:cs typeface="Arial" pitchFamily="34" charset="0"/>
                      </a:endParaRPr>
                    </a:p>
                  </a:txBody>
                  <a:tcPr marL="28595" marR="28595" marT="0" marB="0">
                    <a:lnL>
                      <a:noFill/>
                    </a:lnL>
                    <a:lnR>
                      <a:noFill/>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gridSpan="3">
                  <a:txBody>
                    <a:bodyPr/>
                    <a:lstStyle/>
                    <a:p>
                      <a:pPr marL="548640" lvl="1">
                        <a:lnSpc>
                          <a:spcPct val="107000"/>
                        </a:lnSpc>
                        <a:spcBef>
                          <a:spcPts val="600"/>
                        </a:spcBef>
                        <a:spcAft>
                          <a:spcPts val="0"/>
                        </a:spcAft>
                        <a:tabLst>
                          <a:tab pos="-457200" algn="l"/>
                          <a:tab pos="102870" algn="l"/>
                          <a:tab pos="699135" algn="l"/>
                          <a:tab pos="932180" algn="l"/>
                          <a:tab pos="1165860" algn="l"/>
                          <a:tab pos="1360170"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i="1" u="sng" dirty="0">
                          <a:solidFill>
                            <a:srgbClr val="000000"/>
                          </a:solidFill>
                          <a:latin typeface="Arial" pitchFamily="34" charset="0"/>
                          <a:ea typeface="Times New Roman"/>
                          <a:cs typeface="Arial" pitchFamily="34" charset="0"/>
                        </a:rPr>
                        <a:t>Interviewer:</a:t>
                      </a:r>
                      <a:r>
                        <a:rPr lang="en-GB" sz="1100" dirty="0">
                          <a:solidFill>
                            <a:srgbClr val="000000"/>
                          </a:solidFill>
                          <a:latin typeface="Arial" pitchFamily="34" charset="0"/>
                          <a:ea typeface="Times New Roman"/>
                          <a:cs typeface="Arial" pitchFamily="34" charset="0"/>
                        </a:rPr>
                        <a:t>  If the Answer to Question 5 was # 2 (part-time), ask the question below.  </a:t>
                      </a:r>
                      <a:endParaRPr lang="en-CA" sz="1100" dirty="0">
                        <a:latin typeface="Arial" pitchFamily="34" charset="0"/>
                        <a:ea typeface="Times New Roman"/>
                        <a:cs typeface="Arial" pitchFamily="34" charset="0"/>
                      </a:endParaRPr>
                    </a:p>
                    <a:p>
                      <a:pPr marL="548640" lvl="1">
                        <a:lnSpc>
                          <a:spcPct val="107000"/>
                        </a:lnSpc>
                        <a:spcBef>
                          <a:spcPts val="300"/>
                        </a:spcBef>
                        <a:spcAft>
                          <a:spcPts val="0"/>
                        </a:spcAft>
                        <a:tabLst>
                          <a:tab pos="-457200" algn="l"/>
                          <a:tab pos="102870" algn="l"/>
                          <a:tab pos="699135" algn="l"/>
                          <a:tab pos="932180" algn="l"/>
                          <a:tab pos="1165860" algn="l"/>
                          <a:tab pos="1360170"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rPr>
                        <a:t>                      Otherwise, skip to next survey instrument</a:t>
                      </a:r>
                      <a:endParaRPr lang="en-CA" sz="1100" dirty="0">
                        <a:latin typeface="Arial" pitchFamily="34" charset="0"/>
                        <a:ea typeface="Times New Roman"/>
                        <a:cs typeface="Arial" pitchFamily="34" charset="0"/>
                      </a:endParaRPr>
                    </a:p>
                  </a:txBody>
                  <a:tcPr marL="28595" marR="28595" marT="0" marB="0" anchor="ctr">
                    <a:lnL>
                      <a:noFill/>
                    </a:lnL>
                    <a:lnR>
                      <a:noFill/>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r>
              <a:tr h="315890">
                <a:tc>
                  <a:txBody>
                    <a:bodyPr/>
                    <a:lstStyle/>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GB" sz="600" b="1" dirty="0" smtClean="0">
                        <a:solidFill>
                          <a:srgbClr val="000000"/>
                        </a:solidFill>
                        <a:latin typeface="Arial" pitchFamily="34" charset="0"/>
                        <a:ea typeface="Times New Roman"/>
                        <a:cs typeface="Arial" pitchFamily="34" charset="0"/>
                      </a:endParaRPr>
                    </a:p>
                    <a:p>
                      <a:pPr algn="r">
                        <a:lnSpc>
                          <a:spcPct val="107000"/>
                        </a:lnSpc>
                        <a:spcBef>
                          <a:spcPts val="600"/>
                        </a:spcBef>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dirty="0" smtClean="0">
                          <a:solidFill>
                            <a:srgbClr val="000000"/>
                          </a:solidFill>
                          <a:latin typeface="Arial" pitchFamily="34" charset="0"/>
                          <a:ea typeface="Times New Roman"/>
                          <a:cs typeface="Arial" pitchFamily="34" charset="0"/>
                        </a:rPr>
                        <a:t>16</a:t>
                      </a:r>
                      <a:endParaRPr lang="en-CA" sz="1100" dirty="0">
                        <a:latin typeface="Arial" pitchFamily="34" charset="0"/>
                        <a:ea typeface="Times New Roman"/>
                        <a:cs typeface="Arial" pitchFamily="34" charset="0"/>
                      </a:endParaRPr>
                    </a:p>
                  </a:txBody>
                  <a:tcPr marL="28595" marR="28595" marT="0" marB="0">
                    <a:lnL>
                      <a:noFill/>
                    </a:lnL>
                    <a:lnR>
                      <a:noFill/>
                    </a:lnR>
                    <a:lnT w="57150" cap="flat" cmpd="dbl" algn="ctr">
                      <a:solidFill>
                        <a:srgbClr val="000000"/>
                      </a:solidFill>
                      <a:prstDash val="solid"/>
                      <a:round/>
                      <a:headEnd type="none" w="med" len="med"/>
                      <a:tailEnd type="none" w="med" len="med"/>
                    </a:lnT>
                    <a:lnB>
                      <a:noFill/>
                    </a:lnB>
                  </a:tcPr>
                </a:tc>
                <a:tc gridSpan="3">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GB" sz="600" dirty="0" smtClean="0">
                        <a:solidFill>
                          <a:srgbClr val="000000"/>
                        </a:solidFill>
                        <a:latin typeface="Arial" pitchFamily="34" charset="0"/>
                        <a:ea typeface="Times New Roman"/>
                        <a:cs typeface="Arial" pitchFamily="34" charset="0"/>
                      </a:endParaRPr>
                    </a:p>
                    <a:p>
                      <a:pPr marL="91440">
                        <a:lnSpc>
                          <a:spcPct val="107000"/>
                        </a:lnSpc>
                        <a:spcBef>
                          <a:spcPts val="600"/>
                        </a:spcBef>
                        <a:spcAft>
                          <a:spcPts val="0"/>
                        </a:spcAft>
                        <a:tabLst>
                          <a:tab pos="-457200" algn="l"/>
                          <a:tab pos="102870" algn="l"/>
                          <a:tab pos="699135" algn="l"/>
                          <a:tab pos="932180" algn="l"/>
                          <a:tab pos="1165860" algn="l"/>
                          <a:tab pos="1360170"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smtClean="0">
                          <a:solidFill>
                            <a:srgbClr val="000000"/>
                          </a:solidFill>
                          <a:latin typeface="Arial" pitchFamily="34" charset="0"/>
                          <a:ea typeface="Times New Roman"/>
                          <a:cs typeface="Arial" pitchFamily="34" charset="0"/>
                        </a:rPr>
                        <a:t>[</a:t>
                      </a:r>
                      <a:r>
                        <a:rPr lang="en-GB" sz="1100" dirty="0">
                          <a:solidFill>
                            <a:srgbClr val="000000"/>
                          </a:solidFill>
                          <a:latin typeface="Arial" pitchFamily="34" charset="0"/>
                          <a:ea typeface="Times New Roman"/>
                          <a:cs typeface="Arial" pitchFamily="34" charset="0"/>
                        </a:rPr>
                        <a:t>If working part time] </a:t>
                      </a:r>
                      <a:endParaRPr lang="en-CA" sz="1100" dirty="0">
                        <a:latin typeface="Arial" pitchFamily="34" charset="0"/>
                        <a:ea typeface="Times New Roman"/>
                        <a:cs typeface="Arial" pitchFamily="34" charset="0"/>
                      </a:endParaRPr>
                    </a:p>
                    <a:p>
                      <a:pPr marL="91440">
                        <a:lnSpc>
                          <a:spcPct val="107000"/>
                        </a:lnSpc>
                        <a:spcAft>
                          <a:spcPts val="0"/>
                        </a:spcAft>
                        <a:tabLst>
                          <a:tab pos="-457200" algn="l"/>
                          <a:tab pos="102870" algn="l"/>
                          <a:tab pos="699135" algn="l"/>
                          <a:tab pos="932180" algn="l"/>
                          <a:tab pos="1165860" algn="l"/>
                          <a:tab pos="1360170"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rPr>
                        <a:t>      </a:t>
                      </a:r>
                      <a:r>
                        <a:rPr lang="en-GB" sz="1100" b="1" dirty="0">
                          <a:solidFill>
                            <a:srgbClr val="000000"/>
                          </a:solidFill>
                          <a:latin typeface="Arial" pitchFamily="34" charset="0"/>
                          <a:ea typeface="Times New Roman"/>
                          <a:cs typeface="Arial" pitchFamily="34" charset="0"/>
                        </a:rPr>
                        <a:t>Which best describes the reason you are working part time</a:t>
                      </a:r>
                      <a:r>
                        <a:rPr lang="en-GB" sz="1100" dirty="0">
                          <a:solidFill>
                            <a:srgbClr val="000000"/>
                          </a:solidFill>
                          <a:latin typeface="Arial" pitchFamily="34" charset="0"/>
                          <a:ea typeface="Times New Roman"/>
                          <a:cs typeface="Arial" pitchFamily="34" charset="0"/>
                        </a:rPr>
                        <a:t>? </a:t>
                      </a:r>
                      <a:r>
                        <a:rPr lang="en-GB" sz="1100" i="1" dirty="0">
                          <a:solidFill>
                            <a:srgbClr val="000000"/>
                          </a:solidFill>
                          <a:latin typeface="Arial" pitchFamily="34" charset="0"/>
                          <a:ea typeface="Times New Roman"/>
                          <a:cs typeface="Arial" pitchFamily="34" charset="0"/>
                        </a:rPr>
                        <a:t>(Select ONE answer) </a:t>
                      </a:r>
                      <a:endParaRPr lang="en-CA" sz="1100" dirty="0">
                        <a:latin typeface="Arial" pitchFamily="34" charset="0"/>
                        <a:ea typeface="Times New Roman"/>
                        <a:cs typeface="Arial" pitchFamily="34" charset="0"/>
                      </a:endParaRPr>
                    </a:p>
                  </a:txBody>
                  <a:tcPr marL="28595" marR="28595" marT="0" marB="0" anchor="b">
                    <a:lnL>
                      <a:noFill/>
                    </a:lnL>
                    <a:lnR>
                      <a:noFill/>
                    </a:lnR>
                    <a:lnT w="57150" cap="flat" cmpd="dbl" algn="ctr">
                      <a:solidFill>
                        <a:srgbClr val="000000"/>
                      </a:solidFill>
                      <a:prstDash val="solid"/>
                      <a:round/>
                      <a:headEnd type="none" w="med" len="med"/>
                      <a:tailEnd type="none" w="med" len="med"/>
                    </a:lnT>
                    <a:lnB>
                      <a:noFill/>
                    </a:lnB>
                  </a:tcPr>
                </a:tc>
                <a:tc hMerge="1">
                  <a:txBody>
                    <a:bodyPr/>
                    <a:lstStyle/>
                    <a:p>
                      <a:endParaRPr lang="en-CA"/>
                    </a:p>
                  </a:txBody>
                  <a:tcPr/>
                </a:tc>
                <a:tc hMerge="1">
                  <a:txBody>
                    <a:bodyPr/>
                    <a:lstStyle/>
                    <a:p>
                      <a:endParaRPr lang="en-CA"/>
                    </a:p>
                  </a:txBody>
                  <a:tcPr/>
                </a:tc>
              </a:tr>
              <a:tr h="158075">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a:latin typeface="Arial" pitchFamily="34" charset="0"/>
                        <a:ea typeface="Times New Roman"/>
                        <a:cs typeface="Arial" pitchFamily="34" charset="0"/>
                      </a:endParaRPr>
                    </a:p>
                  </a:txBody>
                  <a:tcPr marL="28595" marR="28595" marT="0" marB="0">
                    <a:lnL>
                      <a:noFill/>
                    </a:lnL>
                    <a:lnR>
                      <a:noFill/>
                    </a:lnR>
                    <a:lnT>
                      <a:noFill/>
                    </a:lnT>
                    <a:lnB>
                      <a:noFill/>
                    </a:lnB>
                  </a:tcPr>
                </a:tc>
                <a:tc>
                  <a:txBody>
                    <a:bodyPr/>
                    <a:lstStyle/>
                    <a:p>
                      <a:pPr algn="ct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GB" sz="1100">
                        <a:solidFill>
                          <a:srgbClr val="000000"/>
                        </a:solidFill>
                        <a:latin typeface="Arial" pitchFamily="34" charset="0"/>
                        <a:ea typeface="Times New Roman"/>
                        <a:cs typeface="Arial" pitchFamily="34" charset="0"/>
                      </a:endParaRPr>
                    </a:p>
                  </a:txBody>
                  <a:tcPr marL="28595" marR="28595" marT="0" marB="0" anchor="b">
                    <a:lnL>
                      <a:noFill/>
                    </a:lnL>
                    <a:lnR>
                      <a:noFill/>
                    </a:lnR>
                    <a:lnT>
                      <a:noFill/>
                    </a:lnT>
                    <a:lnB>
                      <a:noFill/>
                    </a:lnB>
                  </a:tcPr>
                </a:tc>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a:solidFill>
                            <a:srgbClr val="000000"/>
                          </a:solidFill>
                          <a:latin typeface="Arial" pitchFamily="34" charset="0"/>
                          <a:ea typeface="Times New Roman"/>
                          <a:cs typeface="Arial" pitchFamily="34" charset="0"/>
                        </a:rPr>
                        <a:t>Related to Burn Injury?</a:t>
                      </a:r>
                      <a:endParaRPr lang="en-CA" sz="1100">
                        <a:latin typeface="Arial" pitchFamily="34" charset="0"/>
                        <a:ea typeface="Times New Roman"/>
                        <a:cs typeface="Arial" pitchFamily="34" charset="0"/>
                      </a:endParaRPr>
                    </a:p>
                  </a:txBody>
                  <a:tcPr marL="28595" marR="28595" marT="0" marB="0" anchor="b">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28595" marR="28595" marT="0" marB="0" anchor="b">
                    <a:lnL>
                      <a:noFill/>
                    </a:lnL>
                    <a:lnR>
                      <a:noFill/>
                    </a:lnR>
                    <a:lnT>
                      <a:noFill/>
                    </a:lnT>
                    <a:lnB>
                      <a:noFill/>
                    </a:lnB>
                  </a:tcPr>
                </a:tc>
              </a:tr>
              <a:tr h="158075">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a:latin typeface="Arial" pitchFamily="34" charset="0"/>
                        <a:ea typeface="Times New Roman"/>
                        <a:cs typeface="Arial" pitchFamily="34" charset="0"/>
                      </a:endParaRPr>
                    </a:p>
                  </a:txBody>
                  <a:tcPr marL="28595" marR="28595" marT="0" marB="0">
                    <a:lnL>
                      <a:noFill/>
                    </a:lnL>
                    <a:lnR>
                      <a:noFill/>
                    </a:lnR>
                    <a:lnT>
                      <a:noFill/>
                    </a:lnT>
                    <a:lnB>
                      <a:noFill/>
                    </a:lnB>
                  </a:tcPr>
                </a:tc>
                <a:tc>
                  <a:txBody>
                    <a:bodyPr/>
                    <a:lstStyle/>
                    <a:p>
                      <a:pPr algn="ct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GB" sz="1100">
                        <a:solidFill>
                          <a:srgbClr val="000000"/>
                        </a:solidFill>
                        <a:latin typeface="Arial" pitchFamily="34" charset="0"/>
                        <a:ea typeface="Times New Roman"/>
                        <a:cs typeface="Arial" pitchFamily="34" charset="0"/>
                      </a:endParaRPr>
                    </a:p>
                  </a:txBody>
                  <a:tcPr marL="28595" marR="28595" marT="0" marB="0" anchor="b">
                    <a:lnL>
                      <a:noFill/>
                    </a:lnL>
                    <a:lnR>
                      <a:noFill/>
                    </a:lnR>
                    <a:lnT>
                      <a:noFill/>
                    </a:lnT>
                    <a:lnB>
                      <a:noFill/>
                    </a:lnB>
                  </a:tcPr>
                </a:tc>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a:solidFill>
                            <a:srgbClr val="000000"/>
                          </a:solidFill>
                          <a:latin typeface="Arial" pitchFamily="34" charset="0"/>
                          <a:ea typeface="Times New Roman"/>
                          <a:cs typeface="Arial" pitchFamily="34" charset="0"/>
                        </a:rPr>
                        <a:t>Related to other illness?</a:t>
                      </a:r>
                      <a:endParaRPr lang="en-CA" sz="1100">
                        <a:latin typeface="Arial" pitchFamily="34" charset="0"/>
                        <a:ea typeface="Times New Roman"/>
                        <a:cs typeface="Arial" pitchFamily="34" charset="0"/>
                      </a:endParaRPr>
                    </a:p>
                  </a:txBody>
                  <a:tcPr marL="28595" marR="28595" marT="0" marB="0" anchor="b">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28595" marR="28595" marT="0" marB="0" anchor="b">
                    <a:lnL>
                      <a:noFill/>
                    </a:lnL>
                    <a:lnR>
                      <a:noFill/>
                    </a:lnR>
                    <a:lnT>
                      <a:noFill/>
                    </a:lnT>
                    <a:lnB>
                      <a:noFill/>
                    </a:lnB>
                  </a:tcPr>
                </a:tc>
              </a:tr>
              <a:tr h="158075">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a:latin typeface="Arial" pitchFamily="34" charset="0"/>
                        <a:ea typeface="Times New Roman"/>
                        <a:cs typeface="Arial" pitchFamily="34" charset="0"/>
                      </a:endParaRPr>
                    </a:p>
                  </a:txBody>
                  <a:tcPr marL="28595" marR="28595" marT="0" marB="0">
                    <a:lnL>
                      <a:noFill/>
                    </a:lnL>
                    <a:lnR>
                      <a:noFill/>
                    </a:lnR>
                    <a:lnT>
                      <a:noFill/>
                    </a:lnT>
                    <a:lnB>
                      <a:noFill/>
                    </a:lnB>
                  </a:tcPr>
                </a:tc>
                <a:tc>
                  <a:txBody>
                    <a:bodyPr/>
                    <a:lstStyle/>
                    <a:p>
                      <a:pPr algn="ct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GB" sz="1100">
                        <a:solidFill>
                          <a:srgbClr val="000000"/>
                        </a:solidFill>
                        <a:latin typeface="Arial" pitchFamily="34" charset="0"/>
                        <a:ea typeface="Times New Roman"/>
                        <a:cs typeface="Arial" pitchFamily="34" charset="0"/>
                      </a:endParaRPr>
                    </a:p>
                  </a:txBody>
                  <a:tcPr marL="28595" marR="28595" marT="0" marB="0" anchor="b">
                    <a:lnL>
                      <a:noFill/>
                    </a:lnL>
                    <a:lnR>
                      <a:noFill/>
                    </a:lnR>
                    <a:lnT>
                      <a:noFill/>
                    </a:lnT>
                    <a:lnB>
                      <a:noFill/>
                    </a:lnB>
                  </a:tcPr>
                </a:tc>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a:solidFill>
                            <a:srgbClr val="000000"/>
                          </a:solidFill>
                          <a:latin typeface="Arial" pitchFamily="34" charset="0"/>
                          <a:ea typeface="Times New Roman"/>
                          <a:cs typeface="Arial" pitchFamily="34" charset="0"/>
                        </a:rPr>
                        <a:t>Related to other reason?</a:t>
                      </a:r>
                      <a:endParaRPr lang="en-CA" sz="1100">
                        <a:latin typeface="Arial" pitchFamily="34" charset="0"/>
                        <a:ea typeface="Times New Roman"/>
                        <a:cs typeface="Arial" pitchFamily="34" charset="0"/>
                      </a:endParaRPr>
                    </a:p>
                  </a:txBody>
                  <a:tcPr marL="28595" marR="28595" marT="0" marB="0" anchor="b">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28595" marR="28595" marT="0" marB="0" anchor="b">
                    <a:lnL>
                      <a:noFill/>
                    </a:lnL>
                    <a:lnR>
                      <a:noFill/>
                    </a:lnR>
                    <a:lnT>
                      <a:noFill/>
                    </a:lnT>
                    <a:lnB>
                      <a:noFill/>
                    </a:lnB>
                  </a:tcPr>
                </a:tc>
              </a:tr>
              <a:tr h="158075">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a:latin typeface="Arial" pitchFamily="34" charset="0"/>
                        <a:ea typeface="Times New Roman"/>
                        <a:cs typeface="Arial" pitchFamily="34" charset="0"/>
                      </a:endParaRPr>
                    </a:p>
                  </a:txBody>
                  <a:tcPr marL="28595" marR="28595" marT="0" marB="0">
                    <a:lnL>
                      <a:noFill/>
                    </a:lnL>
                    <a:lnR>
                      <a:noFill/>
                    </a:lnR>
                    <a:lnT>
                      <a:noFill/>
                    </a:lnT>
                    <a:lnB>
                      <a:noFill/>
                    </a:lnB>
                  </a:tcPr>
                </a:tc>
                <a:tc>
                  <a:txBody>
                    <a:bodyPr/>
                    <a:lstStyle/>
                    <a:p>
                      <a:pPr algn="ct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GB" sz="1100">
                        <a:solidFill>
                          <a:srgbClr val="000000"/>
                        </a:solidFill>
                        <a:latin typeface="Arial" pitchFamily="34" charset="0"/>
                        <a:ea typeface="Times New Roman"/>
                        <a:cs typeface="Arial" pitchFamily="34" charset="0"/>
                      </a:endParaRPr>
                    </a:p>
                  </a:txBody>
                  <a:tcPr marL="28595" marR="28595" marT="0" marB="0" anchor="b">
                    <a:lnL>
                      <a:noFill/>
                    </a:lnL>
                    <a:lnR>
                      <a:noFill/>
                    </a:lnR>
                    <a:lnT>
                      <a:noFill/>
                    </a:lnT>
                    <a:lnB>
                      <a:noFill/>
                    </a:lnB>
                  </a:tcPr>
                </a:tc>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a:solidFill>
                            <a:srgbClr val="000000"/>
                          </a:solidFill>
                          <a:latin typeface="Arial" pitchFamily="34" charset="0"/>
                          <a:ea typeface="Times New Roman"/>
                          <a:cs typeface="Arial" pitchFamily="34" charset="0"/>
                        </a:rPr>
                        <a:t>Don’t know</a:t>
                      </a:r>
                      <a:endParaRPr lang="en-CA" sz="1100">
                        <a:latin typeface="Arial" pitchFamily="34" charset="0"/>
                        <a:ea typeface="Times New Roman"/>
                        <a:cs typeface="Arial" pitchFamily="34" charset="0"/>
                      </a:endParaRPr>
                    </a:p>
                  </a:txBody>
                  <a:tcPr marL="28595" marR="28595" marT="0" marB="0" anchor="b">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28595" marR="28595" marT="0" marB="0" anchor="b">
                    <a:lnL>
                      <a:noFill/>
                    </a:lnL>
                    <a:lnR>
                      <a:noFill/>
                    </a:lnR>
                    <a:lnT>
                      <a:noFill/>
                    </a:lnT>
                    <a:lnB>
                      <a:noFill/>
                    </a:lnB>
                  </a:tcPr>
                </a:tc>
              </a:tr>
              <a:tr h="158075">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CA" sz="1100">
                        <a:latin typeface="Arial" pitchFamily="34" charset="0"/>
                        <a:ea typeface="Times New Roman"/>
                        <a:cs typeface="Arial" pitchFamily="34" charset="0"/>
                      </a:endParaRPr>
                    </a:p>
                  </a:txBody>
                  <a:tcPr marL="28595" marR="28595" marT="0" marB="0">
                    <a:lnL>
                      <a:noFill/>
                    </a:lnL>
                    <a:lnR>
                      <a:noFill/>
                    </a:lnR>
                    <a:lnT>
                      <a:noFill/>
                    </a:lnT>
                    <a:lnB>
                      <a:noFill/>
                    </a:lnB>
                  </a:tcPr>
                </a:tc>
                <a:tc>
                  <a:txBody>
                    <a:bodyPr/>
                    <a:lstStyle/>
                    <a:p>
                      <a:pPr algn="ct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endParaRPr lang="en-GB" sz="1100">
                        <a:solidFill>
                          <a:srgbClr val="000000"/>
                        </a:solidFill>
                        <a:latin typeface="Arial" pitchFamily="34" charset="0"/>
                        <a:ea typeface="Times New Roman"/>
                        <a:cs typeface="Arial" pitchFamily="34" charset="0"/>
                      </a:endParaRPr>
                    </a:p>
                  </a:txBody>
                  <a:tcPr marL="28595" marR="28595" marT="0" marB="0" anchor="b">
                    <a:lnL>
                      <a:noFill/>
                    </a:lnL>
                    <a:lnR>
                      <a:noFill/>
                    </a:lnR>
                    <a:lnT>
                      <a:noFill/>
                    </a:lnT>
                    <a:lnB>
                      <a:noFill/>
                    </a:lnB>
                  </a:tcPr>
                </a:tc>
                <a:tc>
                  <a:txBody>
                    <a:bodyPr/>
                    <a:lstStyle/>
                    <a:p>
                      <a:pPr algn="r">
                        <a:lnSpc>
                          <a:spcPct val="107000"/>
                        </a:lnSpc>
                        <a:spcAft>
                          <a:spcPts val="0"/>
                        </a:spcAft>
                        <a:tabLst>
                          <a:tab pos="-457200" algn="l"/>
                          <a:tab pos="320040" algn="l"/>
                          <a:tab pos="46609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b="1">
                          <a:solidFill>
                            <a:srgbClr val="000000"/>
                          </a:solidFill>
                          <a:latin typeface="Arial" pitchFamily="34" charset="0"/>
                          <a:ea typeface="Times New Roman"/>
                          <a:cs typeface="Arial" pitchFamily="34" charset="0"/>
                        </a:rPr>
                        <a:t>No Answer</a:t>
                      </a:r>
                      <a:endParaRPr lang="en-CA" sz="1100">
                        <a:latin typeface="Arial" pitchFamily="34" charset="0"/>
                        <a:ea typeface="Times New Roman"/>
                        <a:cs typeface="Arial" pitchFamily="34" charset="0"/>
                      </a:endParaRPr>
                    </a:p>
                  </a:txBody>
                  <a:tcPr marL="28595" marR="28595" marT="0" marB="0" anchor="b">
                    <a:lnL>
                      <a:noFill/>
                    </a:lnL>
                    <a:lnR>
                      <a:noFill/>
                    </a:lnR>
                    <a:lnT>
                      <a:noFill/>
                    </a:lnT>
                    <a:lnB>
                      <a:noFill/>
                    </a:lnB>
                  </a:tcPr>
                </a:tc>
                <a:tc>
                  <a:txBody>
                    <a:bodyPr/>
                    <a:lstStyle/>
                    <a:p>
                      <a:pPr marL="91440">
                        <a:lnSpc>
                          <a:spcPct val="107000"/>
                        </a:lnSpc>
                        <a:spcBef>
                          <a:spcPts val="600"/>
                        </a:spcBef>
                        <a:spcAft>
                          <a:spcPts val="0"/>
                        </a:spcAft>
                        <a:tabLst>
                          <a:tab pos="-457200" algn="l"/>
                          <a:tab pos="102870" algn="l"/>
                          <a:tab pos="699135" algn="l"/>
                          <a:tab pos="932180" algn="l"/>
                          <a:tab pos="1165860" algn="l"/>
                          <a:tab pos="1360170" algn="l"/>
                          <a:tab pos="1593215" algn="l"/>
                          <a:tab pos="1826260" algn="l"/>
                          <a:tab pos="2059305" algn="l"/>
                          <a:tab pos="2292350" algn="l"/>
                          <a:tab pos="2526030" algn="l"/>
                          <a:tab pos="2759075" algn="l"/>
                          <a:tab pos="2992120" algn="l"/>
                          <a:tab pos="3186430" algn="l"/>
                          <a:tab pos="3419475" algn="l"/>
                          <a:tab pos="3652520" algn="l"/>
                          <a:tab pos="3886200" algn="l"/>
                          <a:tab pos="4119245" algn="l"/>
                          <a:tab pos="4352290" algn="l"/>
                          <a:tab pos="4585335" algn="l"/>
                          <a:tab pos="4818380" algn="l"/>
                          <a:tab pos="5012690" algn="l"/>
                          <a:tab pos="5246370" algn="l"/>
                          <a:tab pos="5479415" algn="l"/>
                          <a:tab pos="5712460" algn="l"/>
                          <a:tab pos="5945505" algn="l"/>
                          <a:tab pos="6178550" algn="l"/>
                          <a:tab pos="6412230" algn="l"/>
                        </a:tabLst>
                      </a:pPr>
                      <a:r>
                        <a:rPr lang="en-GB" sz="1100" dirty="0">
                          <a:solidFill>
                            <a:srgbClr val="000000"/>
                          </a:solidFill>
                          <a:latin typeface="Arial" pitchFamily="34" charset="0"/>
                          <a:ea typeface="Times New Roman"/>
                          <a:cs typeface="Arial" pitchFamily="34" charset="0"/>
                          <a:sym typeface="Wingdings"/>
                        </a:rPr>
                        <a:t></a:t>
                      </a:r>
                      <a:r>
                        <a:rPr lang="en-GB" sz="1100" dirty="0">
                          <a:solidFill>
                            <a:srgbClr val="000000"/>
                          </a:solidFill>
                          <a:latin typeface="Arial" pitchFamily="34" charset="0"/>
                          <a:ea typeface="Times New Roman"/>
                          <a:cs typeface="Arial" pitchFamily="34" charset="0"/>
                        </a:rPr>
                        <a:t> </a:t>
                      </a:r>
                      <a:endParaRPr lang="en-CA" sz="1100" dirty="0">
                        <a:latin typeface="Arial" pitchFamily="34" charset="0"/>
                        <a:ea typeface="Times New Roman"/>
                        <a:cs typeface="Arial" pitchFamily="34" charset="0"/>
                      </a:endParaRPr>
                    </a:p>
                  </a:txBody>
                  <a:tcPr marL="28595" marR="28595" marT="0" marB="0" anchor="b">
                    <a:lnL>
                      <a:noFill/>
                    </a:lnL>
                    <a:lnR>
                      <a:noFill/>
                    </a:lnR>
                    <a:lnT>
                      <a:noFill/>
                    </a:lnT>
                    <a:lnB>
                      <a:noFill/>
                    </a:lnB>
                  </a:tcPr>
                </a:tc>
              </a:tr>
            </a:tbl>
          </a:graphicData>
        </a:graphic>
      </p:graphicFrame>
      <p:grpSp>
        <p:nvGrpSpPr>
          <p:cNvPr id="89089" name="Group 1"/>
          <p:cNvGrpSpPr>
            <a:grpSpLocks/>
          </p:cNvGrpSpPr>
          <p:nvPr/>
        </p:nvGrpSpPr>
        <p:grpSpPr bwMode="auto">
          <a:xfrm>
            <a:off x="1492250" y="111125"/>
            <a:ext cx="4762500" cy="647700"/>
            <a:chOff x="4374" y="10419"/>
            <a:chExt cx="6955" cy="1019"/>
          </a:xfrm>
        </p:grpSpPr>
        <p:sp>
          <p:nvSpPr>
            <p:cNvPr id="89091" name="Text Box 6"/>
            <p:cNvSpPr txBox="1">
              <a:spLocks noChangeArrowheads="1"/>
            </p:cNvSpPr>
            <p:nvPr/>
          </p:nvSpPr>
          <p:spPr bwMode="auto">
            <a:xfrm>
              <a:off x="4374" y="10479"/>
              <a:ext cx="2350" cy="59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9090" name="Text Box 7"/>
            <p:cNvSpPr txBox="1">
              <a:spLocks noChangeArrowheads="1"/>
            </p:cNvSpPr>
            <p:nvPr/>
          </p:nvSpPr>
          <p:spPr bwMode="auto">
            <a:xfrm>
              <a:off x="6640" y="10419"/>
              <a:ext cx="4689" cy="101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sp>
        <p:nvSpPr>
          <p:cNvPr id="89097" name="Rectangle 9"/>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89096" name="Text Box 6"/>
          <p:cNvSpPr txBox="1">
            <a:spLocks noChangeArrowheads="1"/>
          </p:cNvSpPr>
          <p:nvPr/>
        </p:nvSpPr>
        <p:spPr bwMode="auto">
          <a:xfrm>
            <a:off x="1446213" y="3691884"/>
            <a:ext cx="1609184" cy="38010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800" b="0"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Survey administrator:</a:t>
            </a:r>
            <a:endParaRPr kumimoji="0" lang="en-U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Categorize response at right: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9095" name="Text Box 7"/>
          <p:cNvSpPr txBox="1">
            <a:spLocks noChangeArrowheads="1"/>
          </p:cNvSpPr>
          <p:nvPr/>
        </p:nvSpPr>
        <p:spPr bwMode="auto">
          <a:xfrm>
            <a:off x="2997876" y="3698188"/>
            <a:ext cx="3645834" cy="565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800" b="0" i="0" u="none" strike="noStrike" cap="none" normalizeH="0" baseline="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a:t>
            </a:r>
            <a:r>
              <a:rPr kumimoji="0" lang="en-GB" sz="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GB" sz="800" b="0" i="0" u="none" strike="noStrike" cap="none" normalizeH="0" baseline="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Decreased hours 		</a:t>
            </a:r>
            <a:r>
              <a:rPr kumimoji="0" lang="en-GB" sz="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GB" sz="800" b="0" i="0" u="none" strike="noStrike" cap="none" normalizeH="0" baseline="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Stopped work/laid off (describe)</a:t>
            </a:r>
            <a:endParaRPr kumimoji="0" lang="en-GB" sz="600" b="0" i="0" u="none" strike="noStrike" cap="none" normalizeH="0" baseline="0" dirty="0" smtClean="0">
              <a:ln>
                <a:noFill/>
              </a:ln>
              <a:solidFill>
                <a:schemeClr val="tx1"/>
              </a:solidFill>
              <a:effectLst/>
              <a:latin typeface="Times New Roman" pitchFamily="18" charset="0"/>
              <a:cs typeface="Arial" pitchFamily="34"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800" b="0" i="0" u="none" strike="noStrike" cap="none" normalizeH="0" baseline="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a:t>
            </a:r>
            <a:r>
              <a:rPr kumimoji="0" lang="en-GB" sz="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GB" sz="800" b="0" i="0" u="none" strike="noStrike" cap="none" normalizeH="0" baseline="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Limited physically		</a:t>
            </a:r>
            <a:r>
              <a:rPr kumimoji="0" lang="en-GB" sz="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GB" sz="800" b="0" i="0" u="none" strike="noStrike" cap="none" normalizeH="0" baseline="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Change in job duties (describe)</a:t>
            </a:r>
            <a:endParaRPr kumimoji="0" lang="en-GB" sz="600" b="0" i="0" u="none" strike="noStrike" cap="none" normalizeH="0" baseline="0" dirty="0" smtClean="0">
              <a:ln>
                <a:noFill/>
              </a:ln>
              <a:solidFill>
                <a:schemeClr val="tx1"/>
              </a:solidFill>
              <a:effectLst/>
              <a:latin typeface="Times New Roman" pitchFamily="18" charset="0"/>
              <a:cs typeface="Arial" pitchFamily="34"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800" b="0" i="0" u="none" strike="noStrike" cap="none" normalizeH="0" baseline="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a:t>
            </a:r>
            <a:r>
              <a:rPr kumimoji="0" lang="en-GB" sz="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GB" sz="800" b="0" i="0" u="none" strike="noStrike" cap="none" normalizeH="0" baseline="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Limited cognitively	</a:t>
            </a:r>
            <a:r>
              <a:rPr kumimoji="0" lang="en-GB" sz="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GB" sz="800" b="0" i="0" u="none" strike="noStrike" cap="none" normalizeH="0" baseline="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No response</a:t>
            </a:r>
            <a:endParaRPr kumimoji="0" lang="en-GB" sz="600" b="0" i="0" u="none" strike="noStrike" cap="none" normalizeH="0" baseline="0" dirty="0" smtClean="0">
              <a:ln>
                <a:noFill/>
              </a:ln>
              <a:solidFill>
                <a:schemeClr val="tx1"/>
              </a:solidFill>
              <a:effectLst/>
              <a:latin typeface="Times New Roman" pitchFamily="18" charset="0"/>
              <a:cs typeface="Arial" pitchFamily="34"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800" b="0" i="0" u="none" strike="noStrike" cap="none" normalizeH="0" baseline="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		</a:t>
            </a:r>
            <a:r>
              <a:rPr kumimoji="0" lang="en-GB" sz="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GB" sz="800" b="0" i="0" u="none" strike="noStrike" cap="none" normalizeH="0" baseline="0" dirty="0" smtClean="0">
                <a:ln>
                  <a:noFill/>
                </a:ln>
                <a:solidFill>
                  <a:srgbClr val="000000"/>
                </a:solidFill>
                <a:effectLst/>
                <a:latin typeface="Times New Roman" pitchFamily="18" charset="0"/>
                <a:ea typeface="Times New Roman" pitchFamily="18" charset="0"/>
                <a:cs typeface="Arial" pitchFamily="34" charset="0"/>
                <a:sym typeface="Wingdings" pitchFamily="2" charset="2"/>
              </a:rPr>
              <a:t>Other (describe)</a:t>
            </a:r>
          </a:p>
        </p:txBody>
      </p:sp>
      <p:sp>
        <p:nvSpPr>
          <p:cNvPr id="21" name="Slide Number Placeholder 20"/>
          <p:cNvSpPr>
            <a:spLocks noGrp="1"/>
          </p:cNvSpPr>
          <p:nvPr>
            <p:ph type="sldNum" sz="quarter" idx="12"/>
          </p:nvPr>
        </p:nvSpPr>
        <p:spPr/>
        <p:txBody>
          <a:bodyPr/>
          <a:lstStyle/>
          <a:p>
            <a:fld id="{FDE86200-F1F7-4FF7-847E-D71C11135875}" type="slidenum">
              <a:rPr lang="en-CA" smtClean="0"/>
              <a:pPr/>
              <a:t>56</a:t>
            </a:fld>
            <a:endParaRPr lang="en-CA"/>
          </a:p>
        </p:txBody>
      </p:sp>
      <p:pic>
        <p:nvPicPr>
          <p:cNvPr id="20"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6672" y="107504"/>
            <a:ext cx="1296144" cy="5636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8"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9" name="Rectangle 55"/>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0" name="Rectangle 56"/>
          <p:cNvSpPr>
            <a:spLocks noChangeArrowheads="1"/>
          </p:cNvSpPr>
          <p:nvPr/>
        </p:nvSpPr>
        <p:spPr bwMode="auto">
          <a:xfrm>
            <a:off x="0" y="4572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chemeClr val="tx1"/>
                </a:solidFill>
                <a:effectLst/>
                <a:latin typeface="Arial" pitchFamily="34" charset="0"/>
                <a:cs typeface="Arial" pitchFamily="34" charset="0"/>
              </a:rPr>
              <a:t/>
            </a:r>
            <a:br>
              <a:rPr kumimoji="0" lang="en-CA" sz="1800" b="0" i="0" u="none" strike="noStrike" cap="none" normalizeH="0" baseline="0" smtClean="0">
                <a:ln>
                  <a:noFill/>
                </a:ln>
                <a:solidFill>
                  <a:schemeClr val="tx1"/>
                </a:solidFill>
                <a:effectLst/>
                <a:latin typeface="Arial" pitchFamily="34" charset="0"/>
                <a:cs typeface="Arial" pitchFamily="34" charset="0"/>
              </a:rPr>
            </a:br>
            <a:endParaRPr kumimoji="0" lang="en-CA"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Rectangle 2"/>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2" name="Rectangle 3"/>
          <p:cNvSpPr>
            <a:spLocks noChangeArrowheads="1"/>
          </p:cNvSpPr>
          <p:nvPr/>
        </p:nvSpPr>
        <p:spPr bwMode="auto">
          <a:xfrm>
            <a:off x="0" y="4572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800" b="0" i="0" u="none" strike="noStrike" cap="none" normalizeH="0" baseline="0" smtClean="0">
                <a:ln>
                  <a:noFill/>
                </a:ln>
                <a:solidFill>
                  <a:schemeClr val="tx1"/>
                </a:solidFill>
                <a:effectLst/>
                <a:latin typeface="Arial" pitchFamily="34" charset="0"/>
                <a:cs typeface="Arial" pitchFamily="34" charset="0"/>
              </a:rPr>
              <a:t/>
            </a:r>
            <a:br>
              <a:rPr kumimoji="0" lang="en-CA" sz="1800" b="0" i="0" u="none" strike="noStrike" cap="none" normalizeH="0" baseline="0" smtClean="0">
                <a:ln>
                  <a:noFill/>
                </a:ln>
                <a:solidFill>
                  <a:schemeClr val="tx1"/>
                </a:solidFill>
                <a:effectLst/>
                <a:latin typeface="Arial" pitchFamily="34" charset="0"/>
                <a:cs typeface="Arial" pitchFamily="34" charset="0"/>
              </a:rPr>
            </a:br>
            <a:endParaRPr kumimoji="0" lang="en-CA"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Rectangle 11"/>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grpSp>
        <p:nvGrpSpPr>
          <p:cNvPr id="14" name="Group 1"/>
          <p:cNvGrpSpPr>
            <a:grpSpLocks/>
          </p:cNvGrpSpPr>
          <p:nvPr/>
        </p:nvGrpSpPr>
        <p:grpSpPr bwMode="auto">
          <a:xfrm>
            <a:off x="1492250" y="111125"/>
            <a:ext cx="4762500" cy="647700"/>
            <a:chOff x="4374" y="10419"/>
            <a:chExt cx="6955" cy="1019"/>
          </a:xfrm>
        </p:grpSpPr>
        <p:sp>
          <p:nvSpPr>
            <p:cNvPr id="15" name="Text Box 6"/>
            <p:cNvSpPr txBox="1">
              <a:spLocks noChangeArrowheads="1"/>
            </p:cNvSpPr>
            <p:nvPr/>
          </p:nvSpPr>
          <p:spPr bwMode="auto">
            <a:xfrm>
              <a:off x="4374" y="10479"/>
              <a:ext cx="2350" cy="59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6" name="Text Box 7"/>
            <p:cNvSpPr txBox="1">
              <a:spLocks noChangeArrowheads="1"/>
            </p:cNvSpPr>
            <p:nvPr/>
          </p:nvSpPr>
          <p:spPr bwMode="auto">
            <a:xfrm>
              <a:off x="6640" y="10419"/>
              <a:ext cx="4689" cy="101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sp>
        <p:nvSpPr>
          <p:cNvPr id="17" name="Rectangle 9"/>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graphicFrame>
        <p:nvGraphicFramePr>
          <p:cNvPr id="18" name="Table 17"/>
          <p:cNvGraphicFramePr>
            <a:graphicFrameLocks noGrp="1"/>
          </p:cNvGraphicFramePr>
          <p:nvPr/>
        </p:nvGraphicFramePr>
        <p:xfrm>
          <a:off x="1285860" y="1672636"/>
          <a:ext cx="4500594" cy="5471132"/>
        </p:xfrm>
        <a:graphic>
          <a:graphicData uri="http://schemas.openxmlformats.org/drawingml/2006/table">
            <a:tbl>
              <a:tblPr/>
              <a:tblGrid>
                <a:gridCol w="482206"/>
                <a:gridCol w="4018388"/>
              </a:tblGrid>
              <a:tr h="152661">
                <a:tc gridSpan="2">
                  <a:txBody>
                    <a:bodyPr/>
                    <a:lstStyle/>
                    <a:p>
                      <a:pPr>
                        <a:lnSpc>
                          <a:spcPct val="107000"/>
                        </a:lnSpc>
                        <a:spcAft>
                          <a:spcPts val="0"/>
                        </a:spcAft>
                      </a:pPr>
                      <a:r>
                        <a:rPr lang="en-US" sz="1400" b="1" dirty="0">
                          <a:solidFill>
                            <a:srgbClr val="000000"/>
                          </a:solidFill>
                          <a:latin typeface="Arial" pitchFamily="34" charset="0"/>
                          <a:ea typeface="Times New Roman"/>
                          <a:cs typeface="Arial" pitchFamily="34" charset="0"/>
                        </a:rPr>
                        <a:t>Q8 Options (What is your occupation</a:t>
                      </a:r>
                      <a:r>
                        <a:rPr lang="en-US" sz="1400" b="1" dirty="0">
                          <a:latin typeface="Arial" pitchFamily="34" charset="0"/>
                          <a:ea typeface="Times New Roman"/>
                          <a:cs typeface="Arial" pitchFamily="34" charset="0"/>
                        </a:rPr>
                        <a:t> </a:t>
                      </a:r>
                      <a:r>
                        <a:rPr lang="en-US" sz="1400" b="1" dirty="0">
                          <a:solidFill>
                            <a:srgbClr val="000000"/>
                          </a:solidFill>
                          <a:latin typeface="Arial" pitchFamily="34" charset="0"/>
                          <a:ea typeface="Times New Roman"/>
                          <a:cs typeface="Arial" pitchFamily="34" charset="0"/>
                        </a:rPr>
                        <a:t>)</a:t>
                      </a:r>
                      <a:endParaRPr lang="en-CA" sz="1400" b="1" dirty="0">
                        <a:latin typeface="Arial" pitchFamily="34" charset="0"/>
                        <a:ea typeface="Times New Roman"/>
                        <a:cs typeface="Arial" pitchFamily="34" charset="0"/>
                      </a:endParaRPr>
                    </a:p>
                  </a:txBody>
                  <a:tcPr marL="36541" marR="36541" marT="0"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CA"/>
                    </a:p>
                  </a:txBody>
                  <a:tcPr/>
                </a:tc>
              </a:tr>
              <a:tr h="152661">
                <a:tc>
                  <a:txBody>
                    <a:bodyPr/>
                    <a:lstStyle/>
                    <a:p>
                      <a:pPr algn="r">
                        <a:lnSpc>
                          <a:spcPct val="107000"/>
                        </a:lnSpc>
                        <a:spcAft>
                          <a:spcPts val="0"/>
                        </a:spcAft>
                      </a:pPr>
                      <a:r>
                        <a:rPr lang="en-US" sz="1400">
                          <a:solidFill>
                            <a:srgbClr val="000000"/>
                          </a:solidFill>
                          <a:latin typeface="Arial" pitchFamily="34" charset="0"/>
                          <a:ea typeface="Times New Roman"/>
                          <a:cs typeface="Arial" pitchFamily="34" charset="0"/>
                        </a:rPr>
                        <a:t>1</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400">
                          <a:solidFill>
                            <a:srgbClr val="000000"/>
                          </a:solidFill>
                          <a:latin typeface="Arial" pitchFamily="34" charset="0"/>
                          <a:ea typeface="Times New Roman"/>
                          <a:cs typeface="Arial" pitchFamily="34" charset="0"/>
                        </a:rPr>
                        <a:t>Management</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661">
                <a:tc>
                  <a:txBody>
                    <a:bodyPr/>
                    <a:lstStyle/>
                    <a:p>
                      <a:pPr algn="r">
                        <a:lnSpc>
                          <a:spcPct val="107000"/>
                        </a:lnSpc>
                        <a:spcAft>
                          <a:spcPts val="0"/>
                        </a:spcAft>
                      </a:pPr>
                      <a:r>
                        <a:rPr lang="en-US" sz="1400">
                          <a:solidFill>
                            <a:srgbClr val="000000"/>
                          </a:solidFill>
                          <a:latin typeface="Arial" pitchFamily="34" charset="0"/>
                          <a:ea typeface="Times New Roman"/>
                          <a:cs typeface="Arial" pitchFamily="34" charset="0"/>
                        </a:rPr>
                        <a:t>2</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400">
                          <a:solidFill>
                            <a:srgbClr val="000000"/>
                          </a:solidFill>
                          <a:latin typeface="Arial" pitchFamily="34" charset="0"/>
                          <a:ea typeface="Times New Roman"/>
                          <a:cs typeface="Arial" pitchFamily="34" charset="0"/>
                        </a:rPr>
                        <a:t>Business and Financial Operations</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661">
                <a:tc>
                  <a:txBody>
                    <a:bodyPr/>
                    <a:lstStyle/>
                    <a:p>
                      <a:pPr algn="r">
                        <a:lnSpc>
                          <a:spcPct val="107000"/>
                        </a:lnSpc>
                        <a:spcAft>
                          <a:spcPts val="0"/>
                        </a:spcAft>
                      </a:pPr>
                      <a:r>
                        <a:rPr lang="en-US" sz="1400">
                          <a:solidFill>
                            <a:srgbClr val="000000"/>
                          </a:solidFill>
                          <a:latin typeface="Arial" pitchFamily="34" charset="0"/>
                          <a:ea typeface="Times New Roman"/>
                          <a:cs typeface="Arial" pitchFamily="34" charset="0"/>
                        </a:rPr>
                        <a:t>3</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400">
                          <a:solidFill>
                            <a:srgbClr val="000000"/>
                          </a:solidFill>
                          <a:latin typeface="Arial" pitchFamily="34" charset="0"/>
                          <a:ea typeface="Times New Roman"/>
                          <a:cs typeface="Arial" pitchFamily="34" charset="0"/>
                        </a:rPr>
                        <a:t>Computer and Mathematical</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661">
                <a:tc>
                  <a:txBody>
                    <a:bodyPr/>
                    <a:lstStyle/>
                    <a:p>
                      <a:pPr algn="r">
                        <a:lnSpc>
                          <a:spcPct val="107000"/>
                        </a:lnSpc>
                        <a:spcAft>
                          <a:spcPts val="0"/>
                        </a:spcAft>
                      </a:pPr>
                      <a:r>
                        <a:rPr lang="en-US" sz="1400">
                          <a:solidFill>
                            <a:srgbClr val="000000"/>
                          </a:solidFill>
                          <a:latin typeface="Arial" pitchFamily="34" charset="0"/>
                          <a:ea typeface="Times New Roman"/>
                          <a:cs typeface="Arial" pitchFamily="34" charset="0"/>
                        </a:rPr>
                        <a:t>4</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400">
                          <a:solidFill>
                            <a:srgbClr val="000000"/>
                          </a:solidFill>
                          <a:latin typeface="Arial" pitchFamily="34" charset="0"/>
                          <a:ea typeface="Times New Roman"/>
                          <a:cs typeface="Arial" pitchFamily="34" charset="0"/>
                        </a:rPr>
                        <a:t>Architecture and Engineering</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661">
                <a:tc>
                  <a:txBody>
                    <a:bodyPr/>
                    <a:lstStyle/>
                    <a:p>
                      <a:pPr algn="r">
                        <a:lnSpc>
                          <a:spcPct val="107000"/>
                        </a:lnSpc>
                        <a:spcAft>
                          <a:spcPts val="0"/>
                        </a:spcAft>
                      </a:pPr>
                      <a:r>
                        <a:rPr lang="en-US" sz="1400">
                          <a:solidFill>
                            <a:srgbClr val="000000"/>
                          </a:solidFill>
                          <a:latin typeface="Arial" pitchFamily="34" charset="0"/>
                          <a:ea typeface="Times New Roman"/>
                          <a:cs typeface="Arial" pitchFamily="34" charset="0"/>
                        </a:rPr>
                        <a:t>5</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400">
                          <a:solidFill>
                            <a:srgbClr val="000000"/>
                          </a:solidFill>
                          <a:latin typeface="Arial" pitchFamily="34" charset="0"/>
                          <a:ea typeface="Times New Roman"/>
                          <a:cs typeface="Arial" pitchFamily="34" charset="0"/>
                        </a:rPr>
                        <a:t>Life, Physical, and Social Science</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661">
                <a:tc>
                  <a:txBody>
                    <a:bodyPr/>
                    <a:lstStyle/>
                    <a:p>
                      <a:pPr algn="r">
                        <a:lnSpc>
                          <a:spcPct val="107000"/>
                        </a:lnSpc>
                        <a:spcAft>
                          <a:spcPts val="0"/>
                        </a:spcAft>
                      </a:pPr>
                      <a:r>
                        <a:rPr lang="en-US" sz="1400">
                          <a:solidFill>
                            <a:srgbClr val="000000"/>
                          </a:solidFill>
                          <a:latin typeface="Arial" pitchFamily="34" charset="0"/>
                          <a:ea typeface="Times New Roman"/>
                          <a:cs typeface="Arial" pitchFamily="34" charset="0"/>
                        </a:rPr>
                        <a:t>6</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400">
                          <a:solidFill>
                            <a:srgbClr val="000000"/>
                          </a:solidFill>
                          <a:latin typeface="Arial" pitchFamily="34" charset="0"/>
                          <a:ea typeface="Times New Roman"/>
                          <a:cs typeface="Arial" pitchFamily="34" charset="0"/>
                        </a:rPr>
                        <a:t>Community and Social Services</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661">
                <a:tc>
                  <a:txBody>
                    <a:bodyPr/>
                    <a:lstStyle/>
                    <a:p>
                      <a:pPr algn="r">
                        <a:lnSpc>
                          <a:spcPct val="107000"/>
                        </a:lnSpc>
                        <a:spcAft>
                          <a:spcPts val="0"/>
                        </a:spcAft>
                      </a:pPr>
                      <a:r>
                        <a:rPr lang="en-US" sz="1400">
                          <a:solidFill>
                            <a:srgbClr val="000000"/>
                          </a:solidFill>
                          <a:latin typeface="Arial" pitchFamily="34" charset="0"/>
                          <a:ea typeface="Times New Roman"/>
                          <a:cs typeface="Arial" pitchFamily="34" charset="0"/>
                        </a:rPr>
                        <a:t>7</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400">
                          <a:solidFill>
                            <a:srgbClr val="000000"/>
                          </a:solidFill>
                          <a:latin typeface="Arial" pitchFamily="34" charset="0"/>
                          <a:ea typeface="Times New Roman"/>
                          <a:cs typeface="Arial" pitchFamily="34" charset="0"/>
                        </a:rPr>
                        <a:t>Legal</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661">
                <a:tc>
                  <a:txBody>
                    <a:bodyPr/>
                    <a:lstStyle/>
                    <a:p>
                      <a:pPr algn="r">
                        <a:lnSpc>
                          <a:spcPct val="107000"/>
                        </a:lnSpc>
                        <a:spcAft>
                          <a:spcPts val="0"/>
                        </a:spcAft>
                      </a:pPr>
                      <a:r>
                        <a:rPr lang="en-US" sz="1400">
                          <a:solidFill>
                            <a:srgbClr val="000000"/>
                          </a:solidFill>
                          <a:latin typeface="Arial" pitchFamily="34" charset="0"/>
                          <a:ea typeface="Times New Roman"/>
                          <a:cs typeface="Arial" pitchFamily="34" charset="0"/>
                        </a:rPr>
                        <a:t>8</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400">
                          <a:solidFill>
                            <a:srgbClr val="000000"/>
                          </a:solidFill>
                          <a:latin typeface="Arial" pitchFamily="34" charset="0"/>
                          <a:ea typeface="Times New Roman"/>
                          <a:cs typeface="Arial" pitchFamily="34" charset="0"/>
                        </a:rPr>
                        <a:t>Education, Training, and Library</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661">
                <a:tc>
                  <a:txBody>
                    <a:bodyPr/>
                    <a:lstStyle/>
                    <a:p>
                      <a:pPr algn="r">
                        <a:lnSpc>
                          <a:spcPct val="107000"/>
                        </a:lnSpc>
                        <a:spcAft>
                          <a:spcPts val="0"/>
                        </a:spcAft>
                      </a:pPr>
                      <a:r>
                        <a:rPr lang="en-US" sz="1400">
                          <a:solidFill>
                            <a:srgbClr val="000000"/>
                          </a:solidFill>
                          <a:latin typeface="Arial" pitchFamily="34" charset="0"/>
                          <a:ea typeface="Times New Roman"/>
                          <a:cs typeface="Arial" pitchFamily="34" charset="0"/>
                        </a:rPr>
                        <a:t>9</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400">
                          <a:solidFill>
                            <a:srgbClr val="000000"/>
                          </a:solidFill>
                          <a:latin typeface="Arial" pitchFamily="34" charset="0"/>
                          <a:ea typeface="Times New Roman"/>
                          <a:cs typeface="Arial" pitchFamily="34" charset="0"/>
                        </a:rPr>
                        <a:t>Arts, Design, Entertainment, Sports, and Media</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5254">
                <a:tc>
                  <a:txBody>
                    <a:bodyPr/>
                    <a:lstStyle/>
                    <a:p>
                      <a:pPr algn="r">
                        <a:lnSpc>
                          <a:spcPct val="107000"/>
                        </a:lnSpc>
                        <a:spcAft>
                          <a:spcPts val="0"/>
                        </a:spcAft>
                      </a:pPr>
                      <a:r>
                        <a:rPr lang="en-US" sz="1400">
                          <a:solidFill>
                            <a:srgbClr val="000000"/>
                          </a:solidFill>
                          <a:latin typeface="Arial" pitchFamily="34" charset="0"/>
                          <a:ea typeface="Times New Roman"/>
                          <a:cs typeface="Arial" pitchFamily="34" charset="0"/>
                        </a:rPr>
                        <a:t>10</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400">
                          <a:solidFill>
                            <a:srgbClr val="000000"/>
                          </a:solidFill>
                          <a:latin typeface="Arial" pitchFamily="34" charset="0"/>
                          <a:ea typeface="Times New Roman"/>
                          <a:cs typeface="Arial" pitchFamily="34" charset="0"/>
                        </a:rPr>
                        <a:t>Healthcare Practitioner and Technical</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5254">
                <a:tc>
                  <a:txBody>
                    <a:bodyPr/>
                    <a:lstStyle/>
                    <a:p>
                      <a:pPr algn="r">
                        <a:lnSpc>
                          <a:spcPct val="107000"/>
                        </a:lnSpc>
                        <a:spcAft>
                          <a:spcPts val="0"/>
                        </a:spcAft>
                      </a:pPr>
                      <a:r>
                        <a:rPr lang="en-US" sz="1400">
                          <a:solidFill>
                            <a:srgbClr val="000000"/>
                          </a:solidFill>
                          <a:latin typeface="Arial" pitchFamily="34" charset="0"/>
                          <a:ea typeface="Times New Roman"/>
                          <a:cs typeface="Arial" pitchFamily="34" charset="0"/>
                        </a:rPr>
                        <a:t>11</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400">
                          <a:solidFill>
                            <a:srgbClr val="000000"/>
                          </a:solidFill>
                          <a:latin typeface="Arial" pitchFamily="34" charset="0"/>
                          <a:ea typeface="Times New Roman"/>
                          <a:cs typeface="Arial" pitchFamily="34" charset="0"/>
                        </a:rPr>
                        <a:t>Healthcare Support</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5254">
                <a:tc>
                  <a:txBody>
                    <a:bodyPr/>
                    <a:lstStyle/>
                    <a:p>
                      <a:pPr algn="r">
                        <a:lnSpc>
                          <a:spcPct val="107000"/>
                        </a:lnSpc>
                        <a:spcAft>
                          <a:spcPts val="0"/>
                        </a:spcAft>
                      </a:pPr>
                      <a:r>
                        <a:rPr lang="en-US" sz="1400">
                          <a:solidFill>
                            <a:srgbClr val="000000"/>
                          </a:solidFill>
                          <a:latin typeface="Arial" pitchFamily="34" charset="0"/>
                          <a:ea typeface="Times New Roman"/>
                          <a:cs typeface="Arial" pitchFamily="34" charset="0"/>
                        </a:rPr>
                        <a:t>12</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400">
                          <a:solidFill>
                            <a:srgbClr val="000000"/>
                          </a:solidFill>
                          <a:latin typeface="Arial" pitchFamily="34" charset="0"/>
                          <a:ea typeface="Times New Roman"/>
                          <a:cs typeface="Arial" pitchFamily="34" charset="0"/>
                        </a:rPr>
                        <a:t>Protective Service</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5254">
                <a:tc>
                  <a:txBody>
                    <a:bodyPr/>
                    <a:lstStyle/>
                    <a:p>
                      <a:pPr algn="r">
                        <a:lnSpc>
                          <a:spcPct val="107000"/>
                        </a:lnSpc>
                        <a:spcAft>
                          <a:spcPts val="0"/>
                        </a:spcAft>
                      </a:pPr>
                      <a:r>
                        <a:rPr lang="en-US" sz="1400">
                          <a:solidFill>
                            <a:srgbClr val="000000"/>
                          </a:solidFill>
                          <a:latin typeface="Arial" pitchFamily="34" charset="0"/>
                          <a:ea typeface="Times New Roman"/>
                          <a:cs typeface="Arial" pitchFamily="34" charset="0"/>
                        </a:rPr>
                        <a:t>13</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400" dirty="0">
                          <a:solidFill>
                            <a:srgbClr val="000000"/>
                          </a:solidFill>
                          <a:latin typeface="Arial" pitchFamily="34" charset="0"/>
                          <a:ea typeface="Times New Roman"/>
                          <a:cs typeface="Arial" pitchFamily="34" charset="0"/>
                        </a:rPr>
                        <a:t>Food Preparation and Serving Related</a:t>
                      </a:r>
                      <a:endParaRPr lang="en-CA" sz="1400" dirty="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5254">
                <a:tc>
                  <a:txBody>
                    <a:bodyPr/>
                    <a:lstStyle/>
                    <a:p>
                      <a:pPr algn="r">
                        <a:lnSpc>
                          <a:spcPct val="107000"/>
                        </a:lnSpc>
                        <a:spcAft>
                          <a:spcPts val="0"/>
                        </a:spcAft>
                      </a:pPr>
                      <a:r>
                        <a:rPr lang="en-US" sz="1400">
                          <a:solidFill>
                            <a:srgbClr val="000000"/>
                          </a:solidFill>
                          <a:latin typeface="Arial" pitchFamily="34" charset="0"/>
                          <a:ea typeface="Times New Roman"/>
                          <a:cs typeface="Arial" pitchFamily="34" charset="0"/>
                        </a:rPr>
                        <a:t>14</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400" dirty="0">
                          <a:solidFill>
                            <a:srgbClr val="000000"/>
                          </a:solidFill>
                          <a:latin typeface="Arial" pitchFamily="34" charset="0"/>
                          <a:ea typeface="Times New Roman"/>
                          <a:cs typeface="Arial" pitchFamily="34" charset="0"/>
                        </a:rPr>
                        <a:t>Building and Grounds Cleaning and Maintenance</a:t>
                      </a:r>
                      <a:endParaRPr lang="en-CA" sz="1400" dirty="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5254">
                <a:tc>
                  <a:txBody>
                    <a:bodyPr/>
                    <a:lstStyle/>
                    <a:p>
                      <a:pPr algn="r">
                        <a:lnSpc>
                          <a:spcPct val="107000"/>
                        </a:lnSpc>
                        <a:spcAft>
                          <a:spcPts val="0"/>
                        </a:spcAft>
                      </a:pPr>
                      <a:r>
                        <a:rPr lang="en-US" sz="1400">
                          <a:solidFill>
                            <a:srgbClr val="000000"/>
                          </a:solidFill>
                          <a:latin typeface="Arial" pitchFamily="34" charset="0"/>
                          <a:ea typeface="Times New Roman"/>
                          <a:cs typeface="Arial" pitchFamily="34" charset="0"/>
                        </a:rPr>
                        <a:t>15</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400">
                          <a:solidFill>
                            <a:srgbClr val="000000"/>
                          </a:solidFill>
                          <a:latin typeface="Arial" pitchFamily="34" charset="0"/>
                          <a:ea typeface="Times New Roman"/>
                          <a:cs typeface="Arial" pitchFamily="34" charset="0"/>
                        </a:rPr>
                        <a:t>Personal Care and Service</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5254">
                <a:tc>
                  <a:txBody>
                    <a:bodyPr/>
                    <a:lstStyle/>
                    <a:p>
                      <a:pPr algn="r">
                        <a:lnSpc>
                          <a:spcPct val="107000"/>
                        </a:lnSpc>
                        <a:spcAft>
                          <a:spcPts val="0"/>
                        </a:spcAft>
                      </a:pPr>
                      <a:r>
                        <a:rPr lang="en-US" sz="1400">
                          <a:solidFill>
                            <a:srgbClr val="000000"/>
                          </a:solidFill>
                          <a:latin typeface="Arial" pitchFamily="34" charset="0"/>
                          <a:ea typeface="Times New Roman"/>
                          <a:cs typeface="Arial" pitchFamily="34" charset="0"/>
                        </a:rPr>
                        <a:t>16</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400">
                          <a:solidFill>
                            <a:srgbClr val="000000"/>
                          </a:solidFill>
                          <a:latin typeface="Arial" pitchFamily="34" charset="0"/>
                          <a:ea typeface="Times New Roman"/>
                          <a:cs typeface="Arial" pitchFamily="34" charset="0"/>
                        </a:rPr>
                        <a:t>Sales and Related</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5254">
                <a:tc>
                  <a:txBody>
                    <a:bodyPr/>
                    <a:lstStyle/>
                    <a:p>
                      <a:pPr algn="r">
                        <a:lnSpc>
                          <a:spcPct val="107000"/>
                        </a:lnSpc>
                        <a:spcAft>
                          <a:spcPts val="0"/>
                        </a:spcAft>
                      </a:pPr>
                      <a:r>
                        <a:rPr lang="en-US" sz="1400">
                          <a:solidFill>
                            <a:srgbClr val="000000"/>
                          </a:solidFill>
                          <a:latin typeface="Arial" pitchFamily="34" charset="0"/>
                          <a:ea typeface="Times New Roman"/>
                          <a:cs typeface="Arial" pitchFamily="34" charset="0"/>
                        </a:rPr>
                        <a:t>17</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400">
                          <a:solidFill>
                            <a:srgbClr val="000000"/>
                          </a:solidFill>
                          <a:latin typeface="Arial" pitchFamily="34" charset="0"/>
                          <a:ea typeface="Times New Roman"/>
                          <a:cs typeface="Arial" pitchFamily="34" charset="0"/>
                        </a:rPr>
                        <a:t>Office and Administrative Support</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5254">
                <a:tc>
                  <a:txBody>
                    <a:bodyPr/>
                    <a:lstStyle/>
                    <a:p>
                      <a:pPr algn="r">
                        <a:lnSpc>
                          <a:spcPct val="107000"/>
                        </a:lnSpc>
                        <a:spcAft>
                          <a:spcPts val="0"/>
                        </a:spcAft>
                      </a:pPr>
                      <a:r>
                        <a:rPr lang="en-US" sz="1400">
                          <a:solidFill>
                            <a:srgbClr val="000000"/>
                          </a:solidFill>
                          <a:latin typeface="Arial" pitchFamily="34" charset="0"/>
                          <a:ea typeface="Times New Roman"/>
                          <a:cs typeface="Arial" pitchFamily="34" charset="0"/>
                        </a:rPr>
                        <a:t>18</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400">
                          <a:solidFill>
                            <a:srgbClr val="000000"/>
                          </a:solidFill>
                          <a:latin typeface="Arial" pitchFamily="34" charset="0"/>
                          <a:ea typeface="Times New Roman"/>
                          <a:cs typeface="Arial" pitchFamily="34" charset="0"/>
                        </a:rPr>
                        <a:t>Farming, Fishing, and Forestry</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5254">
                <a:tc>
                  <a:txBody>
                    <a:bodyPr/>
                    <a:lstStyle/>
                    <a:p>
                      <a:pPr algn="r">
                        <a:lnSpc>
                          <a:spcPct val="107000"/>
                        </a:lnSpc>
                        <a:spcAft>
                          <a:spcPts val="0"/>
                        </a:spcAft>
                      </a:pPr>
                      <a:r>
                        <a:rPr lang="en-US" sz="1400">
                          <a:solidFill>
                            <a:srgbClr val="000000"/>
                          </a:solidFill>
                          <a:latin typeface="Arial" pitchFamily="34" charset="0"/>
                          <a:ea typeface="Times New Roman"/>
                          <a:cs typeface="Arial" pitchFamily="34" charset="0"/>
                        </a:rPr>
                        <a:t>19</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400">
                          <a:solidFill>
                            <a:srgbClr val="000000"/>
                          </a:solidFill>
                          <a:latin typeface="Arial" pitchFamily="34" charset="0"/>
                          <a:ea typeface="Times New Roman"/>
                          <a:cs typeface="Arial" pitchFamily="34" charset="0"/>
                        </a:rPr>
                        <a:t>Construction and Extraction</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5254">
                <a:tc>
                  <a:txBody>
                    <a:bodyPr/>
                    <a:lstStyle/>
                    <a:p>
                      <a:pPr algn="r">
                        <a:lnSpc>
                          <a:spcPct val="107000"/>
                        </a:lnSpc>
                        <a:spcAft>
                          <a:spcPts val="0"/>
                        </a:spcAft>
                      </a:pPr>
                      <a:r>
                        <a:rPr lang="en-US" sz="1400">
                          <a:solidFill>
                            <a:srgbClr val="000000"/>
                          </a:solidFill>
                          <a:latin typeface="Arial" pitchFamily="34" charset="0"/>
                          <a:ea typeface="Times New Roman"/>
                          <a:cs typeface="Arial" pitchFamily="34" charset="0"/>
                        </a:rPr>
                        <a:t>20</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400">
                          <a:solidFill>
                            <a:srgbClr val="000000"/>
                          </a:solidFill>
                          <a:latin typeface="Arial" pitchFamily="34" charset="0"/>
                          <a:ea typeface="Times New Roman"/>
                          <a:cs typeface="Arial" pitchFamily="34" charset="0"/>
                        </a:rPr>
                        <a:t>Installation, Maintenance, and Repair</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5254">
                <a:tc>
                  <a:txBody>
                    <a:bodyPr/>
                    <a:lstStyle/>
                    <a:p>
                      <a:pPr algn="r">
                        <a:lnSpc>
                          <a:spcPct val="107000"/>
                        </a:lnSpc>
                        <a:spcAft>
                          <a:spcPts val="0"/>
                        </a:spcAft>
                      </a:pPr>
                      <a:r>
                        <a:rPr lang="en-US" sz="1400">
                          <a:solidFill>
                            <a:srgbClr val="000000"/>
                          </a:solidFill>
                          <a:latin typeface="Arial" pitchFamily="34" charset="0"/>
                          <a:ea typeface="Times New Roman"/>
                          <a:cs typeface="Arial" pitchFamily="34" charset="0"/>
                        </a:rPr>
                        <a:t>21</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400">
                          <a:solidFill>
                            <a:srgbClr val="000000"/>
                          </a:solidFill>
                          <a:latin typeface="Arial" pitchFamily="34" charset="0"/>
                          <a:ea typeface="Times New Roman"/>
                          <a:cs typeface="Arial" pitchFamily="34" charset="0"/>
                        </a:rPr>
                        <a:t>Production</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5254">
                <a:tc>
                  <a:txBody>
                    <a:bodyPr/>
                    <a:lstStyle/>
                    <a:p>
                      <a:pPr algn="r">
                        <a:lnSpc>
                          <a:spcPct val="107000"/>
                        </a:lnSpc>
                        <a:spcAft>
                          <a:spcPts val="0"/>
                        </a:spcAft>
                      </a:pPr>
                      <a:r>
                        <a:rPr lang="en-US" sz="1400">
                          <a:solidFill>
                            <a:srgbClr val="000000"/>
                          </a:solidFill>
                          <a:latin typeface="Arial" pitchFamily="34" charset="0"/>
                          <a:ea typeface="Times New Roman"/>
                          <a:cs typeface="Arial" pitchFamily="34" charset="0"/>
                        </a:rPr>
                        <a:t>22</a:t>
                      </a:r>
                      <a:endParaRPr lang="en-CA" sz="140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400" dirty="0">
                          <a:solidFill>
                            <a:srgbClr val="000000"/>
                          </a:solidFill>
                          <a:latin typeface="Arial" pitchFamily="34" charset="0"/>
                          <a:ea typeface="Times New Roman"/>
                          <a:cs typeface="Arial" pitchFamily="34" charset="0"/>
                        </a:rPr>
                        <a:t>Transportation and Material Moving</a:t>
                      </a:r>
                      <a:endParaRPr lang="en-CA" sz="1400" dirty="0">
                        <a:latin typeface="Arial" pitchFamily="34" charset="0"/>
                        <a:ea typeface="Times New Roman"/>
                        <a:cs typeface="Arial" pitchFamily="34" charset="0"/>
                      </a:endParaRPr>
                    </a:p>
                  </a:txBody>
                  <a:tcPr marL="36541" marR="3654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2" name="Text Box 395"/>
          <p:cNvSpPr txBox="1">
            <a:spLocks noChangeArrowheads="1"/>
          </p:cNvSpPr>
          <p:nvPr/>
        </p:nvSpPr>
        <p:spPr bwMode="auto">
          <a:xfrm>
            <a:off x="24" y="1209654"/>
            <a:ext cx="6858000" cy="3619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a:r>
              <a:rPr lang="en-CA" sz="1600" b="1" dirty="0" smtClean="0">
                <a:latin typeface="Arial Black" pitchFamily="34" charset="0"/>
              </a:rPr>
              <a:t>Occupation List</a:t>
            </a:r>
            <a:endParaRPr lang="en-CA" sz="1600" dirty="0">
              <a:latin typeface="Arial Black" pitchFamily="34" charset="0"/>
            </a:endParaRPr>
          </a:p>
        </p:txBody>
      </p:sp>
      <p:sp>
        <p:nvSpPr>
          <p:cNvPr id="20"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21" name="Straight Connector 20"/>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Slide Number Placeholder 18"/>
          <p:cNvSpPr>
            <a:spLocks noGrp="1"/>
          </p:cNvSpPr>
          <p:nvPr>
            <p:ph type="sldNum" sz="quarter" idx="12"/>
          </p:nvPr>
        </p:nvSpPr>
        <p:spPr/>
        <p:txBody>
          <a:bodyPr/>
          <a:lstStyle/>
          <a:p>
            <a:fld id="{FDE86200-F1F7-4FF7-847E-D71C11135875}" type="slidenum">
              <a:rPr lang="en-CA" smtClean="0"/>
              <a:pPr/>
              <a:t>57</a:t>
            </a:fld>
            <a:endParaRPr lang="en-CA"/>
          </a:p>
        </p:txBody>
      </p:sp>
      <p:pic>
        <p:nvPicPr>
          <p:cNvPr id="23"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2656" y="212099"/>
            <a:ext cx="1584176" cy="6889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228124282"/>
              </p:ext>
            </p:extLst>
          </p:nvPr>
        </p:nvGraphicFramePr>
        <p:xfrm>
          <a:off x="428604" y="1285852"/>
          <a:ext cx="6072230" cy="2786082"/>
        </p:xfrm>
        <a:graphic>
          <a:graphicData uri="http://schemas.openxmlformats.org/drawingml/2006/table">
            <a:tbl>
              <a:tblPr/>
              <a:tblGrid>
                <a:gridCol w="1121149"/>
                <a:gridCol w="4951081"/>
              </a:tblGrid>
              <a:tr h="2786082">
                <a:tc>
                  <a:txBody>
                    <a:bodyPr/>
                    <a:lstStyle/>
                    <a:p>
                      <a:pPr marR="0" indent="0" algn="l" rtl="0">
                        <a:spcBef>
                          <a:spcPts val="0"/>
                        </a:spcBef>
                        <a:spcAft>
                          <a:spcPts val="0"/>
                        </a:spcAft>
                      </a:pPr>
                      <a:r>
                        <a:rPr lang="en-US" sz="1100" b="1" kern="1400" dirty="0">
                          <a:solidFill>
                            <a:srgbClr val="000000"/>
                          </a:solidFill>
                          <a:latin typeface="Arial" pitchFamily="34" charset="0"/>
                          <a:cs typeface="Arial" pitchFamily="34" charset="0"/>
                        </a:rPr>
                        <a:t>General </a:t>
                      </a:r>
                      <a:endParaRPr lang="en-US" sz="1100" kern="1400" dirty="0">
                        <a:solidFill>
                          <a:srgbClr val="000000"/>
                        </a:solidFill>
                        <a:latin typeface="Arial" pitchFamily="34" charset="0"/>
                        <a:cs typeface="Arial" pitchFamily="34" charset="0"/>
                      </a:endParaRPr>
                    </a:p>
                    <a:p>
                      <a:pPr marR="0" indent="0" algn="l" rtl="0">
                        <a:spcBef>
                          <a:spcPts val="0"/>
                        </a:spcBef>
                        <a:spcAft>
                          <a:spcPts val="0"/>
                        </a:spcAft>
                      </a:pPr>
                      <a:r>
                        <a:rPr lang="en-US" sz="1100" b="1" kern="1400" dirty="0">
                          <a:solidFill>
                            <a:srgbClr val="000000"/>
                          </a:solidFill>
                          <a:latin typeface="Arial" pitchFamily="34" charset="0"/>
                          <a:cs typeface="Arial" pitchFamily="34" charset="0"/>
                        </a:rPr>
                        <a:t>Instructions </a:t>
                      </a:r>
                      <a:endParaRPr lang="en-US" sz="1100" kern="1400" dirty="0">
                        <a:solidFill>
                          <a:srgbClr val="000000"/>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100" kern="1400" dirty="0">
                          <a:solidFill>
                            <a:srgbClr val="000000"/>
                          </a:solidFill>
                          <a:latin typeface="Arial" pitchFamily="34" charset="0"/>
                          <a:cs typeface="Arial" pitchFamily="34" charset="0"/>
                        </a:rPr>
                        <a:t>When </a:t>
                      </a:r>
                      <a:r>
                        <a:rPr lang="en-CA" sz="1100" b="1" i="1" kern="1400" dirty="0">
                          <a:solidFill>
                            <a:srgbClr val="000000"/>
                          </a:solidFill>
                          <a:latin typeface="Arial" pitchFamily="34" charset="0"/>
                          <a:cs typeface="Arial" pitchFamily="34" charset="0"/>
                        </a:rPr>
                        <a:t>all </a:t>
                      </a:r>
                      <a:r>
                        <a:rPr lang="en-CA" sz="1100" kern="1400" dirty="0">
                          <a:solidFill>
                            <a:srgbClr val="000000"/>
                          </a:solidFill>
                          <a:latin typeface="Arial" pitchFamily="34" charset="0"/>
                          <a:cs typeface="Arial" pitchFamily="34" charset="0"/>
                        </a:rPr>
                        <a:t>the data collection has been completed, including hospitalization overview, the Site </a:t>
                      </a:r>
                      <a:r>
                        <a:rPr lang="en-CA" sz="1100" kern="1400" dirty="0" smtClean="0">
                          <a:solidFill>
                            <a:srgbClr val="000000"/>
                          </a:solidFill>
                          <a:latin typeface="Arial" pitchFamily="34" charset="0"/>
                          <a:cs typeface="Arial" pitchFamily="34" charset="0"/>
                        </a:rPr>
                        <a:t>Investigator </a:t>
                      </a:r>
                      <a:r>
                        <a:rPr lang="en-CA" sz="1100" kern="1400" dirty="0">
                          <a:solidFill>
                            <a:srgbClr val="000000"/>
                          </a:solidFill>
                          <a:latin typeface="Arial" pitchFamily="34" charset="0"/>
                          <a:cs typeface="Arial" pitchFamily="34" charset="0"/>
                        </a:rPr>
                        <a:t>is to sign &amp; date the Investigator Confirmation Form to attest to the following:</a:t>
                      </a:r>
                    </a:p>
                    <a:p>
                      <a:pPr marR="0" indent="0" algn="l" rtl="0">
                        <a:spcBef>
                          <a:spcPts val="0"/>
                        </a:spcBef>
                        <a:spcAft>
                          <a:spcPts val="0"/>
                        </a:spcAft>
                      </a:pPr>
                      <a:r>
                        <a:rPr lang="en-CA" sz="1100" kern="1400" dirty="0">
                          <a:solidFill>
                            <a:srgbClr val="000000"/>
                          </a:solidFill>
                          <a:latin typeface="Arial" pitchFamily="34" charset="0"/>
                          <a:cs typeface="Arial" pitchFamily="34" charset="0"/>
                        </a:rPr>
                        <a:t> </a:t>
                      </a:r>
                    </a:p>
                    <a:p>
                      <a:pPr marL="228600" marR="0" indent="-228600" algn="l" rtl="0">
                        <a:spcBef>
                          <a:spcPts val="0"/>
                        </a:spcBef>
                        <a:spcAft>
                          <a:spcPts val="0"/>
                        </a:spcAft>
                      </a:pPr>
                      <a:r>
                        <a:rPr lang="en-CA" sz="1100" kern="1400" dirty="0">
                          <a:solidFill>
                            <a:srgbClr val="000000"/>
                          </a:solidFill>
                          <a:latin typeface="Arial" pitchFamily="34" charset="0"/>
                          <a:cs typeface="Arial" pitchFamily="34" charset="0"/>
                        </a:rPr>
                        <a:t>¨ The data collection was conducted under her/his supervision according to the protocol</a:t>
                      </a:r>
                    </a:p>
                    <a:p>
                      <a:pPr marL="228600" marR="0" indent="-228600" algn="l" rtl="0">
                        <a:spcBef>
                          <a:spcPts val="0"/>
                        </a:spcBef>
                        <a:spcAft>
                          <a:spcPts val="0"/>
                        </a:spcAft>
                      </a:pPr>
                      <a:r>
                        <a:rPr lang="en-CA" sz="1100" kern="1400" dirty="0">
                          <a:solidFill>
                            <a:srgbClr val="000000"/>
                          </a:solidFill>
                          <a:latin typeface="Arial" pitchFamily="34" charset="0"/>
                          <a:cs typeface="Arial" pitchFamily="34" charset="0"/>
                        </a:rPr>
                        <a:t>¨ The data and statement are complete and accurate to the best of her/his knowledge.</a:t>
                      </a:r>
                    </a:p>
                    <a:p>
                      <a:pPr marR="0" indent="0" algn="l" rtl="0">
                        <a:spcBef>
                          <a:spcPts val="0"/>
                        </a:spcBef>
                        <a:spcAft>
                          <a:spcPts val="0"/>
                        </a:spcAft>
                      </a:pPr>
                      <a:r>
                        <a:rPr lang="en-CA" sz="1100" kern="1400" dirty="0">
                          <a:solidFill>
                            <a:srgbClr val="000000"/>
                          </a:solidFill>
                          <a:latin typeface="Arial" pitchFamily="34" charset="0"/>
                          <a:cs typeface="Arial" pitchFamily="34" charset="0"/>
                        </a:rPr>
                        <a:t> </a:t>
                      </a:r>
                    </a:p>
                    <a:p>
                      <a:pPr marR="0" indent="0" algn="l" rtl="0">
                        <a:spcBef>
                          <a:spcPts val="0"/>
                        </a:spcBef>
                        <a:spcAft>
                          <a:spcPts val="0"/>
                        </a:spcAft>
                      </a:pPr>
                      <a:r>
                        <a:rPr lang="en-CA" sz="1100" kern="1400" dirty="0" smtClean="0">
                          <a:solidFill>
                            <a:srgbClr val="000000"/>
                          </a:solidFill>
                          <a:latin typeface="Arial" pitchFamily="34" charset="0"/>
                          <a:cs typeface="Arial" pitchFamily="34" charset="0"/>
                        </a:rPr>
                        <a:t>Once </a:t>
                      </a:r>
                      <a:r>
                        <a:rPr lang="en-CA" sz="1100" kern="1400" dirty="0">
                          <a:solidFill>
                            <a:srgbClr val="000000"/>
                          </a:solidFill>
                          <a:latin typeface="Arial" pitchFamily="34" charset="0"/>
                          <a:cs typeface="Arial" pitchFamily="34" charset="0"/>
                        </a:rPr>
                        <a:t>the REDCAP generated Investigator Confirmation Form has been signed and dated, please send the completed form to:</a:t>
                      </a:r>
                    </a:p>
                    <a:p>
                      <a:pPr marR="0" indent="0" algn="l" rtl="0">
                        <a:spcBef>
                          <a:spcPts val="0"/>
                        </a:spcBef>
                        <a:spcAft>
                          <a:spcPts val="0"/>
                        </a:spcAft>
                      </a:pPr>
                      <a:r>
                        <a:rPr lang="en-CA" sz="1100" kern="1400" dirty="0">
                          <a:solidFill>
                            <a:srgbClr val="000000"/>
                          </a:solidFill>
                          <a:latin typeface="Arial" pitchFamily="34" charset="0"/>
                          <a:cs typeface="Arial" pitchFamily="34" charset="0"/>
                        </a:rPr>
                        <a:t> </a:t>
                      </a:r>
                    </a:p>
                    <a:p>
                      <a:pPr marR="0" indent="0" algn="l" rtl="0">
                        <a:spcBef>
                          <a:spcPts val="0"/>
                        </a:spcBef>
                        <a:spcAft>
                          <a:spcPts val="0"/>
                        </a:spcAft>
                      </a:pPr>
                      <a:r>
                        <a:rPr lang="en-CA" sz="1100" kern="1400" dirty="0">
                          <a:solidFill>
                            <a:srgbClr val="000000"/>
                          </a:solidFill>
                          <a:latin typeface="Arial" pitchFamily="34" charset="0"/>
                          <a:cs typeface="Arial" pitchFamily="34" charset="0"/>
                        </a:rPr>
                        <a:t>              </a:t>
                      </a:r>
                      <a:r>
                        <a:rPr lang="en-CA" sz="1100" b="1" kern="1400" dirty="0" smtClean="0">
                          <a:solidFill>
                            <a:srgbClr val="000000"/>
                          </a:solidFill>
                          <a:latin typeface="Arial" pitchFamily="34" charset="0"/>
                          <a:cs typeface="Arial" pitchFamily="34" charset="0"/>
                        </a:rPr>
                        <a:t>Maureen </a:t>
                      </a:r>
                      <a:r>
                        <a:rPr lang="en-CA" sz="1100" b="1" kern="1400" dirty="0">
                          <a:solidFill>
                            <a:srgbClr val="000000"/>
                          </a:solidFill>
                          <a:latin typeface="Arial" pitchFamily="34" charset="0"/>
                          <a:cs typeface="Arial" pitchFamily="34" charset="0"/>
                        </a:rPr>
                        <a:t>Dansereau</a:t>
                      </a:r>
                      <a:endParaRPr lang="en-CA" sz="1100" kern="1400" dirty="0">
                        <a:solidFill>
                          <a:srgbClr val="000000"/>
                        </a:solidFill>
                        <a:latin typeface="Arial" pitchFamily="34" charset="0"/>
                        <a:cs typeface="Arial" pitchFamily="34" charset="0"/>
                      </a:endParaRPr>
                    </a:p>
                    <a:p>
                      <a:pPr marR="0" indent="0" algn="l" rtl="0">
                        <a:spcBef>
                          <a:spcPts val="0"/>
                        </a:spcBef>
                        <a:spcAft>
                          <a:spcPts val="0"/>
                        </a:spcAft>
                      </a:pPr>
                      <a:r>
                        <a:rPr lang="en-CA" sz="1100" b="1" kern="1400" dirty="0">
                          <a:solidFill>
                            <a:srgbClr val="000000"/>
                          </a:solidFill>
                          <a:latin typeface="Arial" pitchFamily="34" charset="0"/>
                          <a:cs typeface="Arial" pitchFamily="34" charset="0"/>
                        </a:rPr>
                        <a:t>              </a:t>
                      </a:r>
                      <a:r>
                        <a:rPr lang="en-CA" sz="1100" kern="1400" dirty="0" smtClean="0">
                          <a:solidFill>
                            <a:srgbClr val="000000"/>
                          </a:solidFill>
                          <a:latin typeface="Arial" pitchFamily="34" charset="0"/>
                          <a:cs typeface="Arial" pitchFamily="34" charset="0"/>
                        </a:rPr>
                        <a:t>Clinical </a:t>
                      </a:r>
                      <a:r>
                        <a:rPr lang="en-CA" sz="1100" kern="1400" dirty="0">
                          <a:solidFill>
                            <a:srgbClr val="000000"/>
                          </a:solidFill>
                          <a:latin typeface="Arial" pitchFamily="34" charset="0"/>
                          <a:cs typeface="Arial" pitchFamily="34" charset="0"/>
                        </a:rPr>
                        <a:t>Evaluation Research Unit</a:t>
                      </a:r>
                    </a:p>
                    <a:p>
                      <a:pPr marR="0" indent="457200" algn="l" rtl="0">
                        <a:spcBef>
                          <a:spcPts val="0"/>
                        </a:spcBef>
                        <a:spcAft>
                          <a:spcPts val="0"/>
                        </a:spcAft>
                      </a:pPr>
                      <a:r>
                        <a:rPr lang="en-CA" sz="1100" kern="1400" dirty="0">
                          <a:solidFill>
                            <a:srgbClr val="000000"/>
                          </a:solidFill>
                          <a:latin typeface="Arial" pitchFamily="34" charset="0"/>
                          <a:cs typeface="Arial" pitchFamily="34" charset="0"/>
                        </a:rPr>
                        <a:t>  </a:t>
                      </a:r>
                      <a:r>
                        <a:rPr lang="en-CA" sz="1100" u="sng" kern="1400" dirty="0" err="1">
                          <a:solidFill>
                            <a:srgbClr val="0000C0"/>
                          </a:solidFill>
                          <a:latin typeface="Arial" pitchFamily="34" charset="0"/>
                          <a:cs typeface="Arial" pitchFamily="34" charset="0"/>
                        </a:rPr>
                        <a:t>danserem@kgh.kari.net</a:t>
                      </a:r>
                      <a:r>
                        <a:rPr lang="en-CA" sz="1100" u="sng" kern="1400" dirty="0">
                          <a:solidFill>
                            <a:srgbClr val="0000C0"/>
                          </a:solidFill>
                          <a:latin typeface="Arial" pitchFamily="34" charset="0"/>
                          <a:cs typeface="Arial" pitchFamily="34" charset="0"/>
                        </a:rPr>
                        <a:t> </a:t>
                      </a:r>
                      <a:endParaRPr lang="en-CA" sz="1100" kern="1400" dirty="0">
                        <a:solidFill>
                          <a:srgbClr val="000000"/>
                        </a:solidFill>
                        <a:latin typeface="Arial" pitchFamily="34" charset="0"/>
                        <a:cs typeface="Arial" pitchFamily="34" charset="0"/>
                      </a:endParaRPr>
                    </a:p>
                  </a:txBody>
                  <a:tcPr marL="24384" marR="24384" marT="24384" marB="2438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8"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9"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0" name="Text Box 5"/>
          <p:cNvSpPr txBox="1">
            <a:spLocks noChangeArrowheads="1"/>
          </p:cNvSpPr>
          <p:nvPr/>
        </p:nvSpPr>
        <p:spPr bwMode="auto">
          <a:xfrm>
            <a:off x="428652" y="857224"/>
            <a:ext cx="6357934" cy="285752"/>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dirty="0" smtClean="0">
                <a:ln>
                  <a:noFill/>
                </a:ln>
                <a:solidFill>
                  <a:srgbClr val="000000"/>
                </a:solidFill>
                <a:effectLst/>
                <a:latin typeface="Arial" pitchFamily="34" charset="0"/>
                <a:ea typeface="Times New Roman" pitchFamily="18" charset="0"/>
                <a:cs typeface="Arial" pitchFamily="34" charset="0"/>
              </a:rPr>
              <a:t>Investigator Confirmation Instructions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3" name="Straight Connector 12"/>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lide Number Placeholder 10"/>
          <p:cNvSpPr>
            <a:spLocks noGrp="1"/>
          </p:cNvSpPr>
          <p:nvPr>
            <p:ph type="sldNum" sz="quarter" idx="12"/>
          </p:nvPr>
        </p:nvSpPr>
        <p:spPr/>
        <p:txBody>
          <a:bodyPr/>
          <a:lstStyle/>
          <a:p>
            <a:fld id="{FDE86200-F1F7-4FF7-847E-D71C11135875}" type="slidenum">
              <a:rPr lang="en-CA" smtClean="0"/>
              <a:pPr/>
              <a:t>58</a:t>
            </a:fld>
            <a:endParaRPr lang="en-CA"/>
          </a:p>
        </p:txBody>
      </p:sp>
      <p:pic>
        <p:nvPicPr>
          <p:cNvPr id="14"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4664" y="179512"/>
            <a:ext cx="1296144" cy="5636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8"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92161" name="Text Box 1"/>
          <p:cNvSpPr txBox="1">
            <a:spLocks noChangeArrowheads="1"/>
          </p:cNvSpPr>
          <p:nvPr/>
        </p:nvSpPr>
        <p:spPr bwMode="auto">
          <a:xfrm>
            <a:off x="228600" y="1714480"/>
            <a:ext cx="6629400" cy="12414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pitchFamily="34" charset="0"/>
                <a:cs typeface="Arial" pitchFamily="34" charset="0"/>
              </a:rPr>
              <a:t>The data collected in the RE-ENERGIZE Case Report Forms were collected in accordance with the study protocol and established procedures.  The data was collected under my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pitchFamily="34" charset="0"/>
                <a:cs typeface="Arial" pitchFamily="34" charset="0"/>
              </a:rPr>
              <a:t>supervision.</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pitchFamily="34" charset="0"/>
                <a:cs typeface="Arial" pitchFamily="34" charset="0"/>
              </a:rPr>
              <a:t>The data and statement are complete and accurate to the best of my knowledge.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2182" name="Line 22"/>
          <p:cNvSpPr>
            <a:spLocks noChangeShapeType="1"/>
          </p:cNvSpPr>
          <p:nvPr/>
        </p:nvSpPr>
        <p:spPr bwMode="auto">
          <a:xfrm>
            <a:off x="228600" y="3714730"/>
            <a:ext cx="2800350" cy="0"/>
          </a:xfrm>
          <a:prstGeom prst="line">
            <a:avLst/>
          </a:prstGeom>
          <a:noFill/>
          <a:ln w="9525" algn="ctr">
            <a:solidFill>
              <a:srgbClr val="000000"/>
            </a:solidFill>
            <a:round/>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92183" name="Text Box 23"/>
          <p:cNvSpPr txBox="1">
            <a:spLocks noChangeArrowheads="1"/>
          </p:cNvSpPr>
          <p:nvPr/>
        </p:nvSpPr>
        <p:spPr bwMode="auto">
          <a:xfrm>
            <a:off x="228600" y="3733780"/>
            <a:ext cx="1657350"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Full Name of Investigator</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2184" name="Line 24"/>
          <p:cNvSpPr>
            <a:spLocks noChangeShapeType="1"/>
          </p:cNvSpPr>
          <p:nvPr/>
        </p:nvSpPr>
        <p:spPr bwMode="auto">
          <a:xfrm>
            <a:off x="228600" y="4438630"/>
            <a:ext cx="2800350" cy="0"/>
          </a:xfrm>
          <a:prstGeom prst="line">
            <a:avLst/>
          </a:prstGeom>
          <a:noFill/>
          <a:ln w="9525" algn="ctr">
            <a:solidFill>
              <a:srgbClr val="000000"/>
            </a:solidFill>
            <a:round/>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92185" name="Text Box 25"/>
          <p:cNvSpPr txBox="1">
            <a:spLocks noChangeArrowheads="1"/>
          </p:cNvSpPr>
          <p:nvPr/>
        </p:nvSpPr>
        <p:spPr bwMode="auto">
          <a:xfrm>
            <a:off x="228600" y="4457680"/>
            <a:ext cx="1714500"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Signature of the Investigator</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2188" name="Rectangle 28"/>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92187" name="Text Box 27"/>
          <p:cNvSpPr txBox="1">
            <a:spLocks noChangeArrowheads="1"/>
          </p:cNvSpPr>
          <p:nvPr/>
        </p:nvSpPr>
        <p:spPr bwMode="auto">
          <a:xfrm>
            <a:off x="-24" y="1071538"/>
            <a:ext cx="6858000" cy="6858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Black" pitchFamily="34" charset="0"/>
                <a:ea typeface="Times New Roman" pitchFamily="18" charset="0"/>
                <a:cs typeface="Arial" pitchFamily="34" charset="0"/>
              </a:rPr>
              <a:t>Investigator Confirmation Form</a:t>
            </a:r>
            <a:endParaRPr kumimoji="0" lang="en-CA"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Black" pitchFamily="34" charset="0"/>
                <a:ea typeface="Times New Roman" pitchFamily="18" charset="0"/>
                <a:cs typeface="Arial" pitchFamily="34" charset="0"/>
              </a:rPr>
              <a:t>(Go to REDCAP for e-version)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7" name="Line 24"/>
          <p:cNvSpPr>
            <a:spLocks noChangeShapeType="1"/>
          </p:cNvSpPr>
          <p:nvPr/>
        </p:nvSpPr>
        <p:spPr bwMode="auto">
          <a:xfrm>
            <a:off x="3500438" y="4429124"/>
            <a:ext cx="2800350" cy="0"/>
          </a:xfrm>
          <a:prstGeom prst="line">
            <a:avLst/>
          </a:prstGeom>
          <a:noFill/>
          <a:ln w="9525" algn="ctr">
            <a:solidFill>
              <a:srgbClr val="000000"/>
            </a:solidFill>
            <a:round/>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8" name="Text Box 25"/>
          <p:cNvSpPr txBox="1">
            <a:spLocks noChangeArrowheads="1"/>
          </p:cNvSpPr>
          <p:nvPr/>
        </p:nvSpPr>
        <p:spPr bwMode="auto">
          <a:xfrm>
            <a:off x="3500438" y="4448174"/>
            <a:ext cx="2500330" cy="266702"/>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Date (</a:t>
            </a:r>
            <a:r>
              <a:rPr kumimoji="0" lang="en-US" sz="1000" b="0" i="0" u="none" strike="noStrike" cap="none" normalizeH="0" baseline="0" dirty="0" err="1" smtClean="0">
                <a:ln>
                  <a:noFill/>
                </a:ln>
                <a:solidFill>
                  <a:schemeClr val="tx1"/>
                </a:solidFill>
                <a:effectLst/>
                <a:latin typeface="Arial" pitchFamily="34" charset="0"/>
                <a:cs typeface="Arial" pitchFamily="34" charset="0"/>
              </a:rPr>
              <a:t>yyyy</a:t>
            </a:r>
            <a:r>
              <a:rPr kumimoji="0" lang="en-US" sz="1000" b="0" i="0" u="none" strike="noStrike" cap="none" normalizeH="0" baseline="0" dirty="0" smtClean="0">
                <a:ln>
                  <a:noFill/>
                </a:ln>
                <a:solidFill>
                  <a:schemeClr val="tx1"/>
                </a:solidFill>
                <a:effectLst/>
                <a:latin typeface="Arial" pitchFamily="34" charset="0"/>
                <a:cs typeface="Arial" pitchFamily="34" charset="0"/>
              </a:rPr>
              <a:t>-mm-</a:t>
            </a:r>
            <a:r>
              <a:rPr kumimoji="0" lang="en-US" sz="1000" b="0" i="0" u="none" strike="noStrike" cap="none" normalizeH="0" baseline="0" dirty="0" err="1" smtClean="0">
                <a:ln>
                  <a:noFill/>
                </a:ln>
                <a:solidFill>
                  <a:schemeClr val="tx1"/>
                </a:solidFill>
                <a:effectLst/>
                <a:latin typeface="Arial" pitchFamily="34" charset="0"/>
                <a:cs typeface="Arial" pitchFamily="34" charset="0"/>
              </a:rPr>
              <a:t>dd</a:t>
            </a:r>
            <a:r>
              <a:rPr kumimoji="0" lang="en-US" sz="1000" b="0" i="0" u="none" strike="noStrike" cap="none" normalizeH="0" baseline="0" dirty="0" smtClean="0">
                <a:ln>
                  <a:noFill/>
                </a:ln>
                <a:solidFill>
                  <a:schemeClr val="tx1"/>
                </a:solidFill>
                <a:effectLst/>
                <a:latin typeface="Arial" pitchFamily="34" charset="0"/>
                <a:cs typeface="Arial" pitchFamily="34"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8" name="Straight Connector 17"/>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Slide Number Placeholder 19"/>
          <p:cNvSpPr>
            <a:spLocks noGrp="1"/>
          </p:cNvSpPr>
          <p:nvPr>
            <p:ph type="sldNum" sz="quarter" idx="12"/>
          </p:nvPr>
        </p:nvSpPr>
        <p:spPr/>
        <p:txBody>
          <a:bodyPr/>
          <a:lstStyle/>
          <a:p>
            <a:fld id="{FDE86200-F1F7-4FF7-847E-D71C11135875}" type="slidenum">
              <a:rPr lang="en-CA" smtClean="0"/>
              <a:pPr/>
              <a:t>59</a:t>
            </a:fld>
            <a:endParaRPr lang="en-CA"/>
          </a:p>
        </p:txBody>
      </p:sp>
      <p:pic>
        <p:nvPicPr>
          <p:cNvPr id="19"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2656" y="212100"/>
            <a:ext cx="1440160" cy="6262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ext Box 130"/>
          <p:cNvSpPr txBox="1">
            <a:spLocks noChangeArrowheads="1"/>
          </p:cNvSpPr>
          <p:nvPr/>
        </p:nvSpPr>
        <p:spPr bwMode="auto">
          <a:xfrm>
            <a:off x="-24" y="1285854"/>
            <a:ext cx="6858000" cy="457199"/>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Black" pitchFamily="34" charset="0"/>
                <a:ea typeface="Times New Roman" pitchFamily="18" charset="0"/>
                <a:cs typeface="Arial" pitchFamily="34" charset="0"/>
              </a:rPr>
              <a:t>Screening—Inclusion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1" name="Text Box 145"/>
          <p:cNvSpPr txBox="1">
            <a:spLocks noChangeArrowheads="1"/>
          </p:cNvSpPr>
          <p:nvPr/>
        </p:nvSpPr>
        <p:spPr bwMode="auto">
          <a:xfrm>
            <a:off x="142900" y="1643043"/>
            <a:ext cx="5314950" cy="34290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Arial" pitchFamily="34" charset="0"/>
                <a:ea typeface="Times New Roman" pitchFamily="18" charset="0"/>
                <a:cs typeface="Arial" pitchFamily="34" charset="0"/>
              </a:rPr>
              <a:t>Inclusion Criteria</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 name="Text Box 144"/>
          <p:cNvSpPr txBox="1">
            <a:spLocks noChangeArrowheads="1"/>
          </p:cNvSpPr>
          <p:nvPr/>
        </p:nvSpPr>
        <p:spPr bwMode="auto">
          <a:xfrm>
            <a:off x="184732" y="2843808"/>
            <a:ext cx="6572248" cy="1268404"/>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R="0" lvl="0" indent="85725" algn="l" defTabSz="914400" rtl="0" eaLnBrk="1" fontAlgn="base" latinLnBrk="0" hangingPunct="1">
              <a:lnSpc>
                <a:spcPct val="100000"/>
              </a:lnSpc>
              <a:spcBef>
                <a:spcPct val="0"/>
              </a:spcBef>
              <a:spcAft>
                <a:spcPct val="0"/>
              </a:spcAft>
              <a:buClrTx/>
              <a:buSzTx/>
              <a:buFontTx/>
              <a:buAutoNum type="arabicPeriod" startAt="2"/>
              <a:tabLst/>
            </a:pPr>
            <a:r>
              <a:rPr kumimoji="0" lang="en-US" sz="1200" b="0" i="0" u="none" cap="none" normalizeH="0" baseline="0" dirty="0" smtClean="0">
                <a:ln>
                  <a:noFill/>
                </a:ln>
                <a:effectLst/>
                <a:latin typeface="Arial" pitchFamily="34" charset="0"/>
                <a:ea typeface="Times New Roman" pitchFamily="18" charset="0"/>
                <a:cs typeface="Arial" pitchFamily="34" charset="0"/>
              </a:rPr>
              <a:t>   Patient meets one of the following 3 criteria:</a:t>
            </a:r>
          </a:p>
          <a:p>
            <a:pPr marR="0" lvl="0" indent="85725" algn="l" defTabSz="914400" rtl="0" eaLnBrk="1" fontAlgn="base" latinLnBrk="0" hangingPunct="1">
              <a:lnSpc>
                <a:spcPct val="100000"/>
              </a:lnSpc>
              <a:spcBef>
                <a:spcPct val="0"/>
              </a:spcBef>
              <a:spcAft>
                <a:spcPct val="0"/>
              </a:spcAft>
              <a:buClrTx/>
              <a:buSzTx/>
              <a:buFontTx/>
              <a:buAutoNum type="arabicPeriod" startAt="2"/>
              <a:tabLst/>
            </a:pPr>
            <a:endParaRPr kumimoji="0" lang="en-US" sz="1200" b="0" i="0" u="none" cap="none" normalizeH="0" baseline="0" dirty="0" smtClean="0">
              <a:ln>
                <a:noFill/>
              </a:ln>
              <a:effectLst/>
              <a:latin typeface="Arial" pitchFamily="34" charset="0"/>
              <a:ea typeface="Times New Roman" pitchFamily="18" charset="0"/>
              <a:cs typeface="Arial" pitchFamily="34" charset="0"/>
            </a:endParaRPr>
          </a:p>
          <a:p>
            <a:pPr indent="257175" eaLnBrk="0" fontAlgn="base" hangingPunct="0">
              <a:spcBef>
                <a:spcPct val="0"/>
              </a:spcBef>
              <a:spcAft>
                <a:spcPct val="0"/>
              </a:spcAft>
            </a:pPr>
            <a:r>
              <a:rPr kumimoji="0" lang="en-US" sz="1200" i="0" u="none" strike="noStrike" cap="none" normalizeH="0" baseline="0" dirty="0" smtClean="0">
                <a:ln>
                  <a:noFill/>
                </a:ln>
                <a:effectLst/>
                <a:latin typeface="Arial" pitchFamily="34" charset="0"/>
                <a:ea typeface="Times New Roman" pitchFamily="18" charset="0"/>
                <a:cs typeface="Arial" pitchFamily="34" charset="0"/>
              </a:rPr>
              <a:t>    a. Patients 18 - 59 years of age with TBSA ≥20% 		          a.	</a:t>
            </a:r>
          </a:p>
          <a:p>
            <a:pPr indent="257175" eaLnBrk="0" fontAlgn="base" hangingPunct="0">
              <a:spcBef>
                <a:spcPct val="0"/>
              </a:spcBef>
              <a:spcAft>
                <a:spcPct val="0"/>
              </a:spcAft>
            </a:pPr>
            <a:r>
              <a:rPr kumimoji="0" lang="en-US" sz="1200" i="0" u="none" strike="noStrike" cap="none" normalizeH="0" baseline="0" dirty="0" smtClean="0">
                <a:ln>
                  <a:noFill/>
                </a:ln>
                <a:effectLst/>
                <a:latin typeface="Arial" pitchFamily="34" charset="0"/>
                <a:ea typeface="Times New Roman" pitchFamily="18" charset="0"/>
                <a:cs typeface="Arial" pitchFamily="34" charset="0"/>
              </a:rPr>
              <a:t>    b. Patients 18 - 59 years of age with </a:t>
            </a:r>
            <a:r>
              <a:rPr kumimoji="0" lang="en-US" sz="120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TBSA ≥15% </a:t>
            </a: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WITH</a:t>
            </a:r>
            <a:r>
              <a:rPr lang="en-US" sz="1200" b="1" dirty="0" smtClean="0">
                <a:latin typeface="Arial" pitchFamily="34" charset="0"/>
                <a:ea typeface="Times New Roman" pitchFamily="18" charset="0"/>
                <a:cs typeface="Arial" pitchFamily="34" charset="0"/>
              </a:rPr>
              <a:t> </a:t>
            </a:r>
            <a:r>
              <a:rPr lang="en-US" sz="1200" b="1" dirty="0">
                <a:latin typeface="Arial" pitchFamily="34" charset="0"/>
                <a:ea typeface="Times New Roman" pitchFamily="18" charset="0"/>
                <a:cs typeface="Arial" pitchFamily="34" charset="0"/>
              </a:rPr>
              <a:t>inhalation </a:t>
            </a:r>
            <a:r>
              <a:rPr lang="en-US" sz="1200" b="1" dirty="0">
                <a:solidFill>
                  <a:srgbClr val="000000"/>
                </a:solidFill>
                <a:latin typeface="Arial" pitchFamily="34" charset="0"/>
                <a:ea typeface="Times New Roman" pitchFamily="18" charset="0"/>
                <a:cs typeface="Arial" pitchFamily="34" charset="0"/>
              </a:rPr>
              <a:t>injury </a:t>
            </a:r>
            <a:r>
              <a:rPr kumimoji="0" lang="en-US" sz="120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b.</a:t>
            </a:r>
          </a:p>
          <a:p>
            <a:pPr indent="257175" eaLnBrk="0" fontAlgn="base" hangingPunct="0">
              <a:spcBef>
                <a:spcPct val="0"/>
              </a:spcBef>
              <a:spcAft>
                <a:spcPct val="0"/>
              </a:spcAft>
            </a:pPr>
            <a:r>
              <a:rPr kumimoji="0" lang="en-US" sz="120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c. Patients </a:t>
            </a:r>
            <a:r>
              <a:rPr kumimoji="0" lang="en-US" sz="1200" i="0" u="sng" strike="noStrike" cap="none" normalizeH="0" baseline="0" dirty="0" smtClean="0">
                <a:ln>
                  <a:noFill/>
                </a:ln>
                <a:solidFill>
                  <a:srgbClr val="000000"/>
                </a:solidFill>
                <a:effectLst/>
                <a:latin typeface="Arial" pitchFamily="34" charset="0"/>
                <a:ea typeface="Times New Roman" pitchFamily="18" charset="0"/>
                <a:cs typeface="Arial" pitchFamily="34" charset="0"/>
              </a:rPr>
              <a:t>&gt;</a:t>
            </a:r>
            <a:r>
              <a:rPr kumimoji="0" lang="en-US" sz="120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60 years of age TBSA </a:t>
            </a:r>
            <a:r>
              <a:rPr kumimoji="0" lang="en-US" sz="1200" i="0" u="sng" strike="noStrike" cap="none" normalizeH="0" baseline="0" dirty="0" smtClean="0">
                <a:ln>
                  <a:noFill/>
                </a:ln>
                <a:solidFill>
                  <a:srgbClr val="000000"/>
                </a:solidFill>
                <a:effectLst/>
                <a:latin typeface="Arial" pitchFamily="34" charset="0"/>
                <a:ea typeface="Times New Roman" pitchFamily="18" charset="0"/>
                <a:cs typeface="Arial" pitchFamily="34" charset="0"/>
              </a:rPr>
              <a:t>&gt;</a:t>
            </a:r>
            <a:r>
              <a:rPr kumimoji="0" lang="en-US" sz="120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10</a:t>
            </a:r>
            <a:r>
              <a:rPr lang="en-US" sz="1200" dirty="0">
                <a:solidFill>
                  <a:srgbClr val="000000"/>
                </a:solidFill>
                <a:latin typeface="Arial" pitchFamily="34" charset="0"/>
                <a:ea typeface="Times New Roman" pitchFamily="18" charset="0"/>
                <a:cs typeface="Arial" pitchFamily="34" charset="0"/>
              </a:rPr>
              <a:t>% (with or without inhalation injury)          </a:t>
            </a:r>
            <a:r>
              <a:rPr kumimoji="0" lang="en-US" sz="120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c.</a:t>
            </a:r>
            <a:endParaRPr kumimoji="0" lang="en-US" i="0" u="none" strike="noStrike" cap="none" normalizeH="0" baseline="0" dirty="0" smtClean="0">
              <a:ln>
                <a:noFill/>
              </a:ln>
              <a:solidFill>
                <a:schemeClr val="tx1"/>
              </a:solidFill>
              <a:effectLst/>
              <a:latin typeface="Arial" pitchFamily="34" charset="0"/>
              <a:cs typeface="Arial" pitchFamily="34" charset="0"/>
            </a:endParaRPr>
          </a:p>
        </p:txBody>
      </p:sp>
      <p:sp>
        <p:nvSpPr>
          <p:cNvPr id="107" name="Text Box 100"/>
          <p:cNvSpPr txBox="1">
            <a:spLocks noChangeArrowheads="1"/>
          </p:cNvSpPr>
          <p:nvPr/>
        </p:nvSpPr>
        <p:spPr bwMode="auto">
          <a:xfrm>
            <a:off x="116632" y="2090269"/>
            <a:ext cx="6572248" cy="786998"/>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R="0" lvl="0" indent="85725"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R="0" lvl="0" indent="85725"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   Presence of Deep 2nd and/or Deep 3rd degree burns requiring grafting</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41" name="Rectangle 95"/>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45" name="Rectangle 129"/>
          <p:cNvSpPr>
            <a:spLocks noChangeArrowheads="1"/>
          </p:cNvSpPr>
          <p:nvPr/>
        </p:nvSpPr>
        <p:spPr bwMode="auto">
          <a:xfrm>
            <a:off x="5913353" y="2297465"/>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146" name="Text Box 128"/>
          <p:cNvSpPr txBox="1">
            <a:spLocks noChangeArrowheads="1"/>
          </p:cNvSpPr>
          <p:nvPr/>
        </p:nvSpPr>
        <p:spPr bwMode="auto">
          <a:xfrm>
            <a:off x="6093606" y="2195736"/>
            <a:ext cx="431738"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Yes</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p:txBody>
      </p:sp>
      <p:sp>
        <p:nvSpPr>
          <p:cNvPr id="147" name="Rectangle 127"/>
          <p:cNvSpPr>
            <a:spLocks noChangeArrowheads="1"/>
          </p:cNvSpPr>
          <p:nvPr/>
        </p:nvSpPr>
        <p:spPr bwMode="auto">
          <a:xfrm>
            <a:off x="5913353" y="2483768"/>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dirty="0"/>
          </a:p>
        </p:txBody>
      </p:sp>
      <p:sp>
        <p:nvSpPr>
          <p:cNvPr id="148" name="Text Box 126"/>
          <p:cNvSpPr txBox="1">
            <a:spLocks noChangeArrowheads="1"/>
          </p:cNvSpPr>
          <p:nvPr/>
        </p:nvSpPr>
        <p:spPr bwMode="auto">
          <a:xfrm>
            <a:off x="6093606" y="2418293"/>
            <a:ext cx="431738"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No</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p:txBody>
      </p:sp>
      <p:sp>
        <p:nvSpPr>
          <p:cNvPr id="15"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6" name="Straight Connector 15"/>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Rectangle 129"/>
          <p:cNvSpPr>
            <a:spLocks noChangeArrowheads="1"/>
          </p:cNvSpPr>
          <p:nvPr/>
        </p:nvSpPr>
        <p:spPr bwMode="auto">
          <a:xfrm>
            <a:off x="5913353" y="3275856"/>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19" name="Rectangle 129"/>
          <p:cNvSpPr>
            <a:spLocks noChangeArrowheads="1"/>
          </p:cNvSpPr>
          <p:nvPr/>
        </p:nvSpPr>
        <p:spPr bwMode="auto">
          <a:xfrm>
            <a:off x="5913353" y="3449593"/>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20" name="Rectangle 129"/>
          <p:cNvSpPr>
            <a:spLocks noChangeArrowheads="1"/>
          </p:cNvSpPr>
          <p:nvPr/>
        </p:nvSpPr>
        <p:spPr bwMode="auto">
          <a:xfrm>
            <a:off x="5913353" y="3635896"/>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22" name="Slide Number Placeholder 21"/>
          <p:cNvSpPr>
            <a:spLocks noGrp="1"/>
          </p:cNvSpPr>
          <p:nvPr>
            <p:ph type="sldNum" sz="quarter" idx="12"/>
          </p:nvPr>
        </p:nvSpPr>
        <p:spPr/>
        <p:txBody>
          <a:bodyPr/>
          <a:lstStyle/>
          <a:p>
            <a:fld id="{FDE86200-F1F7-4FF7-847E-D71C11135875}" type="slidenum">
              <a:rPr lang="en-CA" smtClean="0"/>
              <a:pPr/>
              <a:t>6</a:t>
            </a:fld>
            <a:endParaRPr lang="en-CA"/>
          </a:p>
        </p:txBody>
      </p:sp>
      <p:pic>
        <p:nvPicPr>
          <p:cNvPr id="5122"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2656" y="212099"/>
            <a:ext cx="1584176" cy="6889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5"/>
          <p:cNvSpPr txBox="1">
            <a:spLocks noChangeArrowheads="1"/>
          </p:cNvSpPr>
          <p:nvPr/>
        </p:nvSpPr>
        <p:spPr bwMode="auto">
          <a:xfrm>
            <a:off x="5450701" y="357156"/>
            <a:ext cx="1269146"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Enrollment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6" name="Straight Connector 5"/>
          <p:cNvCxnSpPr/>
          <p:nvPr/>
        </p:nvCxnSpPr>
        <p:spPr>
          <a:xfrm>
            <a:off x="5357826" y="357159"/>
            <a:ext cx="1285884" cy="158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8"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9" name="Rectangle 3"/>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14693" name="Text Box 5"/>
          <p:cNvSpPr txBox="1">
            <a:spLocks noChangeArrowheads="1"/>
          </p:cNvSpPr>
          <p:nvPr/>
        </p:nvSpPr>
        <p:spPr bwMode="auto">
          <a:xfrm>
            <a:off x="-24" y="328644"/>
            <a:ext cx="6858000" cy="6286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tab pos="2743200" algn="ctr"/>
                <a:tab pos="5486400" algn="r"/>
              </a:tabLst>
            </a:pP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2743200" algn="ctr"/>
                <a:tab pos="5486400" algn="r"/>
              </a:tabLst>
            </a:pP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APPENDIX 1</a:t>
            </a:r>
            <a:endParaRPr kumimoji="0" lang="en-US"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2743200" algn="ctr"/>
                <a:tab pos="5486400" algn="r"/>
              </a:tabLst>
            </a:pP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Lund-Browder Diagram</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14692" name="Picture 6"/>
          <p:cNvPicPr>
            <a:picLocks noChangeAspect="1" noChangeArrowheads="1"/>
          </p:cNvPicPr>
          <p:nvPr/>
        </p:nvPicPr>
        <p:blipFill>
          <a:blip r:embed="rId2"/>
          <a:srcRect/>
          <a:stretch>
            <a:fillRect/>
          </a:stretch>
        </p:blipFill>
        <p:spPr bwMode="auto">
          <a:xfrm>
            <a:off x="457176" y="1014444"/>
            <a:ext cx="5919788" cy="8058150"/>
          </a:xfrm>
          <a:prstGeom prst="rect">
            <a:avLst/>
          </a:prstGeom>
          <a:noFill/>
          <a:ln w="9525" algn="in">
            <a:miter lim="800000"/>
            <a:headEnd/>
            <a:tailEnd/>
          </a:ln>
        </p:spPr>
      </p:pic>
      <p:sp>
        <p:nvSpPr>
          <p:cNvPr id="114695" name="Rectangle 7"/>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3" name="Slide Number Placeholder 12"/>
          <p:cNvSpPr>
            <a:spLocks noGrp="1"/>
          </p:cNvSpPr>
          <p:nvPr>
            <p:ph type="sldNum" sz="quarter" idx="12"/>
          </p:nvPr>
        </p:nvSpPr>
        <p:spPr/>
        <p:txBody>
          <a:bodyPr/>
          <a:lstStyle/>
          <a:p>
            <a:fld id="{FDE86200-F1F7-4FF7-847E-D71C11135875}" type="slidenum">
              <a:rPr lang="en-CA" smtClean="0"/>
              <a:pPr/>
              <a:t>60</a:t>
            </a:fld>
            <a:endParaRPr lang="en-CA"/>
          </a:p>
        </p:txBody>
      </p:sp>
      <p:pic>
        <p:nvPicPr>
          <p:cNvPr id="12" name="Picture 2" descr="Y:\06-ACTIVE STUDIES\RE-ENERGIZE Definitive\STUDY PROCEDURES\Logos\RE_Logo small.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8640" y="138667"/>
            <a:ext cx="1584176" cy="6889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18" name="Text Box 178"/>
          <p:cNvSpPr txBox="1">
            <a:spLocks noChangeArrowheads="1"/>
          </p:cNvSpPr>
          <p:nvPr/>
        </p:nvSpPr>
        <p:spPr bwMode="auto">
          <a:xfrm>
            <a:off x="124310" y="767056"/>
            <a:ext cx="6635772" cy="8053416"/>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88900">
              <a:spcAft>
                <a:spcPts val="300"/>
              </a:spcAft>
            </a:pPr>
            <a:r>
              <a:rPr lang="en-CA" sz="1100" dirty="0" smtClean="0">
                <a:latin typeface="Arial Narrow" pitchFamily="34" charset="0"/>
                <a:cs typeface="Arial" pitchFamily="34" charset="0"/>
              </a:rPr>
              <a:t>Record </a:t>
            </a:r>
            <a:r>
              <a:rPr lang="en-CA" sz="1100" u="sng" dirty="0">
                <a:latin typeface="Arial Narrow" pitchFamily="34" charset="0"/>
                <a:cs typeface="Arial" pitchFamily="34" charset="0"/>
              </a:rPr>
              <a:t>all</a:t>
            </a:r>
            <a:r>
              <a:rPr lang="en-CA" sz="1100" dirty="0">
                <a:latin typeface="Arial Narrow" pitchFamily="34" charset="0"/>
                <a:cs typeface="Arial" pitchFamily="34" charset="0"/>
              </a:rPr>
              <a:t> exclusion criteria that the patient meets. </a:t>
            </a:r>
            <a:endParaRPr lang="en-CA" sz="700" dirty="0">
              <a:latin typeface="Arial Narrow" pitchFamily="34" charset="0"/>
              <a:cs typeface="Arial" pitchFamily="34" charset="0"/>
            </a:endParaRPr>
          </a:p>
          <a:p>
            <a:pPr marL="88900">
              <a:spcAft>
                <a:spcPts val="300"/>
              </a:spcAft>
            </a:pPr>
            <a:r>
              <a:rPr lang="en-CA" sz="1100" dirty="0">
                <a:latin typeface="Arial Narrow" pitchFamily="34" charset="0"/>
                <a:cs typeface="Arial" pitchFamily="34" charset="0"/>
              </a:rPr>
              <a:t>If any one of the twelve criteria below are met, then the patient is NOT </a:t>
            </a:r>
            <a:r>
              <a:rPr lang="en-CA" sz="1100" dirty="0" smtClean="0">
                <a:latin typeface="Arial Narrow" pitchFamily="34" charset="0"/>
                <a:cs typeface="Arial" pitchFamily="34" charset="0"/>
              </a:rPr>
              <a:t>ELIGIBLE.</a:t>
            </a:r>
            <a:endParaRPr lang="en-CA" sz="700" dirty="0" smtClean="0">
              <a:latin typeface="Arial Narrow" pitchFamily="34" charset="0"/>
              <a:cs typeface="Arial" pitchFamily="34" charset="0"/>
            </a:endParaRPr>
          </a:p>
          <a:p>
            <a:pPr marL="88900">
              <a:spcAft>
                <a:spcPts val="300"/>
              </a:spcAft>
            </a:pPr>
            <a:r>
              <a:rPr lang="en-CA" sz="1100" b="1" dirty="0" smtClean="0">
                <a:latin typeface="Arial Narrow" pitchFamily="34" charset="0"/>
                <a:cs typeface="Arial" pitchFamily="34" charset="0"/>
              </a:rPr>
              <a:t>1</a:t>
            </a:r>
            <a:r>
              <a:rPr lang="en-CA" sz="1100" b="1" dirty="0">
                <a:latin typeface="Arial Narrow" pitchFamily="34" charset="0"/>
                <a:cs typeface="Arial" pitchFamily="34" charset="0"/>
              </a:rPr>
              <a:t>.</a:t>
            </a:r>
            <a:r>
              <a:rPr lang="en-CA" sz="1100" dirty="0">
                <a:latin typeface="Arial Narrow" pitchFamily="34" charset="0"/>
                <a:cs typeface="Arial" pitchFamily="34" charset="0"/>
              </a:rPr>
              <a:t> </a:t>
            </a:r>
            <a:r>
              <a:rPr lang="en-CA" sz="1100" b="1" dirty="0">
                <a:latin typeface="Arial Narrow" pitchFamily="34" charset="0"/>
                <a:cs typeface="Arial" pitchFamily="34" charset="0"/>
              </a:rPr>
              <a:t>&gt;72 hours from admission to </a:t>
            </a:r>
            <a:r>
              <a:rPr lang="en-CA" sz="1100" b="1" dirty="0" smtClean="0">
                <a:latin typeface="Arial Narrow" pitchFamily="34" charset="0"/>
                <a:cs typeface="Arial" pitchFamily="34" charset="0"/>
              </a:rPr>
              <a:t>Acute Care Unit </a:t>
            </a:r>
            <a:r>
              <a:rPr lang="en-CA" sz="1100" b="1" dirty="0">
                <a:latin typeface="Arial Narrow" pitchFamily="34" charset="0"/>
                <a:cs typeface="Arial" pitchFamily="34" charset="0"/>
              </a:rPr>
              <a:t>to time of </a:t>
            </a:r>
            <a:r>
              <a:rPr lang="en-CA" sz="1100" b="1" dirty="0" smtClean="0">
                <a:latin typeface="Arial Narrow" pitchFamily="34" charset="0"/>
                <a:cs typeface="Arial" pitchFamily="34" charset="0"/>
              </a:rPr>
              <a:t>consent</a:t>
            </a:r>
          </a:p>
          <a:p>
            <a:pPr marL="180975">
              <a:spcAft>
                <a:spcPts val="300"/>
              </a:spcAft>
            </a:pPr>
            <a:r>
              <a:rPr lang="en-US" sz="1100" dirty="0" smtClean="0">
                <a:latin typeface="Arial Narrow" pitchFamily="34" charset="0"/>
                <a:cs typeface="Arial" panose="020B0604020202020204" pitchFamily="34" charset="0"/>
              </a:rPr>
              <a:t>This refers to admission to </a:t>
            </a:r>
            <a:r>
              <a:rPr lang="en-US" sz="1100" b="1" dirty="0" smtClean="0">
                <a:latin typeface="Arial Narrow" pitchFamily="34" charset="0"/>
                <a:cs typeface="Arial" panose="020B0604020202020204" pitchFamily="34" charset="0"/>
              </a:rPr>
              <a:t>your</a:t>
            </a:r>
            <a:r>
              <a:rPr lang="en-US" sz="1100" dirty="0" smtClean="0">
                <a:latin typeface="Arial Narrow" pitchFamily="34" charset="0"/>
                <a:cs typeface="Arial" panose="020B0604020202020204" pitchFamily="34" charset="0"/>
              </a:rPr>
              <a:t> ACU. If a patient is transferred from another facility, the clock starts from the time of admission to your unit. An exception would be a patient who has been at another facility for an extended period of time, post burn, prior to admission to your unit.</a:t>
            </a:r>
            <a:endParaRPr lang="en-CA" sz="700" dirty="0" smtClean="0">
              <a:latin typeface="Arial Narrow" pitchFamily="34" charset="0"/>
              <a:cs typeface="Arial" pitchFamily="34" charset="0"/>
            </a:endParaRPr>
          </a:p>
          <a:p>
            <a:pPr marL="88900">
              <a:spcAft>
                <a:spcPts val="300"/>
              </a:spcAft>
            </a:pPr>
            <a:r>
              <a:rPr lang="en-CA" sz="1100" b="1" dirty="0" smtClean="0">
                <a:latin typeface="Arial Narrow" pitchFamily="34" charset="0"/>
                <a:cs typeface="Arial" pitchFamily="34" charset="0"/>
              </a:rPr>
              <a:t>2. Patients younger than 18 years of age </a:t>
            </a:r>
            <a:endParaRPr lang="en-CA" sz="1100" dirty="0" smtClean="0">
              <a:latin typeface="Arial Narrow" pitchFamily="34" charset="0"/>
              <a:cs typeface="Arial" pitchFamily="34" charset="0"/>
            </a:endParaRPr>
          </a:p>
          <a:p>
            <a:pPr marL="266700" indent="-85725">
              <a:spcAft>
                <a:spcPts val="300"/>
              </a:spcAft>
            </a:pPr>
            <a:r>
              <a:rPr lang="en-CA" sz="1100" dirty="0" smtClean="0">
                <a:latin typeface="Arial Narrow" pitchFamily="34" charset="0"/>
                <a:cs typeface="Arial" pitchFamily="34" charset="0"/>
              </a:rPr>
              <a:t>There is no upper age limit for enrollment in this study.</a:t>
            </a:r>
            <a:endParaRPr lang="en-CA" sz="700" b="1" dirty="0" smtClean="0">
              <a:latin typeface="Arial Narrow" pitchFamily="34" charset="0"/>
              <a:cs typeface="Arial" pitchFamily="34" charset="0"/>
            </a:endParaRPr>
          </a:p>
          <a:p>
            <a:pPr marL="88900">
              <a:spcAft>
                <a:spcPts val="300"/>
              </a:spcAft>
            </a:pPr>
            <a:r>
              <a:rPr lang="en-CA" sz="1100" b="1" dirty="0" smtClean="0">
                <a:latin typeface="Arial Narrow" pitchFamily="34" charset="0"/>
                <a:cs typeface="Arial" pitchFamily="34" charset="0"/>
              </a:rPr>
              <a:t>3</a:t>
            </a:r>
            <a:r>
              <a:rPr lang="en-CA" sz="1100" b="1" dirty="0">
                <a:latin typeface="Arial Narrow" pitchFamily="34" charset="0"/>
                <a:cs typeface="Arial" pitchFamily="34" charset="0"/>
              </a:rPr>
              <a:t>.</a:t>
            </a:r>
            <a:r>
              <a:rPr lang="en-CA" sz="1100" dirty="0">
                <a:latin typeface="Arial Narrow" pitchFamily="34" charset="0"/>
                <a:cs typeface="Arial" pitchFamily="34" charset="0"/>
              </a:rPr>
              <a:t> </a:t>
            </a:r>
            <a:r>
              <a:rPr lang="en-CA" sz="1100" b="1" dirty="0">
                <a:latin typeface="Arial Narrow" pitchFamily="34" charset="0"/>
                <a:cs typeface="Arial" pitchFamily="34" charset="0"/>
              </a:rPr>
              <a:t>Renal Dysfunction</a:t>
            </a:r>
            <a:r>
              <a:rPr lang="en-CA" sz="1100" dirty="0" smtClean="0">
                <a:latin typeface="Arial Narrow" pitchFamily="34" charset="0"/>
                <a:cs typeface="Arial" pitchFamily="34" charset="0"/>
              </a:rPr>
              <a:t>:</a:t>
            </a:r>
          </a:p>
          <a:p>
            <a:pPr marL="180975">
              <a:spcAft>
                <a:spcPts val="300"/>
              </a:spcAft>
            </a:pPr>
            <a:r>
              <a:rPr lang="en-CA" sz="1100" dirty="0" smtClean="0">
                <a:latin typeface="Arial Narrow" pitchFamily="34" charset="0"/>
                <a:cs typeface="Arial" pitchFamily="34" charset="0"/>
              </a:rPr>
              <a:t>In </a:t>
            </a:r>
            <a:r>
              <a:rPr lang="en-CA" sz="1100" dirty="0">
                <a:latin typeface="Arial Narrow" pitchFamily="34" charset="0"/>
                <a:cs typeface="Arial" pitchFamily="34" charset="0"/>
              </a:rPr>
              <a:t>patients without known renal disease, renal dysfunction defined as a serum creatinine &gt;171 </a:t>
            </a:r>
            <a:r>
              <a:rPr lang="en-US" sz="1100" dirty="0">
                <a:latin typeface="Arial Narrow" pitchFamily="34" charset="0"/>
                <a:cs typeface="Arial" panose="020B0604020202020204" pitchFamily="34" charset="0"/>
              </a:rPr>
              <a:t>μ</a:t>
            </a:r>
            <a:r>
              <a:rPr lang="en-CA" sz="1100" dirty="0" err="1" smtClean="0">
                <a:latin typeface="Arial Narrow" pitchFamily="34" charset="0"/>
                <a:cs typeface="Arial" pitchFamily="34" charset="0"/>
              </a:rPr>
              <a:t>mol</a:t>
            </a:r>
            <a:r>
              <a:rPr lang="en-CA" sz="1100" dirty="0" smtClean="0">
                <a:latin typeface="Arial Narrow" pitchFamily="34" charset="0"/>
                <a:cs typeface="Arial" pitchFamily="34" charset="0"/>
              </a:rPr>
              <a:t>/L </a:t>
            </a:r>
            <a:r>
              <a:rPr lang="en-CA" sz="1100" dirty="0">
                <a:latin typeface="Arial Narrow" pitchFamily="34" charset="0"/>
                <a:cs typeface="Arial" pitchFamily="34" charset="0"/>
              </a:rPr>
              <a:t>or </a:t>
            </a:r>
            <a:r>
              <a:rPr lang="en-CA" sz="1100" dirty="0" smtClean="0">
                <a:latin typeface="Arial Narrow" pitchFamily="34" charset="0"/>
                <a:cs typeface="Arial" pitchFamily="34" charset="0"/>
              </a:rPr>
              <a:t>&gt;1.93 mg/</a:t>
            </a:r>
            <a:r>
              <a:rPr lang="en-CA" sz="1100" dirty="0" err="1" smtClean="0">
                <a:latin typeface="Arial Narrow" pitchFamily="34" charset="0"/>
                <a:cs typeface="Arial" pitchFamily="34" charset="0"/>
              </a:rPr>
              <a:t>dL</a:t>
            </a:r>
            <a:r>
              <a:rPr lang="en-CA" sz="1100" dirty="0" smtClean="0">
                <a:latin typeface="Arial Narrow" pitchFamily="34" charset="0"/>
                <a:cs typeface="Arial" pitchFamily="34" charset="0"/>
              </a:rPr>
              <a:t> or a </a:t>
            </a:r>
            <a:r>
              <a:rPr lang="en-CA" sz="1100" dirty="0">
                <a:latin typeface="Arial Narrow" pitchFamily="34" charset="0"/>
                <a:cs typeface="Arial" pitchFamily="34" charset="0"/>
              </a:rPr>
              <a:t>urine output of less than 500 mL/last 24 hours (or 80 mL/last 4 hours if a 24 hour period of observation is not available). </a:t>
            </a:r>
            <a:endParaRPr lang="en-CA" sz="1100" dirty="0" smtClean="0">
              <a:latin typeface="Arial Narrow" pitchFamily="34" charset="0"/>
              <a:cs typeface="Arial" pitchFamily="34" charset="0"/>
            </a:endParaRPr>
          </a:p>
          <a:p>
            <a:pPr marL="180975">
              <a:spcAft>
                <a:spcPts val="300"/>
              </a:spcAft>
            </a:pPr>
            <a:r>
              <a:rPr lang="en-CA" sz="1100" dirty="0" smtClean="0">
                <a:latin typeface="Arial Narrow" pitchFamily="34" charset="0"/>
                <a:cs typeface="Arial" pitchFamily="34" charset="0"/>
              </a:rPr>
              <a:t>In </a:t>
            </a:r>
            <a:r>
              <a:rPr lang="en-CA" sz="1100" dirty="0">
                <a:latin typeface="Arial Narrow" pitchFamily="34" charset="0"/>
                <a:cs typeface="Arial" pitchFamily="34" charset="0"/>
              </a:rPr>
              <a:t>patients with acute or chronic renal failure (pre-dialysis), an absolute increase of &gt;80 </a:t>
            </a:r>
            <a:r>
              <a:rPr lang="en-US" sz="1100" dirty="0" smtClean="0">
                <a:latin typeface="Arial Narrow" pitchFamily="34" charset="0"/>
                <a:cs typeface="Arial" panose="020B0604020202020204" pitchFamily="34" charset="0"/>
              </a:rPr>
              <a:t>μ</a:t>
            </a:r>
            <a:r>
              <a:rPr lang="en-CA" sz="1100" dirty="0" err="1" smtClean="0">
                <a:latin typeface="Arial Narrow" pitchFamily="34" charset="0"/>
                <a:cs typeface="Arial" pitchFamily="34" charset="0"/>
              </a:rPr>
              <a:t>mol</a:t>
            </a:r>
            <a:r>
              <a:rPr lang="en-CA" sz="1100" dirty="0" smtClean="0">
                <a:latin typeface="Arial Narrow" pitchFamily="34" charset="0"/>
                <a:cs typeface="Arial" pitchFamily="34" charset="0"/>
              </a:rPr>
              <a:t>/L or &gt;0.9 mg/</a:t>
            </a:r>
            <a:r>
              <a:rPr lang="en-CA" sz="1100" dirty="0" err="1" smtClean="0">
                <a:latin typeface="Arial Narrow" pitchFamily="34" charset="0"/>
                <a:cs typeface="Arial" pitchFamily="34" charset="0"/>
              </a:rPr>
              <a:t>dL</a:t>
            </a:r>
            <a:r>
              <a:rPr lang="en-CA" sz="1100" dirty="0" smtClean="0">
                <a:latin typeface="Arial Narrow" pitchFamily="34" charset="0"/>
                <a:cs typeface="Arial" pitchFamily="34" charset="0"/>
              </a:rPr>
              <a:t> </a:t>
            </a:r>
            <a:r>
              <a:rPr lang="en-CA" sz="1100" dirty="0">
                <a:latin typeface="Arial Narrow" pitchFamily="34" charset="0"/>
                <a:cs typeface="Arial" pitchFamily="34" charset="0"/>
              </a:rPr>
              <a:t>from baseline or pre-admission creatinine or a urine output of &lt;500 mL/last 24 hours (or 80 mL/last 4 hours) will be required. </a:t>
            </a:r>
            <a:r>
              <a:rPr lang="en-CA" sz="1100" dirty="0" smtClean="0">
                <a:latin typeface="Arial Narrow" pitchFamily="34" charset="0"/>
                <a:cs typeface="Arial" pitchFamily="34" charset="0"/>
              </a:rPr>
              <a:t> </a:t>
            </a:r>
          </a:p>
          <a:p>
            <a:pPr marL="180975">
              <a:spcAft>
                <a:spcPts val="300"/>
              </a:spcAft>
            </a:pPr>
            <a:r>
              <a:rPr lang="en-CA" sz="1100" dirty="0" smtClean="0">
                <a:latin typeface="Arial Narrow" pitchFamily="34" charset="0"/>
                <a:cs typeface="Arial" pitchFamily="34" charset="0"/>
              </a:rPr>
              <a:t>Patients </a:t>
            </a:r>
            <a:r>
              <a:rPr lang="en-CA" sz="1100" dirty="0">
                <a:latin typeface="Arial Narrow" pitchFamily="34" charset="0"/>
                <a:cs typeface="Arial" pitchFamily="34" charset="0"/>
              </a:rPr>
              <a:t>with chronic renal failure on dialysis will be excluded.</a:t>
            </a:r>
            <a:endParaRPr lang="en-CA" sz="700" dirty="0">
              <a:latin typeface="Arial Narrow" pitchFamily="34" charset="0"/>
              <a:cs typeface="Arial" pitchFamily="34" charset="0"/>
            </a:endParaRPr>
          </a:p>
          <a:p>
            <a:pPr marL="88900">
              <a:spcAft>
                <a:spcPts val="300"/>
              </a:spcAft>
            </a:pPr>
            <a:r>
              <a:rPr lang="en-CA" sz="700" dirty="0">
                <a:latin typeface="Arial Narrow" pitchFamily="34" charset="0"/>
                <a:cs typeface="Arial" pitchFamily="34" charset="0"/>
              </a:rPr>
              <a:t> </a:t>
            </a:r>
            <a:r>
              <a:rPr lang="en-CA" sz="1100" b="1" dirty="0" smtClean="0">
                <a:latin typeface="Arial Narrow" pitchFamily="34" charset="0"/>
                <a:cs typeface="Arial" pitchFamily="34" charset="0"/>
              </a:rPr>
              <a:t>4</a:t>
            </a:r>
            <a:r>
              <a:rPr lang="en-CA" sz="1100" b="1" dirty="0">
                <a:latin typeface="Arial Narrow" pitchFamily="34" charset="0"/>
                <a:cs typeface="Arial" pitchFamily="34" charset="0"/>
              </a:rPr>
              <a:t>.</a:t>
            </a:r>
            <a:r>
              <a:rPr lang="en-CA" sz="1100" dirty="0">
                <a:latin typeface="Arial Narrow" pitchFamily="34" charset="0"/>
                <a:cs typeface="Arial" pitchFamily="34" charset="0"/>
              </a:rPr>
              <a:t> </a:t>
            </a:r>
            <a:r>
              <a:rPr lang="en-CA" sz="1100" b="1" dirty="0">
                <a:latin typeface="Arial Narrow" pitchFamily="34" charset="0"/>
                <a:cs typeface="Arial" pitchFamily="34" charset="0"/>
              </a:rPr>
              <a:t>Liver </a:t>
            </a:r>
            <a:r>
              <a:rPr lang="en-CA" sz="1100" b="1" dirty="0" smtClean="0">
                <a:latin typeface="Arial Narrow" pitchFamily="34" charset="0"/>
                <a:cs typeface="Arial" pitchFamily="34" charset="0"/>
              </a:rPr>
              <a:t>cirrhosis—Child-Pugh </a:t>
            </a:r>
            <a:r>
              <a:rPr lang="en-CA" sz="1100" b="1" dirty="0">
                <a:latin typeface="Arial Narrow" pitchFamily="34" charset="0"/>
                <a:cs typeface="Arial" pitchFamily="34" charset="0"/>
              </a:rPr>
              <a:t>Class C liver disease (see chart below)</a:t>
            </a:r>
            <a:endParaRPr lang="en-CA" sz="1100" dirty="0">
              <a:latin typeface="Arial Narrow" pitchFamily="34" charset="0"/>
              <a:cs typeface="Arial" pitchFamily="34" charset="0"/>
            </a:endParaRPr>
          </a:p>
          <a:p>
            <a:pPr marL="88900">
              <a:spcAft>
                <a:spcPts val="300"/>
              </a:spcAft>
            </a:pPr>
            <a:r>
              <a:rPr lang="en-CA" sz="1100" b="1" dirty="0">
                <a:latin typeface="Arial Narrow" pitchFamily="34" charset="0"/>
                <a:cs typeface="Arial" pitchFamily="34" charset="0"/>
              </a:rPr>
              <a:t>  </a:t>
            </a:r>
            <a:endParaRPr lang="en-CA" sz="1100" dirty="0">
              <a:latin typeface="Arial Narrow" pitchFamily="34" charset="0"/>
              <a:cs typeface="Arial" pitchFamily="34" charset="0"/>
            </a:endParaRPr>
          </a:p>
          <a:p>
            <a:pPr marL="88900">
              <a:spcAft>
                <a:spcPts val="300"/>
              </a:spcAft>
            </a:pPr>
            <a:r>
              <a:rPr lang="en-CA" sz="1100" b="1" dirty="0">
                <a:latin typeface="Arial Narrow" pitchFamily="34" charset="0"/>
                <a:cs typeface="Arial" pitchFamily="34" charset="0"/>
              </a:rPr>
              <a:t> </a:t>
            </a:r>
            <a:endParaRPr lang="en-CA" sz="1100" dirty="0">
              <a:latin typeface="Arial Narrow" pitchFamily="34" charset="0"/>
              <a:cs typeface="Arial" pitchFamily="34" charset="0"/>
            </a:endParaRPr>
          </a:p>
          <a:p>
            <a:pPr marL="88900">
              <a:spcAft>
                <a:spcPts val="300"/>
              </a:spcAft>
            </a:pPr>
            <a:r>
              <a:rPr lang="en-CA" sz="1100" b="1" dirty="0">
                <a:latin typeface="Arial Narrow" pitchFamily="34" charset="0"/>
                <a:cs typeface="Arial" pitchFamily="34" charset="0"/>
              </a:rPr>
              <a:t> </a:t>
            </a:r>
            <a:endParaRPr lang="en-CA" sz="1100" dirty="0">
              <a:latin typeface="Arial Narrow" pitchFamily="34" charset="0"/>
              <a:cs typeface="Arial" pitchFamily="34" charset="0"/>
            </a:endParaRPr>
          </a:p>
          <a:p>
            <a:pPr marL="88900">
              <a:spcAft>
                <a:spcPts val="300"/>
              </a:spcAft>
            </a:pPr>
            <a:r>
              <a:rPr lang="en-CA" sz="1100" b="1" dirty="0">
                <a:latin typeface="Arial Narrow" pitchFamily="34" charset="0"/>
                <a:cs typeface="Arial" pitchFamily="34" charset="0"/>
              </a:rPr>
              <a:t> </a:t>
            </a:r>
            <a:endParaRPr lang="en-CA" sz="1100" dirty="0">
              <a:latin typeface="Arial Narrow" pitchFamily="34" charset="0"/>
              <a:cs typeface="Arial" pitchFamily="34" charset="0"/>
            </a:endParaRPr>
          </a:p>
          <a:p>
            <a:pPr marL="88900">
              <a:spcAft>
                <a:spcPts val="300"/>
              </a:spcAft>
            </a:pPr>
            <a:r>
              <a:rPr lang="en-CA" sz="1100" b="1" dirty="0">
                <a:latin typeface="Arial Narrow" pitchFamily="34" charset="0"/>
                <a:cs typeface="Arial" pitchFamily="34" charset="0"/>
              </a:rPr>
              <a:t> </a:t>
            </a:r>
            <a:endParaRPr lang="en-CA" sz="1100" dirty="0">
              <a:latin typeface="Arial Narrow" pitchFamily="34" charset="0"/>
              <a:cs typeface="Arial" pitchFamily="34" charset="0"/>
            </a:endParaRPr>
          </a:p>
          <a:p>
            <a:pPr marL="88900">
              <a:spcAft>
                <a:spcPts val="300"/>
              </a:spcAft>
            </a:pPr>
            <a:r>
              <a:rPr lang="en-CA" sz="1100" b="1" dirty="0">
                <a:latin typeface="Arial Narrow" pitchFamily="34" charset="0"/>
                <a:cs typeface="Arial" pitchFamily="34" charset="0"/>
              </a:rPr>
              <a:t> </a:t>
            </a:r>
            <a:endParaRPr lang="en-CA" sz="1100" dirty="0">
              <a:latin typeface="Arial Narrow" pitchFamily="34" charset="0"/>
              <a:cs typeface="Arial" pitchFamily="34" charset="0"/>
            </a:endParaRPr>
          </a:p>
          <a:p>
            <a:pPr marL="88900">
              <a:spcAft>
                <a:spcPts val="300"/>
              </a:spcAft>
            </a:pPr>
            <a:r>
              <a:rPr lang="en-CA" sz="1100" b="1" dirty="0">
                <a:latin typeface="Arial Narrow" pitchFamily="34" charset="0"/>
                <a:cs typeface="Arial" pitchFamily="34" charset="0"/>
              </a:rPr>
              <a:t> </a:t>
            </a:r>
            <a:endParaRPr lang="en-CA" sz="1100" b="1" dirty="0" smtClean="0">
              <a:latin typeface="Arial Narrow" pitchFamily="34" charset="0"/>
              <a:cs typeface="Arial" pitchFamily="34" charset="0"/>
            </a:endParaRPr>
          </a:p>
          <a:p>
            <a:pPr marL="88900">
              <a:spcAft>
                <a:spcPts val="300"/>
              </a:spcAft>
            </a:pPr>
            <a:endParaRPr lang="en-US" sz="1100" b="1" dirty="0" smtClean="0">
              <a:latin typeface="Arial Narrow" pitchFamily="34" charset="0"/>
              <a:cs typeface="Arial" pitchFamily="34" charset="0"/>
            </a:endParaRPr>
          </a:p>
          <a:p>
            <a:pPr marL="88900">
              <a:spcAft>
                <a:spcPts val="300"/>
              </a:spcAft>
            </a:pPr>
            <a:endParaRPr lang="en-CA" sz="1600" dirty="0">
              <a:latin typeface="Arial Narrow" pitchFamily="34" charset="0"/>
              <a:cs typeface="Arial" pitchFamily="34" charset="0"/>
            </a:endParaRPr>
          </a:p>
          <a:p>
            <a:pPr marL="88900">
              <a:spcAft>
                <a:spcPts val="300"/>
              </a:spcAft>
            </a:pPr>
            <a:r>
              <a:rPr lang="en-CA" sz="1100" b="1" dirty="0">
                <a:latin typeface="Arial Narrow" pitchFamily="34" charset="0"/>
                <a:cs typeface="Arial" pitchFamily="34" charset="0"/>
              </a:rPr>
              <a:t>5. </a:t>
            </a:r>
            <a:r>
              <a:rPr lang="en-CA" sz="1100" b="1" dirty="0" smtClean="0">
                <a:latin typeface="Arial Narrow" pitchFamily="34" charset="0"/>
                <a:cs typeface="Arial" pitchFamily="34" charset="0"/>
              </a:rPr>
              <a:t>Pregnant or lactating </a:t>
            </a:r>
            <a:endParaRPr lang="en-CA" sz="1100" dirty="0">
              <a:latin typeface="Arial Narrow" pitchFamily="34" charset="0"/>
              <a:cs typeface="Arial" pitchFamily="34" charset="0"/>
            </a:endParaRPr>
          </a:p>
          <a:p>
            <a:pPr marL="184150" indent="-3175">
              <a:spcAft>
                <a:spcPts val="300"/>
              </a:spcAft>
            </a:pPr>
            <a:r>
              <a:rPr lang="en-CA" sz="1100" dirty="0" smtClean="0">
                <a:latin typeface="Arial Narrow" pitchFamily="34" charset="0"/>
                <a:cs typeface="Arial" pitchFamily="34" charset="0"/>
              </a:rPr>
              <a:t>Urine/blood </a:t>
            </a:r>
            <a:r>
              <a:rPr lang="en-CA" sz="1100" dirty="0">
                <a:latin typeface="Arial Narrow" pitchFamily="34" charset="0"/>
                <a:cs typeface="Arial" pitchFamily="34" charset="0"/>
              </a:rPr>
              <a:t>tests for pregnancy will be done on all </a:t>
            </a:r>
            <a:r>
              <a:rPr lang="en-CA" sz="1100" dirty="0" smtClean="0">
                <a:latin typeface="Arial Narrow" pitchFamily="34" charset="0"/>
                <a:cs typeface="Arial" pitchFamily="34" charset="0"/>
              </a:rPr>
              <a:t>females </a:t>
            </a:r>
            <a:r>
              <a:rPr lang="en-CA" sz="1100" dirty="0">
                <a:latin typeface="Arial Narrow" pitchFamily="34" charset="0"/>
                <a:cs typeface="Arial" pitchFamily="34" charset="0"/>
              </a:rPr>
              <a:t>of childbearing age by each site as part of  </a:t>
            </a:r>
            <a:r>
              <a:rPr lang="en-CA" sz="1100" dirty="0" smtClean="0">
                <a:latin typeface="Arial Narrow" pitchFamily="34" charset="0"/>
                <a:cs typeface="Arial" pitchFamily="34" charset="0"/>
              </a:rPr>
              <a:t>standard of ACU </a:t>
            </a:r>
            <a:r>
              <a:rPr lang="en-CA" sz="1100" dirty="0">
                <a:latin typeface="Arial Narrow" pitchFamily="34" charset="0"/>
                <a:cs typeface="Arial" pitchFamily="34" charset="0"/>
              </a:rPr>
              <a:t>practice.</a:t>
            </a:r>
          </a:p>
          <a:p>
            <a:pPr marL="88900">
              <a:spcAft>
                <a:spcPts val="300"/>
              </a:spcAft>
            </a:pPr>
            <a:r>
              <a:rPr lang="en-CA" sz="1100" b="1" dirty="0" smtClean="0">
                <a:latin typeface="Arial Narrow" pitchFamily="34" charset="0"/>
                <a:cs typeface="Arial" pitchFamily="34" charset="0"/>
              </a:rPr>
              <a:t>6</a:t>
            </a:r>
            <a:r>
              <a:rPr lang="en-CA" sz="1100" b="1" dirty="0">
                <a:latin typeface="Arial Narrow" pitchFamily="34" charset="0"/>
                <a:cs typeface="Arial" pitchFamily="34" charset="0"/>
              </a:rPr>
              <a:t>. Contra-indication for Enteral Nutrition: </a:t>
            </a:r>
            <a:r>
              <a:rPr lang="en-CA" sz="1100" dirty="0" smtClean="0">
                <a:latin typeface="Arial Narrow" pitchFamily="34" charset="0"/>
                <a:cs typeface="Arial" pitchFamily="34" charset="0"/>
              </a:rPr>
              <a:t>intestinal occlusion or perforation, abdominal injury.</a:t>
            </a:r>
          </a:p>
          <a:p>
            <a:pPr marL="88900">
              <a:spcAft>
                <a:spcPts val="300"/>
              </a:spcAft>
            </a:pPr>
            <a:r>
              <a:rPr lang="en-CA" sz="1100" dirty="0" smtClean="0">
                <a:latin typeface="Arial Narrow" pitchFamily="34" charset="0"/>
                <a:cs typeface="Arial" pitchFamily="34" charset="0"/>
              </a:rPr>
              <a:t>    Being NPO is not a contraindication for Enteral Nutrition.	</a:t>
            </a:r>
            <a:endParaRPr lang="en-CA" sz="1100" dirty="0">
              <a:latin typeface="Arial Narrow" pitchFamily="34" charset="0"/>
              <a:cs typeface="Arial" pitchFamily="34" charset="0"/>
            </a:endParaRPr>
          </a:p>
          <a:p>
            <a:pPr marR="0" lvl="0" indent="92075" algn="l" defTabSz="914400" rtl="0" eaLnBrk="1" fontAlgn="base" latinLnBrk="0" hangingPunct="1">
              <a:lnSpc>
                <a:spcPct val="100000"/>
              </a:lnSpc>
              <a:spcBef>
                <a:spcPct val="0"/>
              </a:spcBef>
              <a:spcAft>
                <a:spcPts val="300"/>
              </a:spcAft>
              <a:buClrTx/>
              <a:buSzTx/>
              <a:buFontTx/>
              <a:buNone/>
              <a:tabLst/>
            </a:pPr>
            <a:r>
              <a:rPr kumimoji="0" lang="en-US" sz="1100" b="1" i="0" u="none" strike="noStrike" cap="none" normalizeH="0" baseline="0" dirty="0" smtClean="0">
                <a:ln>
                  <a:noFill/>
                </a:ln>
                <a:effectLst/>
                <a:latin typeface="Arial Narrow" pitchFamily="34" charset="0"/>
                <a:cs typeface="Arial" pitchFamily="34" charset="0"/>
              </a:rPr>
              <a:t>7. Patient with injuries from high voltage electrical contact</a:t>
            </a:r>
          </a:p>
          <a:p>
            <a:pPr marR="0" lvl="0" indent="92075" algn="l" defTabSz="914400" rtl="0" eaLnBrk="1" fontAlgn="base" latinLnBrk="0" hangingPunct="1">
              <a:lnSpc>
                <a:spcPct val="100000"/>
              </a:lnSpc>
              <a:spcBef>
                <a:spcPct val="0"/>
              </a:spcBef>
              <a:spcAft>
                <a:spcPts val="300"/>
              </a:spcAft>
              <a:buClrTx/>
              <a:buSzTx/>
              <a:buFontTx/>
              <a:buNone/>
              <a:tabLst/>
            </a:pPr>
            <a:r>
              <a:rPr kumimoji="0" lang="en-US" sz="1100" b="1" i="0" u="none" strike="noStrike" cap="none" normalizeH="0" baseline="0" dirty="0" smtClean="0">
                <a:ln>
                  <a:noFill/>
                </a:ln>
                <a:effectLst/>
                <a:latin typeface="Arial Narrow" pitchFamily="34" charset="0"/>
                <a:cs typeface="Arial" pitchFamily="34" charset="0"/>
              </a:rPr>
              <a:t>8. Patients who are moribund</a:t>
            </a:r>
            <a:r>
              <a:rPr lang="en-US" sz="1100" b="1" dirty="0">
                <a:latin typeface="Arial Narrow" pitchFamily="34" charset="0"/>
                <a:cs typeface="Arial" pitchFamily="34" charset="0"/>
              </a:rPr>
              <a:t>:</a:t>
            </a:r>
            <a:r>
              <a:rPr kumimoji="0" lang="en-US" sz="1100" b="1" i="0" u="none" strike="noStrike" cap="none" normalizeH="0" baseline="0" dirty="0" smtClean="0">
                <a:ln>
                  <a:noFill/>
                </a:ln>
                <a:effectLst/>
                <a:latin typeface="Arial Narrow" pitchFamily="34" charset="0"/>
                <a:cs typeface="Arial" pitchFamily="34" charset="0"/>
              </a:rPr>
              <a:t> </a:t>
            </a:r>
            <a:r>
              <a:rPr kumimoji="0" lang="en-US" sz="1100" i="0" u="none" strike="noStrike" cap="none" normalizeH="0" baseline="0" dirty="0" smtClean="0">
                <a:ln>
                  <a:noFill/>
                </a:ln>
                <a:effectLst/>
                <a:latin typeface="Arial Narrow" pitchFamily="34" charset="0"/>
                <a:cs typeface="Arial" pitchFamily="34" charset="0"/>
              </a:rPr>
              <a:t>Not expected to survive the next  72 hours.</a:t>
            </a:r>
            <a:endParaRPr lang="en-US" sz="1100" dirty="0" smtClean="0">
              <a:latin typeface="Arial Narrow" pitchFamily="34" charset="0"/>
              <a:cs typeface="Arial" pitchFamily="34" charset="0"/>
            </a:endParaRPr>
          </a:p>
          <a:p>
            <a:pPr marL="180975" marR="0" lvl="0" algn="l" defTabSz="914400" rtl="0" eaLnBrk="1" fontAlgn="base" latinLnBrk="0" hangingPunct="1">
              <a:lnSpc>
                <a:spcPct val="100000"/>
              </a:lnSpc>
              <a:spcBef>
                <a:spcPct val="0"/>
              </a:spcBef>
              <a:spcAft>
                <a:spcPts val="300"/>
              </a:spcAft>
              <a:buClrTx/>
              <a:buSzTx/>
              <a:buFontTx/>
              <a:buNone/>
              <a:tabLst>
                <a:tab pos="85725" algn="l"/>
              </a:tabLst>
            </a:pPr>
            <a:r>
              <a:rPr lang="en-US" sz="1100" dirty="0">
                <a:latin typeface="Arial Narrow" pitchFamily="34" charset="0"/>
                <a:cs typeface="Arial" pitchFamily="34" charset="0"/>
              </a:rPr>
              <a:t> </a:t>
            </a:r>
            <a:r>
              <a:rPr kumimoji="0" lang="en-US" sz="1100" b="0" i="0" u="none" strike="noStrike" cap="none" normalizeH="0" baseline="0" dirty="0" smtClean="0">
                <a:ln>
                  <a:noFill/>
                </a:ln>
                <a:effectLst/>
                <a:latin typeface="Arial Narrow" pitchFamily="34" charset="0"/>
                <a:cs typeface="Arial" pitchFamily="34" charset="0"/>
              </a:rPr>
              <a:t>An isolated DNR does not fulfill this criteria. </a:t>
            </a:r>
            <a:endParaRPr kumimoji="0" lang="en-US" sz="1100" b="1" i="0" u="none" strike="noStrike" cap="none" normalizeH="0" baseline="0" dirty="0" smtClean="0">
              <a:ln>
                <a:noFill/>
              </a:ln>
              <a:effectLst/>
              <a:latin typeface="Arial Narrow" pitchFamily="34" charset="0"/>
              <a:cs typeface="Arial" pitchFamily="34" charset="0"/>
            </a:endParaRPr>
          </a:p>
          <a:p>
            <a:pPr marR="0" lvl="0" indent="92075" algn="l" defTabSz="914400" rtl="0" eaLnBrk="1" fontAlgn="base" latinLnBrk="0" hangingPunct="1">
              <a:lnSpc>
                <a:spcPct val="100000"/>
              </a:lnSpc>
              <a:spcBef>
                <a:spcPct val="0"/>
              </a:spcBef>
              <a:spcAft>
                <a:spcPts val="300"/>
              </a:spcAft>
              <a:buClrTx/>
              <a:buSzTx/>
              <a:buFontTx/>
              <a:buNone/>
              <a:tabLst/>
            </a:pPr>
            <a:r>
              <a:rPr kumimoji="0" lang="en-US" sz="1100" b="1" i="0" u="none" strike="noStrike" cap="none" normalizeH="0" baseline="0" dirty="0" smtClean="0">
                <a:ln>
                  <a:noFill/>
                </a:ln>
                <a:effectLst/>
                <a:latin typeface="Arial Narrow" pitchFamily="34" charset="0"/>
                <a:cs typeface="Arial" pitchFamily="34" charset="0"/>
              </a:rPr>
              <a:t>9. Patients with extreme body size:  BMI &lt;18 or &gt;50 kg/m</a:t>
            </a:r>
            <a:r>
              <a:rPr kumimoji="0" lang="en-US" sz="1100" b="1" i="0" u="none" strike="noStrike" cap="none" normalizeH="0" baseline="30000" dirty="0" smtClean="0">
                <a:ln>
                  <a:noFill/>
                </a:ln>
                <a:effectLst/>
                <a:latin typeface="Arial Narrow" pitchFamily="34" charset="0"/>
                <a:cs typeface="Arial" pitchFamily="34" charset="0"/>
              </a:rPr>
              <a:t>2</a:t>
            </a:r>
            <a:endParaRPr kumimoji="0" lang="en-US" sz="1100" b="1" i="0" u="none" strike="noStrike" cap="none" normalizeH="0" baseline="0" dirty="0" smtClean="0">
              <a:ln>
                <a:noFill/>
              </a:ln>
              <a:effectLst/>
              <a:latin typeface="Arial Narrow" pitchFamily="34" charset="0"/>
              <a:cs typeface="Arial" pitchFamily="34" charset="0"/>
            </a:endParaRPr>
          </a:p>
          <a:p>
            <a:pPr marR="0" lvl="0" indent="92075" algn="l" defTabSz="914400" rtl="0" eaLnBrk="1" fontAlgn="base" latinLnBrk="0" hangingPunct="1">
              <a:lnSpc>
                <a:spcPct val="100000"/>
              </a:lnSpc>
              <a:spcBef>
                <a:spcPct val="0"/>
              </a:spcBef>
              <a:spcAft>
                <a:spcPts val="300"/>
              </a:spcAft>
              <a:buClrTx/>
              <a:buSzTx/>
              <a:buFontTx/>
              <a:buNone/>
              <a:tabLst/>
            </a:pPr>
            <a:r>
              <a:rPr kumimoji="0" lang="en-US" sz="1100" b="1" i="0" u="none" strike="noStrike" cap="none" normalizeH="0" baseline="0" dirty="0" smtClean="0">
                <a:ln>
                  <a:noFill/>
                </a:ln>
                <a:effectLst/>
                <a:latin typeface="Arial Narrow" pitchFamily="34" charset="0"/>
                <a:cs typeface="Arial" pitchFamily="34" charset="0"/>
              </a:rPr>
              <a:t>10. Enrollment in another industry sponsored ACU intervention study</a:t>
            </a:r>
          </a:p>
          <a:p>
            <a:pPr marR="0" lvl="0" indent="180975" algn="l" defTabSz="914400" rtl="0" eaLnBrk="1" fontAlgn="base" latinLnBrk="0" hangingPunct="1">
              <a:lnSpc>
                <a:spcPct val="100000"/>
              </a:lnSpc>
              <a:spcBef>
                <a:spcPct val="0"/>
              </a:spcBef>
              <a:spcAft>
                <a:spcPts val="300"/>
              </a:spcAft>
              <a:buClrTx/>
              <a:buSzTx/>
              <a:buFontTx/>
              <a:buNone/>
              <a:tabLst/>
            </a:pPr>
            <a:r>
              <a:rPr kumimoji="0" lang="en-US" sz="1100" b="0" i="0" u="none" strike="noStrike" cap="none" normalizeH="0" baseline="0" dirty="0" smtClean="0">
                <a:ln>
                  <a:noFill/>
                </a:ln>
                <a:effectLst/>
                <a:latin typeface="Arial Narrow" pitchFamily="34" charset="0"/>
                <a:cs typeface="Arial" pitchFamily="34" charset="0"/>
              </a:rPr>
              <a:t> Co-enrollment in academic studies will be considered on a case by case basis.</a:t>
            </a:r>
          </a:p>
          <a:p>
            <a:pPr marR="0" lvl="0" indent="92075" algn="l" defTabSz="914400" rtl="0" eaLnBrk="1" fontAlgn="base" latinLnBrk="0" hangingPunct="1">
              <a:lnSpc>
                <a:spcPct val="100000"/>
              </a:lnSpc>
              <a:spcBef>
                <a:spcPct val="0"/>
              </a:spcBef>
              <a:spcAft>
                <a:spcPts val="300"/>
              </a:spcAft>
              <a:buClrTx/>
              <a:buSzTx/>
              <a:buFontTx/>
              <a:buNone/>
              <a:tabLst/>
            </a:pPr>
            <a:r>
              <a:rPr kumimoji="0" lang="en-US" sz="1100" b="1" i="0" u="none" strike="noStrike" cap="none" normalizeH="0" baseline="0" dirty="0" smtClean="0">
                <a:ln>
                  <a:noFill/>
                </a:ln>
                <a:effectLst/>
                <a:latin typeface="Arial Narrow" pitchFamily="34" charset="0"/>
                <a:cs typeface="Arial" pitchFamily="34" charset="0"/>
              </a:rPr>
              <a:t>11. Received glutamine supplement for &gt; 24 hours prior to randomization</a:t>
            </a:r>
          </a:p>
          <a:p>
            <a:pPr marR="0" lvl="0" indent="180975" algn="l" defTabSz="914400" rtl="0" eaLnBrk="1" fontAlgn="base" latinLnBrk="0" hangingPunct="1">
              <a:lnSpc>
                <a:spcPct val="100000"/>
              </a:lnSpc>
              <a:spcBef>
                <a:spcPct val="0"/>
              </a:spcBef>
              <a:spcAft>
                <a:spcPts val="300"/>
              </a:spcAft>
              <a:buClrTx/>
              <a:buSzTx/>
              <a:buFontTx/>
              <a:buNone/>
              <a:tabLst/>
            </a:pPr>
            <a:r>
              <a:rPr kumimoji="0" lang="en-US" sz="1100" i="0" u="none" strike="noStrike" cap="none" normalizeH="0" dirty="0" smtClean="0">
                <a:ln>
                  <a:noFill/>
                </a:ln>
                <a:effectLst/>
                <a:latin typeface="Arial Narrow" pitchFamily="34" charset="0"/>
                <a:cs typeface="Arial" pitchFamily="34" charset="0"/>
              </a:rPr>
              <a:t> This refers to continuous administration of glutamine for 24 hours prior to randomization.</a:t>
            </a:r>
            <a:endParaRPr kumimoji="0" lang="en-US" sz="1100" i="0" u="none" strike="noStrike" cap="none" normalizeH="0" baseline="0" dirty="0" smtClean="0">
              <a:ln>
                <a:noFill/>
              </a:ln>
              <a:effectLst/>
              <a:latin typeface="Arial Narrow" pitchFamily="34" charset="0"/>
              <a:cs typeface="Arial" pitchFamily="34" charset="0"/>
            </a:endParaRPr>
          </a:p>
          <a:p>
            <a:pPr marL="266700" marR="0" lvl="0" indent="-180975" algn="l" defTabSz="914400" rtl="0" eaLnBrk="1" fontAlgn="base" latinLnBrk="0" hangingPunct="1">
              <a:lnSpc>
                <a:spcPct val="100000"/>
              </a:lnSpc>
              <a:spcBef>
                <a:spcPct val="0"/>
              </a:spcBef>
              <a:spcAft>
                <a:spcPts val="300"/>
              </a:spcAft>
              <a:buClrTx/>
              <a:buSzTx/>
              <a:buFontTx/>
              <a:buAutoNum type="arabicPeriod" startAt="12"/>
              <a:tabLst/>
            </a:pPr>
            <a:r>
              <a:rPr kumimoji="0" lang="en-US" sz="1100" b="1" i="0" u="none" strike="noStrike" cap="none" normalizeH="0" baseline="0" dirty="0" smtClean="0">
                <a:ln>
                  <a:noFill/>
                </a:ln>
                <a:effectLst/>
                <a:latin typeface="Arial Narrow" pitchFamily="34" charset="0"/>
                <a:cs typeface="Arial" pitchFamily="34" charset="0"/>
              </a:rPr>
              <a:t>Known allergy to </a:t>
            </a:r>
            <a:r>
              <a:rPr kumimoji="0" lang="en-US" sz="1100" b="1" i="0" u="none" strike="noStrike" cap="none" normalizeH="0" baseline="0" dirty="0" err="1" smtClean="0">
                <a:ln>
                  <a:noFill/>
                </a:ln>
                <a:effectLst/>
                <a:latin typeface="Arial Narrow" pitchFamily="34" charset="0"/>
                <a:cs typeface="Arial" pitchFamily="34" charset="0"/>
              </a:rPr>
              <a:t>maltodextrin</a:t>
            </a:r>
            <a:r>
              <a:rPr kumimoji="0" lang="en-US" sz="1100" b="1" i="0" u="none" strike="noStrike" cap="none" normalizeH="0" baseline="0" dirty="0" smtClean="0">
                <a:ln>
                  <a:noFill/>
                </a:ln>
                <a:effectLst/>
                <a:latin typeface="Arial Narrow" pitchFamily="34" charset="0"/>
                <a:cs typeface="Arial" pitchFamily="34" charset="0"/>
              </a:rPr>
              <a:t>, cornstarch, corn, corn products or glutamine.</a:t>
            </a:r>
            <a:endParaRPr lang="en-US" sz="1100" b="1" dirty="0" smtClean="0">
              <a:latin typeface="Arial Narrow" pitchFamily="34" charset="0"/>
              <a:cs typeface="Arial" pitchFamily="34" charset="0"/>
            </a:endParaRPr>
          </a:p>
        </p:txBody>
      </p:sp>
      <p:sp>
        <p:nvSpPr>
          <p:cNvPr id="36021" name="Text Box 181"/>
          <p:cNvSpPr txBox="1">
            <a:spLocks noChangeArrowheads="1"/>
          </p:cNvSpPr>
          <p:nvPr/>
        </p:nvSpPr>
        <p:spPr bwMode="auto">
          <a:xfrm>
            <a:off x="285728" y="4067944"/>
            <a:ext cx="2143140" cy="134876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050" b="0" i="0" u="none" strike="noStrike" cap="none" normalizeH="0" baseline="0" dirty="0" smtClean="0">
                <a:ln>
                  <a:noFill/>
                </a:ln>
                <a:solidFill>
                  <a:schemeClr val="tx1"/>
                </a:solidFill>
                <a:effectLst/>
                <a:latin typeface="Arial Narrow" pitchFamily="34" charset="0"/>
                <a:cs typeface="Arial" pitchFamily="34" charset="0"/>
              </a:rPr>
              <a:t>The Child-Pugh Class C score is obtained by adding the points for all 5 criteria in this table.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CA" sz="1050" b="0" i="0" u="none" strike="noStrike" cap="none" normalizeH="0" baseline="0" dirty="0" smtClean="0">
              <a:ln>
                <a:noFill/>
              </a:ln>
              <a:solidFill>
                <a:schemeClr val="tx1"/>
              </a:solidFill>
              <a:effectLst/>
              <a:latin typeface="Arial Narrow"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CA" sz="1050" b="0" i="0" u="none" strike="noStrike" cap="none" normalizeH="0" baseline="0" dirty="0" smtClean="0">
                <a:ln>
                  <a:noFill/>
                </a:ln>
                <a:solidFill>
                  <a:schemeClr val="tx1"/>
                </a:solidFill>
                <a:effectLst/>
                <a:latin typeface="Arial Narrow" pitchFamily="34" charset="0"/>
                <a:cs typeface="Arial" pitchFamily="34" charset="0"/>
              </a:rPr>
              <a:t>Any patient having a score of </a:t>
            </a:r>
          </a:p>
          <a:p>
            <a:pPr marL="0" marR="0" lvl="0" indent="0" algn="l" defTabSz="914400" rtl="0" eaLnBrk="1" fontAlgn="base" latinLnBrk="0" hangingPunct="1">
              <a:lnSpc>
                <a:spcPct val="100000"/>
              </a:lnSpc>
              <a:spcBef>
                <a:spcPct val="0"/>
              </a:spcBef>
              <a:spcAft>
                <a:spcPct val="0"/>
              </a:spcAft>
              <a:buClrTx/>
              <a:buSzTx/>
              <a:buFontTx/>
              <a:buNone/>
              <a:tabLst/>
            </a:pPr>
            <a:r>
              <a:rPr kumimoji="0" lang="en-CA" sz="1050" b="0" i="0" u="none" strike="noStrike" cap="none" normalizeH="0" baseline="0" dirty="0" smtClean="0">
                <a:ln>
                  <a:noFill/>
                </a:ln>
                <a:solidFill>
                  <a:schemeClr val="tx1"/>
                </a:solidFill>
                <a:effectLst/>
                <a:latin typeface="Arial Narrow" pitchFamily="34" charset="0"/>
                <a:cs typeface="Arial" pitchFamily="34" charset="0"/>
              </a:rPr>
              <a:t>10 – 15 falls into Group C (severe hepatic impairment), which would be considered exclusion for this study.</a:t>
            </a:r>
            <a:endParaRPr kumimoji="0" lang="en-US" sz="2400" b="0" i="0" u="none" strike="noStrike" cap="none" normalizeH="0" baseline="0" dirty="0" smtClean="0">
              <a:ln>
                <a:noFill/>
              </a:ln>
              <a:solidFill>
                <a:schemeClr val="tx1"/>
              </a:solidFill>
              <a:effectLst/>
              <a:latin typeface="Arial Narrow" pitchFamily="34" charset="0"/>
              <a:cs typeface="Arial" pitchFamily="34" charset="0"/>
            </a:endParaRPr>
          </a:p>
        </p:txBody>
      </p:sp>
      <p:graphicFrame>
        <p:nvGraphicFramePr>
          <p:cNvPr id="136" name="Table 135"/>
          <p:cNvGraphicFramePr>
            <a:graphicFrameLocks noGrp="1"/>
          </p:cNvGraphicFramePr>
          <p:nvPr>
            <p:extLst>
              <p:ext uri="{D42A27DB-BD31-4B8C-83A1-F6EECF244321}">
                <p14:modId xmlns:p14="http://schemas.microsoft.com/office/powerpoint/2010/main" val="2738464531"/>
              </p:ext>
            </p:extLst>
          </p:nvPr>
        </p:nvGraphicFramePr>
        <p:xfrm>
          <a:off x="2541229" y="3779912"/>
          <a:ext cx="4069080" cy="2041780"/>
        </p:xfrm>
        <a:graphic>
          <a:graphicData uri="http://schemas.openxmlformats.org/drawingml/2006/table">
            <a:tbl>
              <a:tblPr/>
              <a:tblGrid>
                <a:gridCol w="1211580"/>
                <a:gridCol w="914400"/>
                <a:gridCol w="1028700"/>
                <a:gridCol w="914400"/>
              </a:tblGrid>
              <a:tr h="179616">
                <a:tc>
                  <a:txBody>
                    <a:bodyPr/>
                    <a:lstStyle/>
                    <a:p>
                      <a:pPr marR="0" indent="0" algn="l" rtl="0">
                        <a:spcBef>
                          <a:spcPts val="0"/>
                        </a:spcBef>
                        <a:spcAft>
                          <a:spcPts val="0"/>
                        </a:spcAft>
                      </a:pPr>
                      <a:r>
                        <a:rPr lang="en-CA" sz="1000" b="1" kern="1400" dirty="0">
                          <a:solidFill>
                            <a:srgbClr val="000000"/>
                          </a:solidFill>
                          <a:latin typeface="Arial" pitchFamily="34" charset="0"/>
                          <a:cs typeface="Arial" pitchFamily="34" charset="0"/>
                        </a:rPr>
                        <a:t>Criteria</a:t>
                      </a:r>
                      <a:endParaRPr lang="en-CA" sz="1000" kern="1400" dirty="0">
                        <a:solidFill>
                          <a:srgbClr val="000000"/>
                        </a:solidFill>
                        <a:latin typeface="Arial" pitchFamily="34" charset="0"/>
                        <a:cs typeface="Arial" pitchFamily="34" charset="0"/>
                      </a:endParaRPr>
                    </a:p>
                  </a:txBody>
                  <a:tcPr marL="68580" marR="68580"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marR="0" indent="0" algn="ctr" rtl="0">
                        <a:spcBef>
                          <a:spcPts val="0"/>
                        </a:spcBef>
                        <a:spcAft>
                          <a:spcPts val="0"/>
                        </a:spcAft>
                      </a:pPr>
                      <a:r>
                        <a:rPr lang="en-CA" sz="1000" b="1" kern="1400" dirty="0">
                          <a:solidFill>
                            <a:srgbClr val="000000"/>
                          </a:solidFill>
                          <a:latin typeface="Arial" pitchFamily="34" charset="0"/>
                          <a:cs typeface="Arial" pitchFamily="34" charset="0"/>
                        </a:rPr>
                        <a:t>Points assigned</a:t>
                      </a:r>
                      <a:endParaRPr lang="en-CA" sz="1000" kern="1400" dirty="0">
                        <a:solidFill>
                          <a:srgbClr val="000000"/>
                        </a:solidFill>
                        <a:latin typeface="Arial" pitchFamily="34" charset="0"/>
                        <a:cs typeface="Arial" pitchFamily="34" charset="0"/>
                      </a:endParaRPr>
                    </a:p>
                  </a:txBody>
                  <a:tcPr marL="68580" marR="68580"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r>
              <a:tr h="167640">
                <a:tc>
                  <a:txBody>
                    <a:bodyPr/>
                    <a:lstStyle/>
                    <a:p>
                      <a:pPr marR="0" indent="0" algn="l" rtl="0">
                        <a:spcBef>
                          <a:spcPts val="0"/>
                        </a:spcBef>
                        <a:spcAft>
                          <a:spcPts val="0"/>
                        </a:spcAft>
                      </a:pPr>
                      <a:r>
                        <a:rPr lang="en-CA" sz="1000" kern="1400" dirty="0">
                          <a:solidFill>
                            <a:srgbClr val="000000"/>
                          </a:solidFill>
                          <a:latin typeface="Arial" pitchFamily="34" charset="0"/>
                          <a:cs typeface="Arial" pitchFamily="34" charset="0"/>
                        </a:rPr>
                        <a:t> </a:t>
                      </a:r>
                    </a:p>
                  </a:txBody>
                  <a:tcPr marL="68580" marR="68580"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000" b="1" kern="1400">
                          <a:solidFill>
                            <a:srgbClr val="000000"/>
                          </a:solidFill>
                          <a:latin typeface="Arial" pitchFamily="34" charset="0"/>
                          <a:cs typeface="Arial" pitchFamily="34" charset="0"/>
                        </a:rPr>
                        <a:t>1</a:t>
                      </a:r>
                      <a:endParaRPr lang="en-CA" sz="1000" kern="1400">
                        <a:solidFill>
                          <a:srgbClr val="000000"/>
                        </a:solidFill>
                        <a:latin typeface="Arial" pitchFamily="34" charset="0"/>
                        <a:cs typeface="Arial" pitchFamily="34" charset="0"/>
                      </a:endParaRPr>
                    </a:p>
                  </a:txBody>
                  <a:tcPr marL="68580" marR="68580" marT="0" marB="0">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000" b="1" kern="1400" dirty="0">
                          <a:solidFill>
                            <a:srgbClr val="000000"/>
                          </a:solidFill>
                          <a:latin typeface="Arial" pitchFamily="34" charset="0"/>
                          <a:cs typeface="Arial" pitchFamily="34" charset="0"/>
                        </a:rPr>
                        <a:t>2</a:t>
                      </a:r>
                      <a:endParaRPr lang="en-CA" sz="1000" kern="1400" dirty="0">
                        <a:solidFill>
                          <a:srgbClr val="000000"/>
                        </a:solidFill>
                        <a:latin typeface="Arial" pitchFamily="34" charset="0"/>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000" b="1" kern="1400">
                          <a:solidFill>
                            <a:srgbClr val="000000"/>
                          </a:solidFill>
                          <a:latin typeface="Arial" pitchFamily="34" charset="0"/>
                          <a:cs typeface="Arial" pitchFamily="34" charset="0"/>
                        </a:rPr>
                        <a:t>3</a:t>
                      </a:r>
                      <a:endParaRPr lang="en-CA" sz="1000" kern="1400">
                        <a:solidFill>
                          <a:srgbClr val="000000"/>
                        </a:solidFill>
                        <a:latin typeface="Arial" pitchFamily="34" charset="0"/>
                        <a:cs typeface="Arial" pitchFamily="34" charset="0"/>
                      </a:endParaRPr>
                    </a:p>
                  </a:txBody>
                  <a:tcPr marL="68580" marR="68580" marT="0" marB="0">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04110">
                <a:tc>
                  <a:txBody>
                    <a:bodyPr/>
                    <a:lstStyle/>
                    <a:p>
                      <a:pPr marR="0" indent="0" algn="l" rtl="0">
                        <a:spcBef>
                          <a:spcPts val="0"/>
                        </a:spcBef>
                        <a:spcAft>
                          <a:spcPts val="0"/>
                        </a:spcAft>
                      </a:pPr>
                      <a:r>
                        <a:rPr lang="fr-FR" sz="1000" b="1" kern="1400" dirty="0">
                          <a:solidFill>
                            <a:srgbClr val="000000"/>
                          </a:solidFill>
                          <a:latin typeface="Arial" pitchFamily="34" charset="0"/>
                          <a:cs typeface="Arial" pitchFamily="34" charset="0"/>
                        </a:rPr>
                        <a:t>Total </a:t>
                      </a:r>
                      <a:r>
                        <a:rPr lang="fr-FR" sz="1000" b="1" kern="1400" dirty="0" err="1">
                          <a:solidFill>
                            <a:srgbClr val="000000"/>
                          </a:solidFill>
                          <a:latin typeface="Arial" pitchFamily="34" charset="0"/>
                          <a:cs typeface="Arial" pitchFamily="34" charset="0"/>
                        </a:rPr>
                        <a:t>Bilirubin</a:t>
                      </a:r>
                      <a:endParaRPr lang="fr-FR" sz="1000" kern="1400" dirty="0">
                        <a:solidFill>
                          <a:srgbClr val="000000"/>
                        </a:solidFill>
                        <a:latin typeface="Arial" pitchFamily="34" charset="0"/>
                        <a:cs typeface="Arial" pitchFamily="34" charset="0"/>
                      </a:endParaRPr>
                    </a:p>
                    <a:p>
                      <a:pPr marR="0" indent="0" algn="l" rtl="0">
                        <a:spcBef>
                          <a:spcPts val="0"/>
                        </a:spcBef>
                        <a:spcAft>
                          <a:spcPts val="0"/>
                        </a:spcAft>
                      </a:pPr>
                      <a:r>
                        <a:rPr lang="fr-FR" sz="1000" kern="1400" dirty="0">
                          <a:solidFill>
                            <a:srgbClr val="000000"/>
                          </a:solidFill>
                          <a:latin typeface="Arial" pitchFamily="34" charset="0"/>
                          <a:cs typeface="Arial" pitchFamily="34" charset="0"/>
                        </a:rPr>
                        <a:t>SI </a:t>
                      </a:r>
                      <a:r>
                        <a:rPr lang="fr-FR" sz="1000" kern="1400" dirty="0" err="1">
                          <a:solidFill>
                            <a:srgbClr val="000000"/>
                          </a:solidFill>
                          <a:latin typeface="Arial" pitchFamily="34" charset="0"/>
                          <a:cs typeface="Arial" pitchFamily="34" charset="0"/>
                        </a:rPr>
                        <a:t>units</a:t>
                      </a:r>
                      <a:endParaRPr lang="fr-FR" sz="1000" kern="1400" dirty="0">
                        <a:solidFill>
                          <a:srgbClr val="000000"/>
                        </a:solidFill>
                        <a:latin typeface="Arial" pitchFamily="34" charset="0"/>
                        <a:cs typeface="Arial" pitchFamily="34" charset="0"/>
                      </a:endParaRPr>
                    </a:p>
                  </a:txBody>
                  <a:tcPr marL="68580" marR="68580"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fr-CA" sz="1000" kern="1400" dirty="0">
                          <a:solidFill>
                            <a:srgbClr val="000000"/>
                          </a:solidFill>
                          <a:latin typeface="Arial" pitchFamily="34" charset="0"/>
                          <a:cs typeface="Arial" pitchFamily="34" charset="0"/>
                        </a:rPr>
                        <a:t>&lt; 2mg/</a:t>
                      </a:r>
                      <a:r>
                        <a:rPr lang="fr-CA" sz="1000" kern="1400" dirty="0" err="1">
                          <a:solidFill>
                            <a:srgbClr val="000000"/>
                          </a:solidFill>
                          <a:latin typeface="Arial" pitchFamily="34" charset="0"/>
                          <a:cs typeface="Arial" pitchFamily="34" charset="0"/>
                        </a:rPr>
                        <a:t>dL</a:t>
                      </a:r>
                      <a:r>
                        <a:rPr lang="fr-CA" sz="1000" kern="1400" dirty="0">
                          <a:solidFill>
                            <a:srgbClr val="000000"/>
                          </a:solidFill>
                          <a:latin typeface="Arial" pitchFamily="34" charset="0"/>
                          <a:cs typeface="Arial" pitchFamily="34" charset="0"/>
                        </a:rPr>
                        <a:t> or</a:t>
                      </a:r>
                    </a:p>
                    <a:p>
                      <a:pPr marR="0" indent="0" algn="l" rtl="0">
                        <a:spcBef>
                          <a:spcPts val="0"/>
                        </a:spcBef>
                        <a:spcAft>
                          <a:spcPts val="0"/>
                        </a:spcAft>
                      </a:pPr>
                      <a:r>
                        <a:rPr lang="fr-CA" sz="1000" kern="1400" dirty="0">
                          <a:solidFill>
                            <a:srgbClr val="000000"/>
                          </a:solidFill>
                          <a:latin typeface="Arial" pitchFamily="34" charset="0"/>
                          <a:cs typeface="Arial" pitchFamily="34" charset="0"/>
                        </a:rPr>
                        <a:t>&lt; 34 </a:t>
                      </a:r>
                      <a:r>
                        <a:rPr lang="el-GR" sz="1000" kern="1400" dirty="0">
                          <a:solidFill>
                            <a:srgbClr val="000000"/>
                          </a:solidFill>
                          <a:latin typeface="Arial" pitchFamily="34" charset="0"/>
                          <a:cs typeface="Arial" pitchFamily="34" charset="0"/>
                        </a:rPr>
                        <a:t>μ</a:t>
                      </a:r>
                      <a:r>
                        <a:rPr lang="fr-CA" sz="1000" kern="1400" dirty="0">
                          <a:solidFill>
                            <a:srgbClr val="000000"/>
                          </a:solidFill>
                          <a:latin typeface="Arial" pitchFamily="34" charset="0"/>
                          <a:cs typeface="Arial" pitchFamily="34" charset="0"/>
                        </a:rPr>
                        <a:t>mol/L</a:t>
                      </a:r>
                    </a:p>
                  </a:txBody>
                  <a:tcPr marL="68580" marR="68580" marT="0" marB="0">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000" kern="1400">
                          <a:solidFill>
                            <a:srgbClr val="000000"/>
                          </a:solidFill>
                          <a:latin typeface="Arial" pitchFamily="34" charset="0"/>
                          <a:cs typeface="Arial" pitchFamily="34" charset="0"/>
                        </a:rPr>
                        <a:t>2 - 3 mg/dL or</a:t>
                      </a:r>
                    </a:p>
                    <a:p>
                      <a:pPr marR="0" indent="0" algn="l" rtl="0">
                        <a:spcBef>
                          <a:spcPts val="0"/>
                        </a:spcBef>
                        <a:spcAft>
                          <a:spcPts val="0"/>
                        </a:spcAft>
                      </a:pPr>
                      <a:r>
                        <a:rPr lang="en-CA" sz="1000" kern="1400">
                          <a:solidFill>
                            <a:srgbClr val="000000"/>
                          </a:solidFill>
                          <a:latin typeface="Arial" pitchFamily="34" charset="0"/>
                          <a:cs typeface="Arial" pitchFamily="34" charset="0"/>
                        </a:rPr>
                        <a:t>34 – 51 μmol/L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000" kern="1400">
                          <a:solidFill>
                            <a:srgbClr val="000000"/>
                          </a:solidFill>
                          <a:latin typeface="Arial" pitchFamily="34" charset="0"/>
                          <a:cs typeface="Arial" pitchFamily="34" charset="0"/>
                        </a:rPr>
                        <a:t>&gt; 3 mg/dL or</a:t>
                      </a:r>
                    </a:p>
                    <a:p>
                      <a:pPr marR="0" indent="0" algn="l" rtl="0">
                        <a:spcBef>
                          <a:spcPts val="0"/>
                        </a:spcBef>
                        <a:spcAft>
                          <a:spcPts val="0"/>
                        </a:spcAft>
                      </a:pPr>
                      <a:r>
                        <a:rPr lang="en-CA" sz="1000" kern="1400">
                          <a:solidFill>
                            <a:srgbClr val="000000"/>
                          </a:solidFill>
                          <a:latin typeface="Arial" pitchFamily="34" charset="0"/>
                          <a:cs typeface="Arial" pitchFamily="34" charset="0"/>
                        </a:rPr>
                        <a:t>&gt; 51  μmol/L</a:t>
                      </a:r>
                    </a:p>
                  </a:txBody>
                  <a:tcPr marL="68580" marR="68580" marT="0" marB="0">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51496">
                <a:tc>
                  <a:txBody>
                    <a:bodyPr/>
                    <a:lstStyle/>
                    <a:p>
                      <a:pPr marR="0" indent="0" algn="l" rtl="0">
                        <a:spcBef>
                          <a:spcPts val="0"/>
                        </a:spcBef>
                        <a:spcAft>
                          <a:spcPts val="0"/>
                        </a:spcAft>
                      </a:pPr>
                      <a:r>
                        <a:rPr lang="fr-CA" sz="1000" b="1" kern="1400">
                          <a:solidFill>
                            <a:srgbClr val="000000"/>
                          </a:solidFill>
                          <a:latin typeface="Arial" pitchFamily="34" charset="0"/>
                          <a:cs typeface="Arial" pitchFamily="34" charset="0"/>
                        </a:rPr>
                        <a:t>Serum Albumin</a:t>
                      </a:r>
                      <a:endParaRPr lang="fr-CA" sz="1000" kern="1400">
                        <a:solidFill>
                          <a:srgbClr val="000000"/>
                        </a:solidFill>
                        <a:latin typeface="Arial" pitchFamily="34" charset="0"/>
                        <a:cs typeface="Arial" pitchFamily="34" charset="0"/>
                      </a:endParaRPr>
                    </a:p>
                    <a:p>
                      <a:pPr marR="0" indent="0" algn="l" rtl="0">
                        <a:spcBef>
                          <a:spcPts val="0"/>
                        </a:spcBef>
                        <a:spcAft>
                          <a:spcPts val="0"/>
                        </a:spcAft>
                      </a:pPr>
                      <a:r>
                        <a:rPr lang="fr-CA" sz="1000" kern="1400">
                          <a:solidFill>
                            <a:srgbClr val="000000"/>
                          </a:solidFill>
                          <a:latin typeface="Arial" pitchFamily="34" charset="0"/>
                          <a:cs typeface="Arial" pitchFamily="34" charset="0"/>
                        </a:rPr>
                        <a:t>SI units</a:t>
                      </a:r>
                    </a:p>
                  </a:txBody>
                  <a:tcPr marL="68580" marR="68580"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000" kern="1400">
                          <a:solidFill>
                            <a:srgbClr val="000000"/>
                          </a:solidFill>
                          <a:latin typeface="Arial" pitchFamily="34" charset="0"/>
                          <a:cs typeface="Arial" pitchFamily="34" charset="0"/>
                        </a:rPr>
                        <a:t>&gt; 3.5 g/dL or</a:t>
                      </a:r>
                    </a:p>
                    <a:p>
                      <a:pPr marR="0" indent="0" algn="l" rtl="0">
                        <a:spcBef>
                          <a:spcPts val="0"/>
                        </a:spcBef>
                        <a:spcAft>
                          <a:spcPts val="0"/>
                        </a:spcAft>
                      </a:pPr>
                      <a:r>
                        <a:rPr lang="en-CA" sz="1000" kern="1400">
                          <a:solidFill>
                            <a:srgbClr val="000000"/>
                          </a:solidFill>
                          <a:latin typeface="Arial" pitchFamily="34" charset="0"/>
                          <a:cs typeface="Arial" pitchFamily="34" charset="0"/>
                        </a:rPr>
                        <a:t>&gt; 35 g/L</a:t>
                      </a:r>
                    </a:p>
                  </a:txBody>
                  <a:tcPr marL="68580" marR="68580" marT="0" marB="0">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nn-NO" sz="1000" kern="1400" dirty="0">
                          <a:solidFill>
                            <a:srgbClr val="000000"/>
                          </a:solidFill>
                          <a:latin typeface="Arial" pitchFamily="34" charset="0"/>
                          <a:cs typeface="Arial" pitchFamily="34" charset="0"/>
                        </a:rPr>
                        <a:t>2.8—3.5 g/dL </a:t>
                      </a:r>
                    </a:p>
                    <a:p>
                      <a:pPr marR="0" indent="0" algn="l" rtl="0">
                        <a:spcBef>
                          <a:spcPts val="0"/>
                        </a:spcBef>
                        <a:spcAft>
                          <a:spcPts val="0"/>
                        </a:spcAft>
                      </a:pPr>
                      <a:r>
                        <a:rPr lang="nn-NO" sz="1000" kern="1400" dirty="0">
                          <a:solidFill>
                            <a:srgbClr val="000000"/>
                          </a:solidFill>
                          <a:latin typeface="Arial" pitchFamily="34" charset="0"/>
                          <a:cs typeface="Arial" pitchFamily="34" charset="0"/>
                        </a:rPr>
                        <a:t>28 – 35 g/L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000" kern="1400">
                          <a:solidFill>
                            <a:srgbClr val="000000"/>
                          </a:solidFill>
                          <a:latin typeface="Arial" pitchFamily="34" charset="0"/>
                          <a:cs typeface="Arial" pitchFamily="34" charset="0"/>
                        </a:rPr>
                        <a:t>&lt; 2.8 g/dL or</a:t>
                      </a:r>
                    </a:p>
                    <a:p>
                      <a:pPr marR="0" indent="0" algn="l" rtl="0">
                        <a:spcBef>
                          <a:spcPts val="0"/>
                        </a:spcBef>
                        <a:spcAft>
                          <a:spcPts val="0"/>
                        </a:spcAft>
                      </a:pPr>
                      <a:r>
                        <a:rPr lang="en-CA" sz="1000" kern="1400">
                          <a:solidFill>
                            <a:srgbClr val="000000"/>
                          </a:solidFill>
                          <a:latin typeface="Arial" pitchFamily="34" charset="0"/>
                          <a:cs typeface="Arial" pitchFamily="34" charset="0"/>
                        </a:rPr>
                        <a:t>&lt; 28  g/L</a:t>
                      </a:r>
                    </a:p>
                  </a:txBody>
                  <a:tcPr marL="68580" marR="68580" marT="0" marB="0">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04800">
                <a:tc>
                  <a:txBody>
                    <a:bodyPr/>
                    <a:lstStyle/>
                    <a:p>
                      <a:pPr marR="0" indent="0" algn="l" rtl="0">
                        <a:spcBef>
                          <a:spcPts val="0"/>
                        </a:spcBef>
                        <a:spcAft>
                          <a:spcPts val="0"/>
                        </a:spcAft>
                      </a:pPr>
                      <a:r>
                        <a:rPr lang="en-CA" sz="1000" b="1" kern="1400" dirty="0" err="1">
                          <a:solidFill>
                            <a:srgbClr val="000000"/>
                          </a:solidFill>
                          <a:latin typeface="Arial" pitchFamily="34" charset="0"/>
                          <a:cs typeface="Arial" pitchFamily="34" charset="0"/>
                        </a:rPr>
                        <a:t>Prothrombin</a:t>
                      </a:r>
                      <a:r>
                        <a:rPr lang="en-CA" sz="1000" b="1" kern="1400" dirty="0">
                          <a:solidFill>
                            <a:srgbClr val="000000"/>
                          </a:solidFill>
                          <a:latin typeface="Arial" pitchFamily="34" charset="0"/>
                          <a:cs typeface="Arial" pitchFamily="34" charset="0"/>
                        </a:rPr>
                        <a:t> time</a:t>
                      </a:r>
                      <a:endParaRPr lang="en-CA" sz="1000" kern="1400" dirty="0">
                        <a:solidFill>
                          <a:srgbClr val="000000"/>
                        </a:solidFill>
                        <a:latin typeface="Arial" pitchFamily="34" charset="0"/>
                        <a:cs typeface="Arial" pitchFamily="34" charset="0"/>
                      </a:endParaRPr>
                    </a:p>
                    <a:p>
                      <a:pPr marR="0" indent="0" algn="l" rtl="0">
                        <a:spcBef>
                          <a:spcPts val="0"/>
                        </a:spcBef>
                        <a:spcAft>
                          <a:spcPts val="0"/>
                        </a:spcAft>
                      </a:pPr>
                      <a:r>
                        <a:rPr lang="en-CA" sz="1000" b="1" kern="1400" dirty="0" smtClean="0">
                          <a:solidFill>
                            <a:srgbClr val="000000"/>
                          </a:solidFill>
                          <a:latin typeface="Arial" pitchFamily="34" charset="0"/>
                          <a:cs typeface="Arial" pitchFamily="34" charset="0"/>
                        </a:rPr>
                        <a:t>or INR</a:t>
                      </a:r>
                      <a:endParaRPr lang="en-CA" sz="1000" kern="1400" dirty="0">
                        <a:solidFill>
                          <a:srgbClr val="000000"/>
                        </a:solidFill>
                        <a:latin typeface="Arial" pitchFamily="34" charset="0"/>
                        <a:cs typeface="Arial" pitchFamily="34" charset="0"/>
                      </a:endParaRPr>
                    </a:p>
                  </a:txBody>
                  <a:tcPr marL="68580" marR="68580"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000" kern="1400" dirty="0">
                          <a:solidFill>
                            <a:srgbClr val="000000"/>
                          </a:solidFill>
                          <a:latin typeface="Arial" pitchFamily="34" charset="0"/>
                          <a:cs typeface="Arial" pitchFamily="34" charset="0"/>
                        </a:rPr>
                        <a:t>&lt; 4 seconds</a:t>
                      </a:r>
                    </a:p>
                    <a:p>
                      <a:pPr marR="0" indent="0" algn="l" rtl="0">
                        <a:spcBef>
                          <a:spcPts val="0"/>
                        </a:spcBef>
                        <a:spcAft>
                          <a:spcPts val="0"/>
                        </a:spcAft>
                      </a:pPr>
                      <a:r>
                        <a:rPr lang="en-CA" sz="1000" kern="1400" dirty="0">
                          <a:solidFill>
                            <a:srgbClr val="000000"/>
                          </a:solidFill>
                          <a:latin typeface="Arial" pitchFamily="34" charset="0"/>
                          <a:cs typeface="Arial" pitchFamily="34" charset="0"/>
                        </a:rPr>
                        <a:t> </a:t>
                      </a:r>
                      <a:r>
                        <a:rPr lang="en-CA" sz="1000" kern="1400" dirty="0" smtClean="0">
                          <a:solidFill>
                            <a:srgbClr val="000000"/>
                          </a:solidFill>
                          <a:latin typeface="Arial" pitchFamily="34" charset="0"/>
                          <a:cs typeface="Arial" pitchFamily="34" charset="0"/>
                        </a:rPr>
                        <a:t>&lt; </a:t>
                      </a:r>
                      <a:r>
                        <a:rPr lang="en-CA" sz="1000" kern="1400" dirty="0">
                          <a:solidFill>
                            <a:srgbClr val="000000"/>
                          </a:solidFill>
                          <a:latin typeface="Arial" pitchFamily="34" charset="0"/>
                          <a:cs typeface="Arial" pitchFamily="34" charset="0"/>
                        </a:rPr>
                        <a:t>1.7</a:t>
                      </a:r>
                    </a:p>
                  </a:txBody>
                  <a:tcPr marL="68580" marR="68580" marT="0" marB="0">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000" kern="1400" dirty="0">
                          <a:solidFill>
                            <a:srgbClr val="000000"/>
                          </a:solidFill>
                          <a:latin typeface="Arial" pitchFamily="34" charset="0"/>
                          <a:cs typeface="Arial" pitchFamily="34" charset="0"/>
                        </a:rPr>
                        <a:t>4 – 6 seconds</a:t>
                      </a:r>
                    </a:p>
                    <a:p>
                      <a:pPr marR="0" indent="0" algn="l" rtl="0">
                        <a:spcBef>
                          <a:spcPts val="0"/>
                        </a:spcBef>
                        <a:spcAft>
                          <a:spcPts val="0"/>
                        </a:spcAft>
                      </a:pPr>
                      <a:r>
                        <a:rPr lang="en-CA" sz="1000" kern="1400" dirty="0">
                          <a:solidFill>
                            <a:srgbClr val="000000"/>
                          </a:solidFill>
                          <a:latin typeface="Arial" pitchFamily="34" charset="0"/>
                          <a:cs typeface="Arial" pitchFamily="34" charset="0"/>
                        </a:rPr>
                        <a:t> </a:t>
                      </a:r>
                      <a:r>
                        <a:rPr lang="en-CA" sz="1000" kern="1400" dirty="0" smtClean="0">
                          <a:solidFill>
                            <a:srgbClr val="000000"/>
                          </a:solidFill>
                          <a:latin typeface="Arial" pitchFamily="34" charset="0"/>
                          <a:cs typeface="Arial" pitchFamily="34" charset="0"/>
                        </a:rPr>
                        <a:t>1.7 </a:t>
                      </a:r>
                      <a:r>
                        <a:rPr lang="en-CA" sz="1000" kern="1400" dirty="0">
                          <a:solidFill>
                            <a:srgbClr val="000000"/>
                          </a:solidFill>
                          <a:latin typeface="Arial" pitchFamily="34" charset="0"/>
                          <a:cs typeface="Arial" pitchFamily="34" charset="0"/>
                        </a:rPr>
                        <a:t>– 2.3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000" kern="1400" dirty="0">
                          <a:solidFill>
                            <a:srgbClr val="000000"/>
                          </a:solidFill>
                          <a:latin typeface="Arial" pitchFamily="34" charset="0"/>
                          <a:cs typeface="Arial" pitchFamily="34" charset="0"/>
                        </a:rPr>
                        <a:t>&gt; 6 seconds</a:t>
                      </a:r>
                    </a:p>
                    <a:p>
                      <a:pPr marR="0" indent="0" algn="l" rtl="0">
                        <a:spcBef>
                          <a:spcPts val="0"/>
                        </a:spcBef>
                        <a:spcAft>
                          <a:spcPts val="0"/>
                        </a:spcAft>
                      </a:pPr>
                      <a:r>
                        <a:rPr lang="en-CA" sz="1000" kern="1400" dirty="0">
                          <a:solidFill>
                            <a:srgbClr val="000000"/>
                          </a:solidFill>
                          <a:latin typeface="Arial" pitchFamily="34" charset="0"/>
                          <a:cs typeface="Arial" pitchFamily="34" charset="0"/>
                        </a:rPr>
                        <a:t> </a:t>
                      </a:r>
                      <a:r>
                        <a:rPr lang="en-CA" sz="1000" kern="1400" dirty="0" smtClean="0">
                          <a:solidFill>
                            <a:srgbClr val="000000"/>
                          </a:solidFill>
                          <a:latin typeface="Arial" pitchFamily="34" charset="0"/>
                          <a:cs typeface="Arial" pitchFamily="34" charset="0"/>
                        </a:rPr>
                        <a:t>&gt; </a:t>
                      </a:r>
                      <a:r>
                        <a:rPr lang="en-CA" sz="1000" kern="1400" dirty="0">
                          <a:solidFill>
                            <a:srgbClr val="000000"/>
                          </a:solidFill>
                          <a:latin typeface="Arial" pitchFamily="34" charset="0"/>
                          <a:cs typeface="Arial" pitchFamily="34" charset="0"/>
                        </a:rPr>
                        <a:t>2.3</a:t>
                      </a:r>
                    </a:p>
                  </a:txBody>
                  <a:tcPr marL="68580" marR="68580" marT="0" marB="0">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28600">
                <a:tc>
                  <a:txBody>
                    <a:bodyPr/>
                    <a:lstStyle/>
                    <a:p>
                      <a:pPr marR="0" indent="0" algn="l" rtl="0">
                        <a:spcBef>
                          <a:spcPts val="0"/>
                        </a:spcBef>
                        <a:spcAft>
                          <a:spcPts val="0"/>
                        </a:spcAft>
                      </a:pPr>
                      <a:r>
                        <a:rPr lang="en-CA" sz="1000" b="1" kern="1400">
                          <a:solidFill>
                            <a:srgbClr val="000000"/>
                          </a:solidFill>
                          <a:latin typeface="Arial" pitchFamily="34" charset="0"/>
                          <a:cs typeface="Arial" pitchFamily="34" charset="0"/>
                        </a:rPr>
                        <a:t>Ascites*</a:t>
                      </a:r>
                      <a:endParaRPr lang="en-CA" sz="1000" kern="1400">
                        <a:solidFill>
                          <a:srgbClr val="000000"/>
                        </a:solidFill>
                        <a:latin typeface="Arial" pitchFamily="34" charset="0"/>
                        <a:cs typeface="Arial" pitchFamily="34" charset="0"/>
                      </a:endParaRPr>
                    </a:p>
                  </a:txBody>
                  <a:tcPr marL="68580" marR="68580"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000" kern="1400" dirty="0">
                          <a:solidFill>
                            <a:srgbClr val="000000"/>
                          </a:solidFill>
                          <a:latin typeface="Arial" pitchFamily="34" charset="0"/>
                          <a:cs typeface="Arial" pitchFamily="34" charset="0"/>
                        </a:rPr>
                        <a:t>Absent</a:t>
                      </a:r>
                    </a:p>
                  </a:txBody>
                  <a:tcPr marL="68580" marR="68580" marT="0" marB="0">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000" kern="1400">
                          <a:solidFill>
                            <a:srgbClr val="000000"/>
                          </a:solidFill>
                          <a:latin typeface="Arial" pitchFamily="34" charset="0"/>
                          <a:cs typeface="Arial" pitchFamily="34" charset="0"/>
                        </a:rPr>
                        <a:t>Slight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000" kern="1400" dirty="0">
                          <a:solidFill>
                            <a:srgbClr val="000000"/>
                          </a:solidFill>
                          <a:latin typeface="Arial" pitchFamily="34" charset="0"/>
                          <a:cs typeface="Arial" pitchFamily="34" charset="0"/>
                        </a:rPr>
                        <a:t>Moderate</a:t>
                      </a:r>
                    </a:p>
                  </a:txBody>
                  <a:tcPr marL="68580" marR="68580" marT="0" marB="0">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00028">
                <a:tc>
                  <a:txBody>
                    <a:bodyPr/>
                    <a:lstStyle/>
                    <a:p>
                      <a:pPr marR="0" indent="0" algn="l" rtl="0">
                        <a:spcBef>
                          <a:spcPts val="0"/>
                        </a:spcBef>
                        <a:spcAft>
                          <a:spcPts val="0"/>
                        </a:spcAft>
                      </a:pPr>
                      <a:r>
                        <a:rPr lang="en-CA" sz="1000" b="1" kern="1400">
                          <a:solidFill>
                            <a:srgbClr val="000000"/>
                          </a:solidFill>
                          <a:latin typeface="Arial" pitchFamily="34" charset="0"/>
                          <a:cs typeface="Arial" pitchFamily="34" charset="0"/>
                        </a:rPr>
                        <a:t>Encephalopathy</a:t>
                      </a:r>
                      <a:endParaRPr lang="en-CA" sz="1000" kern="1400">
                        <a:solidFill>
                          <a:srgbClr val="000000"/>
                        </a:solidFill>
                        <a:latin typeface="Arial" pitchFamily="34" charset="0"/>
                        <a:cs typeface="Arial" pitchFamily="34" charset="0"/>
                      </a:endParaRPr>
                    </a:p>
                  </a:txBody>
                  <a:tcPr marL="68580" marR="68580"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000" kern="1400">
                          <a:solidFill>
                            <a:srgbClr val="000000"/>
                          </a:solidFill>
                          <a:latin typeface="Arial" pitchFamily="34" charset="0"/>
                          <a:cs typeface="Arial" pitchFamily="34" charset="0"/>
                        </a:rPr>
                        <a:t>None</a:t>
                      </a:r>
                    </a:p>
                  </a:txBody>
                  <a:tcPr marL="68580" marR="68580" marT="0" marB="0">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000" kern="1400">
                          <a:solidFill>
                            <a:srgbClr val="000000"/>
                          </a:solidFill>
                          <a:latin typeface="Arial" pitchFamily="34" charset="0"/>
                          <a:cs typeface="Arial" pitchFamily="34" charset="0"/>
                        </a:rPr>
                        <a:t>Moderate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CA" sz="1000" kern="1400" dirty="0">
                          <a:solidFill>
                            <a:srgbClr val="000000"/>
                          </a:solidFill>
                          <a:latin typeface="Arial" pitchFamily="34" charset="0"/>
                          <a:cs typeface="Arial" pitchFamily="34" charset="0"/>
                        </a:rPr>
                        <a:t>Severe</a:t>
                      </a:r>
                    </a:p>
                  </a:txBody>
                  <a:tcPr marL="68580" marR="68580" marT="0" marB="0">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85752">
                <a:tc gridSpan="4">
                  <a:txBody>
                    <a:bodyPr/>
                    <a:lstStyle/>
                    <a:p>
                      <a:pPr marR="0" indent="0" algn="l" rtl="0">
                        <a:spcBef>
                          <a:spcPts val="0"/>
                        </a:spcBef>
                        <a:spcAft>
                          <a:spcPts val="0"/>
                        </a:spcAft>
                      </a:pPr>
                      <a:r>
                        <a:rPr lang="en-CA" sz="1000" kern="1400" dirty="0">
                          <a:solidFill>
                            <a:srgbClr val="000000"/>
                          </a:solidFill>
                          <a:latin typeface="Arial" pitchFamily="34" charset="0"/>
                          <a:cs typeface="Arial" pitchFamily="34" charset="0"/>
                        </a:rPr>
                        <a:t>* Refer to ultrasound results</a:t>
                      </a:r>
                      <a:r>
                        <a:rPr lang="en-CA" sz="1000" kern="1400" dirty="0" smtClean="0">
                          <a:solidFill>
                            <a:srgbClr val="000000"/>
                          </a:solidFill>
                          <a:latin typeface="Arial" pitchFamily="34" charset="0"/>
                          <a:cs typeface="Arial" pitchFamily="34" charset="0"/>
                        </a:rPr>
                        <a:t>. </a:t>
                      </a:r>
                      <a:r>
                        <a:rPr lang="en-CA" sz="1000" kern="1400" dirty="0">
                          <a:solidFill>
                            <a:srgbClr val="000000"/>
                          </a:solidFill>
                          <a:latin typeface="Arial" pitchFamily="34" charset="0"/>
                          <a:cs typeface="Arial" pitchFamily="34" charset="0"/>
                        </a:rPr>
                        <a:t>If </a:t>
                      </a:r>
                      <a:r>
                        <a:rPr lang="en-CA" sz="1000" kern="1400" dirty="0" err="1">
                          <a:solidFill>
                            <a:srgbClr val="000000"/>
                          </a:solidFill>
                          <a:latin typeface="Arial" pitchFamily="34" charset="0"/>
                          <a:cs typeface="Arial" pitchFamily="34" charset="0"/>
                        </a:rPr>
                        <a:t>ascites</a:t>
                      </a:r>
                      <a:r>
                        <a:rPr lang="en-CA" sz="1000" kern="1400" dirty="0">
                          <a:solidFill>
                            <a:srgbClr val="000000"/>
                          </a:solidFill>
                          <a:latin typeface="Arial" pitchFamily="34" charset="0"/>
                          <a:cs typeface="Arial" pitchFamily="34" charset="0"/>
                        </a:rPr>
                        <a:t> has been drained in the past, it should be considered Moderate.</a:t>
                      </a:r>
                    </a:p>
                  </a:txBody>
                  <a:tcPr marL="68580" marR="68580" marT="0" marB="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c hMerge="1">
                  <a:txBody>
                    <a:bodyPr/>
                    <a:lstStyle/>
                    <a:p>
                      <a:endParaRPr lang="en-CA"/>
                    </a:p>
                  </a:txBody>
                  <a:tcPr/>
                </a:tc>
              </a:tr>
            </a:tbl>
          </a:graphicData>
        </a:graphic>
      </p:graphicFrame>
      <p:sp>
        <p:nvSpPr>
          <p:cNvPr id="137" name="Text Box 27"/>
          <p:cNvSpPr txBox="1">
            <a:spLocks noChangeArrowheads="1"/>
          </p:cNvSpPr>
          <p:nvPr/>
        </p:nvSpPr>
        <p:spPr bwMode="auto">
          <a:xfrm>
            <a:off x="0" y="474635"/>
            <a:ext cx="6858000" cy="31115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R="0" lvl="0" indent="185738"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cs typeface="Arial" pitchFamily="34" charset="0"/>
              </a:rPr>
              <a:t>Screening - </a:t>
            </a:r>
            <a:r>
              <a:rPr lang="en-US" sz="1400" dirty="0" smtClean="0">
                <a:latin typeface="Arial" pitchFamily="34" charset="0"/>
                <a:cs typeface="Arial" pitchFamily="34" charset="0"/>
              </a:rPr>
              <a:t>Ex</a:t>
            </a:r>
            <a:r>
              <a:rPr kumimoji="0" lang="en-US" sz="1400" b="0" i="0" u="none" strike="noStrike" cap="none" normalizeH="0" baseline="0" dirty="0" smtClean="0">
                <a:ln>
                  <a:noFill/>
                </a:ln>
                <a:solidFill>
                  <a:schemeClr val="tx1"/>
                </a:solidFill>
                <a:effectLst/>
                <a:latin typeface="Arial" pitchFamily="34" charset="0"/>
                <a:cs typeface="Arial" pitchFamily="34" charset="0"/>
              </a:rPr>
              <a:t>clusion Instructions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45" name="Rectangle 95"/>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1"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2" name="Straight Connector 11"/>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188641" y="8532440"/>
            <a:ext cx="6026441" cy="374906"/>
          </a:xfrm>
          <a:prstGeom prst="rect">
            <a:avLst/>
          </a:prstGeom>
          <a:ln>
            <a:solidFill>
              <a:srgbClr val="000000"/>
            </a:solidFill>
          </a:ln>
        </p:spPr>
        <p:txBody>
          <a:bodyPr wrap="square" lIns="72000" tIns="18000" bIns="18000">
            <a:spAutoFit/>
          </a:bodyPr>
          <a:lstStyle/>
          <a:p>
            <a:pPr marL="88900" lvl="0" fontAlgn="base">
              <a:spcBef>
                <a:spcPct val="0"/>
              </a:spcBef>
              <a:spcAft>
                <a:spcPts val="600"/>
              </a:spcAft>
            </a:pPr>
            <a:r>
              <a:rPr lang="en-US" sz="1100" b="1" dirty="0" smtClean="0">
                <a:latin typeface="Arial Narrow" pitchFamily="34" charset="0"/>
                <a:cs typeface="Arial" pitchFamily="34" charset="0"/>
              </a:rPr>
              <a:t>If the patient meets all inclusion criteria and  does NOT meet any of the above exclusion criteria, patient is eligible for randomization and you may proceed to the Pre-randomization/Randomization form.</a:t>
            </a:r>
          </a:p>
        </p:txBody>
      </p:sp>
      <p:sp>
        <p:nvSpPr>
          <p:cNvPr id="15" name="Slide Number Placeholder 14"/>
          <p:cNvSpPr>
            <a:spLocks noGrp="1"/>
          </p:cNvSpPr>
          <p:nvPr>
            <p:ph type="sldNum" sz="quarter" idx="12"/>
          </p:nvPr>
        </p:nvSpPr>
        <p:spPr/>
        <p:txBody>
          <a:bodyPr/>
          <a:lstStyle/>
          <a:p>
            <a:fld id="{FDE86200-F1F7-4FF7-847E-D71C11135875}" type="slidenum">
              <a:rPr lang="en-CA" smtClean="0"/>
              <a:pPr/>
              <a:t>7</a:t>
            </a:fld>
            <a:endParaRPr lang="en-CA"/>
          </a:p>
        </p:txBody>
      </p:sp>
      <p:pic>
        <p:nvPicPr>
          <p:cNvPr id="6146"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6023" y="35496"/>
            <a:ext cx="1061275" cy="4615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50" name="Text Box 134"/>
          <p:cNvSpPr txBox="1">
            <a:spLocks noChangeArrowheads="1"/>
          </p:cNvSpPr>
          <p:nvPr/>
        </p:nvSpPr>
        <p:spPr bwMode="auto">
          <a:xfrm>
            <a:off x="142852" y="828653"/>
            <a:ext cx="6858000" cy="457199"/>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Black" pitchFamily="34" charset="0"/>
                <a:ea typeface="Times New Roman" pitchFamily="18" charset="0"/>
                <a:cs typeface="Arial" pitchFamily="34" charset="0"/>
              </a:rPr>
              <a:t>Screening—Exclusion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4947" name="Text Box 131"/>
          <p:cNvSpPr txBox="1">
            <a:spLocks noChangeArrowheads="1"/>
          </p:cNvSpPr>
          <p:nvPr/>
        </p:nvSpPr>
        <p:spPr bwMode="auto">
          <a:xfrm>
            <a:off x="155553" y="1142977"/>
            <a:ext cx="5314950" cy="34290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Arial" pitchFamily="34" charset="0"/>
                <a:ea typeface="Times New Roman" pitchFamily="18" charset="0"/>
                <a:cs typeface="Arial" pitchFamily="34" charset="0"/>
              </a:rPr>
              <a:t>Exclusion Criteria</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4945" name="Rectangle 129"/>
          <p:cNvSpPr>
            <a:spLocks noChangeArrowheads="1"/>
          </p:cNvSpPr>
          <p:nvPr/>
        </p:nvSpPr>
        <p:spPr bwMode="auto">
          <a:xfrm>
            <a:off x="5715016" y="1580727"/>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944" name="Text Box 128"/>
          <p:cNvSpPr txBox="1">
            <a:spLocks noChangeArrowheads="1"/>
          </p:cNvSpPr>
          <p:nvPr/>
        </p:nvSpPr>
        <p:spPr bwMode="auto">
          <a:xfrm>
            <a:off x="5822950" y="1500168"/>
            <a:ext cx="431738"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Yes</a:t>
            </a:r>
            <a:endParaRPr kumimoji="0" lang="en-US" sz="1200" b="0" i="0" u="none" strike="noStrike" cap="none" normalizeH="0" baseline="0" smtClean="0">
              <a:ln>
                <a:noFill/>
              </a:ln>
              <a:solidFill>
                <a:schemeClr val="tx1"/>
              </a:solidFill>
              <a:effectLst/>
              <a:latin typeface="Arial" pitchFamily="34" charset="0"/>
              <a:cs typeface="Arial" pitchFamily="34" charset="0"/>
            </a:endParaRPr>
          </a:p>
        </p:txBody>
      </p:sp>
      <p:sp>
        <p:nvSpPr>
          <p:cNvPr id="34943" name="Rectangle 127"/>
          <p:cNvSpPr>
            <a:spLocks noChangeArrowheads="1"/>
          </p:cNvSpPr>
          <p:nvPr/>
        </p:nvSpPr>
        <p:spPr bwMode="auto">
          <a:xfrm>
            <a:off x="6308704" y="1580727"/>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942" name="Text Box 126"/>
          <p:cNvSpPr txBox="1">
            <a:spLocks noChangeArrowheads="1"/>
          </p:cNvSpPr>
          <p:nvPr/>
        </p:nvSpPr>
        <p:spPr bwMode="auto">
          <a:xfrm>
            <a:off x="6416638" y="1510306"/>
            <a:ext cx="431738"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No</a:t>
            </a:r>
            <a:endParaRPr kumimoji="0" lang="en-US" sz="1200" b="0" i="0" u="none" strike="noStrike" cap="none" normalizeH="0" baseline="0" smtClean="0">
              <a:ln>
                <a:noFill/>
              </a:ln>
              <a:solidFill>
                <a:schemeClr val="tx1"/>
              </a:solidFill>
              <a:effectLst/>
              <a:latin typeface="Arial" pitchFamily="34" charset="0"/>
              <a:cs typeface="Arial" pitchFamily="34" charset="0"/>
            </a:endParaRPr>
          </a:p>
        </p:txBody>
      </p:sp>
      <p:sp>
        <p:nvSpPr>
          <p:cNvPr id="34940" name="Rectangle 124"/>
          <p:cNvSpPr>
            <a:spLocks noChangeArrowheads="1"/>
          </p:cNvSpPr>
          <p:nvPr/>
        </p:nvSpPr>
        <p:spPr bwMode="auto">
          <a:xfrm>
            <a:off x="5715017" y="2485027"/>
            <a:ext cx="107943"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939" name="Text Box 123"/>
          <p:cNvSpPr txBox="1">
            <a:spLocks noChangeArrowheads="1"/>
          </p:cNvSpPr>
          <p:nvPr/>
        </p:nvSpPr>
        <p:spPr bwMode="auto">
          <a:xfrm>
            <a:off x="5823432" y="2404467"/>
            <a:ext cx="431774"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Yes</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p:txBody>
      </p:sp>
      <p:sp>
        <p:nvSpPr>
          <p:cNvPr id="34938" name="Rectangle 122"/>
          <p:cNvSpPr>
            <a:spLocks noChangeArrowheads="1"/>
          </p:cNvSpPr>
          <p:nvPr/>
        </p:nvSpPr>
        <p:spPr bwMode="auto">
          <a:xfrm>
            <a:off x="6309225" y="2485027"/>
            <a:ext cx="107943"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937" name="Text Box 121"/>
          <p:cNvSpPr txBox="1">
            <a:spLocks noChangeArrowheads="1"/>
          </p:cNvSpPr>
          <p:nvPr/>
        </p:nvSpPr>
        <p:spPr bwMode="auto">
          <a:xfrm>
            <a:off x="6417169" y="2414604"/>
            <a:ext cx="431774"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No</a:t>
            </a:r>
            <a:endParaRPr kumimoji="0" lang="en-US" sz="1200" b="0" i="0" u="none" strike="noStrike" cap="none" normalizeH="0" baseline="0" smtClean="0">
              <a:ln>
                <a:noFill/>
              </a:ln>
              <a:solidFill>
                <a:schemeClr val="tx1"/>
              </a:solidFill>
              <a:effectLst/>
              <a:latin typeface="Arial" pitchFamily="34" charset="0"/>
              <a:cs typeface="Arial" pitchFamily="34" charset="0"/>
            </a:endParaRPr>
          </a:p>
        </p:txBody>
      </p:sp>
      <p:sp>
        <p:nvSpPr>
          <p:cNvPr id="34934" name="Rectangle 118"/>
          <p:cNvSpPr>
            <a:spLocks noChangeArrowheads="1"/>
          </p:cNvSpPr>
          <p:nvPr/>
        </p:nvSpPr>
        <p:spPr bwMode="auto">
          <a:xfrm>
            <a:off x="5715016" y="2009357"/>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933" name="Text Box 117"/>
          <p:cNvSpPr txBox="1">
            <a:spLocks noChangeArrowheads="1"/>
          </p:cNvSpPr>
          <p:nvPr/>
        </p:nvSpPr>
        <p:spPr bwMode="auto">
          <a:xfrm>
            <a:off x="5822950" y="1928796"/>
            <a:ext cx="431738"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Yes</a:t>
            </a:r>
            <a:endParaRPr kumimoji="0" lang="en-US" sz="1200" b="0" i="0" u="none" strike="noStrike" cap="none" normalizeH="0" baseline="0" smtClean="0">
              <a:ln>
                <a:noFill/>
              </a:ln>
              <a:solidFill>
                <a:schemeClr val="tx1"/>
              </a:solidFill>
              <a:effectLst/>
              <a:latin typeface="Arial" pitchFamily="34" charset="0"/>
              <a:cs typeface="Arial" pitchFamily="34" charset="0"/>
            </a:endParaRPr>
          </a:p>
        </p:txBody>
      </p:sp>
      <p:sp>
        <p:nvSpPr>
          <p:cNvPr id="34932" name="Rectangle 116"/>
          <p:cNvSpPr>
            <a:spLocks noChangeArrowheads="1"/>
          </p:cNvSpPr>
          <p:nvPr/>
        </p:nvSpPr>
        <p:spPr bwMode="auto">
          <a:xfrm>
            <a:off x="6308704" y="2009357"/>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931" name="Text Box 115"/>
          <p:cNvSpPr txBox="1">
            <a:spLocks noChangeArrowheads="1"/>
          </p:cNvSpPr>
          <p:nvPr/>
        </p:nvSpPr>
        <p:spPr bwMode="auto">
          <a:xfrm>
            <a:off x="6416638" y="1938935"/>
            <a:ext cx="431738"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No</a:t>
            </a:r>
            <a:endParaRPr kumimoji="0" lang="en-US" sz="1200" b="0" i="0" u="none" strike="noStrike" cap="none" normalizeH="0" baseline="0" smtClean="0">
              <a:ln>
                <a:noFill/>
              </a:ln>
              <a:solidFill>
                <a:schemeClr val="tx1"/>
              </a:solidFill>
              <a:effectLst/>
              <a:latin typeface="Arial" pitchFamily="34" charset="0"/>
              <a:cs typeface="Arial" pitchFamily="34" charset="0"/>
            </a:endParaRPr>
          </a:p>
        </p:txBody>
      </p:sp>
      <p:sp>
        <p:nvSpPr>
          <p:cNvPr id="34929" name="Rectangle 113"/>
          <p:cNvSpPr>
            <a:spLocks noChangeArrowheads="1"/>
          </p:cNvSpPr>
          <p:nvPr/>
        </p:nvSpPr>
        <p:spPr bwMode="auto">
          <a:xfrm>
            <a:off x="5727103" y="4438246"/>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928" name="Text Box 112"/>
          <p:cNvSpPr txBox="1">
            <a:spLocks noChangeArrowheads="1"/>
          </p:cNvSpPr>
          <p:nvPr/>
        </p:nvSpPr>
        <p:spPr bwMode="auto">
          <a:xfrm>
            <a:off x="5835037" y="4357686"/>
            <a:ext cx="431738"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Yes</a:t>
            </a:r>
            <a:endParaRPr kumimoji="0" lang="en-US" sz="1200" b="0" i="0" u="none" strike="noStrike" cap="none" normalizeH="0" baseline="0" smtClean="0">
              <a:ln>
                <a:noFill/>
              </a:ln>
              <a:solidFill>
                <a:schemeClr val="tx1"/>
              </a:solidFill>
              <a:effectLst/>
              <a:latin typeface="Arial" pitchFamily="34" charset="0"/>
              <a:cs typeface="Arial" pitchFamily="34" charset="0"/>
            </a:endParaRPr>
          </a:p>
        </p:txBody>
      </p:sp>
      <p:sp>
        <p:nvSpPr>
          <p:cNvPr id="34927" name="Rectangle 111"/>
          <p:cNvSpPr>
            <a:spLocks noChangeArrowheads="1"/>
          </p:cNvSpPr>
          <p:nvPr/>
        </p:nvSpPr>
        <p:spPr bwMode="auto">
          <a:xfrm>
            <a:off x="6320790" y="4438246"/>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926" name="Text Box 110"/>
          <p:cNvSpPr txBox="1">
            <a:spLocks noChangeArrowheads="1"/>
          </p:cNvSpPr>
          <p:nvPr/>
        </p:nvSpPr>
        <p:spPr bwMode="auto">
          <a:xfrm>
            <a:off x="6428726" y="4367824"/>
            <a:ext cx="431738"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No</a:t>
            </a:r>
            <a:endParaRPr kumimoji="0" lang="en-US" sz="1200" b="0" i="0" u="none" strike="noStrike" cap="none" normalizeH="0" baseline="0" smtClean="0">
              <a:ln>
                <a:noFill/>
              </a:ln>
              <a:solidFill>
                <a:schemeClr val="tx1"/>
              </a:solidFill>
              <a:effectLst/>
              <a:latin typeface="Arial" pitchFamily="34" charset="0"/>
              <a:cs typeface="Arial" pitchFamily="34" charset="0"/>
            </a:endParaRPr>
          </a:p>
        </p:txBody>
      </p:sp>
      <p:sp>
        <p:nvSpPr>
          <p:cNvPr id="34924" name="Rectangle 108"/>
          <p:cNvSpPr>
            <a:spLocks noChangeArrowheads="1"/>
          </p:cNvSpPr>
          <p:nvPr/>
        </p:nvSpPr>
        <p:spPr bwMode="auto">
          <a:xfrm>
            <a:off x="5727103" y="4910137"/>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923" name="Text Box 107"/>
          <p:cNvSpPr txBox="1">
            <a:spLocks noChangeArrowheads="1"/>
          </p:cNvSpPr>
          <p:nvPr/>
        </p:nvSpPr>
        <p:spPr bwMode="auto">
          <a:xfrm>
            <a:off x="5835037" y="4829576"/>
            <a:ext cx="431738"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Yes</a:t>
            </a:r>
            <a:endParaRPr kumimoji="0" lang="en-US" sz="1200" b="0" i="0" u="none" strike="noStrike" cap="none" normalizeH="0" baseline="0" smtClean="0">
              <a:ln>
                <a:noFill/>
              </a:ln>
              <a:solidFill>
                <a:schemeClr val="tx1"/>
              </a:solidFill>
              <a:effectLst/>
              <a:latin typeface="Arial" pitchFamily="34" charset="0"/>
              <a:cs typeface="Arial" pitchFamily="34" charset="0"/>
            </a:endParaRPr>
          </a:p>
        </p:txBody>
      </p:sp>
      <p:sp>
        <p:nvSpPr>
          <p:cNvPr id="34922" name="Rectangle 106"/>
          <p:cNvSpPr>
            <a:spLocks noChangeArrowheads="1"/>
          </p:cNvSpPr>
          <p:nvPr/>
        </p:nvSpPr>
        <p:spPr bwMode="auto">
          <a:xfrm>
            <a:off x="6320790" y="4910137"/>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921" name="Text Box 105"/>
          <p:cNvSpPr txBox="1">
            <a:spLocks noChangeArrowheads="1"/>
          </p:cNvSpPr>
          <p:nvPr/>
        </p:nvSpPr>
        <p:spPr bwMode="auto">
          <a:xfrm>
            <a:off x="6428726" y="4839715"/>
            <a:ext cx="431738"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No</a:t>
            </a:r>
            <a:endParaRPr kumimoji="0" lang="en-US" sz="1200" b="0" i="0" u="none" strike="noStrike" cap="none" normalizeH="0" baseline="0" smtClean="0">
              <a:ln>
                <a:noFill/>
              </a:ln>
              <a:solidFill>
                <a:schemeClr val="tx1"/>
              </a:solidFill>
              <a:effectLst/>
              <a:latin typeface="Arial" pitchFamily="34" charset="0"/>
              <a:cs typeface="Arial" pitchFamily="34" charset="0"/>
            </a:endParaRPr>
          </a:p>
        </p:txBody>
      </p:sp>
      <p:sp>
        <p:nvSpPr>
          <p:cNvPr id="34919" name="Rectangle 103"/>
          <p:cNvSpPr>
            <a:spLocks noChangeArrowheads="1"/>
          </p:cNvSpPr>
          <p:nvPr/>
        </p:nvSpPr>
        <p:spPr bwMode="auto">
          <a:xfrm>
            <a:off x="5727103" y="5344081"/>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918" name="Text Box 102"/>
          <p:cNvSpPr txBox="1">
            <a:spLocks noChangeArrowheads="1"/>
          </p:cNvSpPr>
          <p:nvPr/>
        </p:nvSpPr>
        <p:spPr bwMode="auto">
          <a:xfrm>
            <a:off x="5835037" y="5263520"/>
            <a:ext cx="431738"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Yes</a:t>
            </a:r>
            <a:endParaRPr kumimoji="0" lang="en-US" sz="1200" b="0" i="0" u="none" strike="noStrike" cap="none" normalizeH="0" baseline="0" smtClean="0">
              <a:ln>
                <a:noFill/>
              </a:ln>
              <a:solidFill>
                <a:schemeClr val="tx1"/>
              </a:solidFill>
              <a:effectLst/>
              <a:latin typeface="Arial" pitchFamily="34" charset="0"/>
              <a:cs typeface="Arial" pitchFamily="34" charset="0"/>
            </a:endParaRPr>
          </a:p>
        </p:txBody>
      </p:sp>
      <p:sp>
        <p:nvSpPr>
          <p:cNvPr id="34917" name="Rectangle 101"/>
          <p:cNvSpPr>
            <a:spLocks noChangeArrowheads="1"/>
          </p:cNvSpPr>
          <p:nvPr/>
        </p:nvSpPr>
        <p:spPr bwMode="auto">
          <a:xfrm>
            <a:off x="6320790" y="5344081"/>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916" name="Text Box 100"/>
          <p:cNvSpPr txBox="1">
            <a:spLocks noChangeArrowheads="1"/>
          </p:cNvSpPr>
          <p:nvPr/>
        </p:nvSpPr>
        <p:spPr bwMode="auto">
          <a:xfrm>
            <a:off x="6428726" y="5273658"/>
            <a:ext cx="431738"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No</a:t>
            </a:r>
            <a:endParaRPr kumimoji="0" lang="en-US" sz="1200" b="0" i="0" u="none" strike="noStrike" cap="none" normalizeH="0" baseline="0" smtClean="0">
              <a:ln>
                <a:noFill/>
              </a:ln>
              <a:solidFill>
                <a:schemeClr val="tx1"/>
              </a:solidFill>
              <a:effectLst/>
              <a:latin typeface="Arial" pitchFamily="34" charset="0"/>
              <a:cs typeface="Arial" pitchFamily="34" charset="0"/>
            </a:endParaRPr>
          </a:p>
        </p:txBody>
      </p:sp>
      <p:sp>
        <p:nvSpPr>
          <p:cNvPr id="34914" name="Rectangle 98"/>
          <p:cNvSpPr>
            <a:spLocks noChangeArrowheads="1"/>
          </p:cNvSpPr>
          <p:nvPr/>
        </p:nvSpPr>
        <p:spPr bwMode="auto">
          <a:xfrm>
            <a:off x="5727103" y="5813533"/>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913" name="Text Box 97"/>
          <p:cNvSpPr txBox="1">
            <a:spLocks noChangeArrowheads="1"/>
          </p:cNvSpPr>
          <p:nvPr/>
        </p:nvSpPr>
        <p:spPr bwMode="auto">
          <a:xfrm>
            <a:off x="5835037" y="5732972"/>
            <a:ext cx="431738"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Yes</a:t>
            </a:r>
            <a:endParaRPr kumimoji="0" lang="en-US" sz="1200" b="0" i="0" u="none" strike="noStrike" cap="none" normalizeH="0" baseline="0" smtClean="0">
              <a:ln>
                <a:noFill/>
              </a:ln>
              <a:solidFill>
                <a:schemeClr val="tx1"/>
              </a:solidFill>
              <a:effectLst/>
              <a:latin typeface="Arial" pitchFamily="34" charset="0"/>
              <a:cs typeface="Arial" pitchFamily="34" charset="0"/>
            </a:endParaRPr>
          </a:p>
        </p:txBody>
      </p:sp>
      <p:sp>
        <p:nvSpPr>
          <p:cNvPr id="34912" name="Rectangle 96"/>
          <p:cNvSpPr>
            <a:spLocks noChangeArrowheads="1"/>
          </p:cNvSpPr>
          <p:nvPr/>
        </p:nvSpPr>
        <p:spPr bwMode="auto">
          <a:xfrm>
            <a:off x="6320790" y="5813533"/>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911" name="Text Box 95"/>
          <p:cNvSpPr txBox="1">
            <a:spLocks noChangeArrowheads="1"/>
          </p:cNvSpPr>
          <p:nvPr/>
        </p:nvSpPr>
        <p:spPr bwMode="auto">
          <a:xfrm>
            <a:off x="6428726" y="5743111"/>
            <a:ext cx="431738"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No</a:t>
            </a:r>
            <a:endParaRPr kumimoji="0" lang="en-US" sz="1200" b="0" i="0" u="none" strike="noStrike" cap="none" normalizeH="0" baseline="0" smtClean="0">
              <a:ln>
                <a:noFill/>
              </a:ln>
              <a:solidFill>
                <a:schemeClr val="tx1"/>
              </a:solidFill>
              <a:effectLst/>
              <a:latin typeface="Arial" pitchFamily="34" charset="0"/>
              <a:cs typeface="Arial" pitchFamily="34" charset="0"/>
            </a:endParaRPr>
          </a:p>
        </p:txBody>
      </p:sp>
      <p:sp>
        <p:nvSpPr>
          <p:cNvPr id="34909" name="Rectangle 93"/>
          <p:cNvSpPr>
            <a:spLocks noChangeArrowheads="1"/>
          </p:cNvSpPr>
          <p:nvPr/>
        </p:nvSpPr>
        <p:spPr bwMode="auto">
          <a:xfrm>
            <a:off x="5727103" y="6265155"/>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908" name="Text Box 92"/>
          <p:cNvSpPr txBox="1">
            <a:spLocks noChangeArrowheads="1"/>
          </p:cNvSpPr>
          <p:nvPr/>
        </p:nvSpPr>
        <p:spPr bwMode="auto">
          <a:xfrm>
            <a:off x="5835037" y="6184594"/>
            <a:ext cx="431738"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Yes</a:t>
            </a:r>
            <a:endParaRPr kumimoji="0" lang="en-US" sz="1200" b="0" i="0" u="none" strike="noStrike" cap="none" normalizeH="0" baseline="0" smtClean="0">
              <a:ln>
                <a:noFill/>
              </a:ln>
              <a:solidFill>
                <a:schemeClr val="tx1"/>
              </a:solidFill>
              <a:effectLst/>
              <a:latin typeface="Arial" pitchFamily="34" charset="0"/>
              <a:cs typeface="Arial" pitchFamily="34" charset="0"/>
            </a:endParaRPr>
          </a:p>
        </p:txBody>
      </p:sp>
      <p:sp>
        <p:nvSpPr>
          <p:cNvPr id="34907" name="Rectangle 91"/>
          <p:cNvSpPr>
            <a:spLocks noChangeArrowheads="1"/>
          </p:cNvSpPr>
          <p:nvPr/>
        </p:nvSpPr>
        <p:spPr bwMode="auto">
          <a:xfrm>
            <a:off x="6320790" y="6265155"/>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906" name="Text Box 90"/>
          <p:cNvSpPr txBox="1">
            <a:spLocks noChangeArrowheads="1"/>
          </p:cNvSpPr>
          <p:nvPr/>
        </p:nvSpPr>
        <p:spPr bwMode="auto">
          <a:xfrm>
            <a:off x="6428726" y="6194733"/>
            <a:ext cx="431738"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No</a:t>
            </a:r>
            <a:endParaRPr kumimoji="0" lang="en-US" sz="1200" b="0" i="0" u="none" strike="noStrike" cap="none" normalizeH="0" baseline="0" smtClean="0">
              <a:ln>
                <a:noFill/>
              </a:ln>
              <a:solidFill>
                <a:schemeClr val="tx1"/>
              </a:solidFill>
              <a:effectLst/>
              <a:latin typeface="Arial" pitchFamily="34" charset="0"/>
              <a:cs typeface="Arial" pitchFamily="34" charset="0"/>
            </a:endParaRPr>
          </a:p>
        </p:txBody>
      </p:sp>
      <p:sp>
        <p:nvSpPr>
          <p:cNvPr id="34904" name="Rectangle 88"/>
          <p:cNvSpPr>
            <a:spLocks noChangeArrowheads="1"/>
          </p:cNvSpPr>
          <p:nvPr/>
        </p:nvSpPr>
        <p:spPr bwMode="auto">
          <a:xfrm>
            <a:off x="5727103" y="6716641"/>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903" name="Text Box 87"/>
          <p:cNvSpPr txBox="1">
            <a:spLocks noChangeArrowheads="1"/>
          </p:cNvSpPr>
          <p:nvPr/>
        </p:nvSpPr>
        <p:spPr bwMode="auto">
          <a:xfrm>
            <a:off x="5835037" y="6636083"/>
            <a:ext cx="431738"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Yes</a:t>
            </a:r>
            <a:endParaRPr kumimoji="0" lang="en-US" sz="1200" b="0" i="0" u="none" strike="noStrike" cap="none" normalizeH="0" baseline="0" smtClean="0">
              <a:ln>
                <a:noFill/>
              </a:ln>
              <a:solidFill>
                <a:schemeClr val="tx1"/>
              </a:solidFill>
              <a:effectLst/>
              <a:latin typeface="Arial" pitchFamily="34" charset="0"/>
              <a:cs typeface="Arial" pitchFamily="34" charset="0"/>
            </a:endParaRPr>
          </a:p>
        </p:txBody>
      </p:sp>
      <p:sp>
        <p:nvSpPr>
          <p:cNvPr id="34902" name="Rectangle 86"/>
          <p:cNvSpPr>
            <a:spLocks noChangeArrowheads="1"/>
          </p:cNvSpPr>
          <p:nvPr/>
        </p:nvSpPr>
        <p:spPr bwMode="auto">
          <a:xfrm>
            <a:off x="6320790" y="6716641"/>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901" name="Text Box 85"/>
          <p:cNvSpPr txBox="1">
            <a:spLocks noChangeArrowheads="1"/>
          </p:cNvSpPr>
          <p:nvPr/>
        </p:nvSpPr>
        <p:spPr bwMode="auto">
          <a:xfrm>
            <a:off x="6428726" y="6646220"/>
            <a:ext cx="431738"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No</a:t>
            </a:r>
            <a:endParaRPr kumimoji="0" lang="en-US" sz="1200" b="0" i="0" u="none" strike="noStrike" cap="none" normalizeH="0" baseline="0" smtClean="0">
              <a:ln>
                <a:noFill/>
              </a:ln>
              <a:solidFill>
                <a:schemeClr val="tx1"/>
              </a:solidFill>
              <a:effectLst/>
              <a:latin typeface="Arial" pitchFamily="34" charset="0"/>
              <a:cs typeface="Arial" pitchFamily="34" charset="0"/>
            </a:endParaRPr>
          </a:p>
        </p:txBody>
      </p:sp>
      <p:sp>
        <p:nvSpPr>
          <p:cNvPr id="34899" name="Rectangle 83"/>
          <p:cNvSpPr>
            <a:spLocks noChangeArrowheads="1"/>
          </p:cNvSpPr>
          <p:nvPr/>
        </p:nvSpPr>
        <p:spPr bwMode="auto">
          <a:xfrm>
            <a:off x="5727103" y="7152889"/>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898" name="Text Box 82"/>
          <p:cNvSpPr txBox="1">
            <a:spLocks noChangeArrowheads="1"/>
          </p:cNvSpPr>
          <p:nvPr/>
        </p:nvSpPr>
        <p:spPr bwMode="auto">
          <a:xfrm>
            <a:off x="5835037" y="7072330"/>
            <a:ext cx="431738"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Yes</a:t>
            </a:r>
            <a:endParaRPr kumimoji="0" lang="en-US" sz="1200" b="0" i="0" u="none" strike="noStrike" cap="none" normalizeH="0" baseline="0" smtClean="0">
              <a:ln>
                <a:noFill/>
              </a:ln>
              <a:solidFill>
                <a:schemeClr val="tx1"/>
              </a:solidFill>
              <a:effectLst/>
              <a:latin typeface="Arial" pitchFamily="34" charset="0"/>
              <a:cs typeface="Arial" pitchFamily="34" charset="0"/>
            </a:endParaRPr>
          </a:p>
        </p:txBody>
      </p:sp>
      <p:sp>
        <p:nvSpPr>
          <p:cNvPr id="34897" name="Rectangle 81"/>
          <p:cNvSpPr>
            <a:spLocks noChangeArrowheads="1"/>
          </p:cNvSpPr>
          <p:nvPr/>
        </p:nvSpPr>
        <p:spPr bwMode="auto">
          <a:xfrm>
            <a:off x="6320790" y="7152889"/>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896" name="Text Box 80"/>
          <p:cNvSpPr txBox="1">
            <a:spLocks noChangeArrowheads="1"/>
          </p:cNvSpPr>
          <p:nvPr/>
        </p:nvSpPr>
        <p:spPr bwMode="auto">
          <a:xfrm>
            <a:off x="6428726" y="7082469"/>
            <a:ext cx="431738"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No</a:t>
            </a:r>
            <a:endParaRPr kumimoji="0" lang="en-US" sz="1200" b="0" i="0" u="none" strike="noStrike" cap="none" normalizeH="0" baseline="0" smtClean="0">
              <a:ln>
                <a:noFill/>
              </a:ln>
              <a:solidFill>
                <a:schemeClr val="tx1"/>
              </a:solidFill>
              <a:effectLst/>
              <a:latin typeface="Arial" pitchFamily="34" charset="0"/>
              <a:cs typeface="Arial" pitchFamily="34" charset="0"/>
            </a:endParaRPr>
          </a:p>
        </p:txBody>
      </p:sp>
      <p:sp>
        <p:nvSpPr>
          <p:cNvPr id="34894" name="Rectangle 78"/>
          <p:cNvSpPr>
            <a:spLocks noChangeArrowheads="1"/>
          </p:cNvSpPr>
          <p:nvPr/>
        </p:nvSpPr>
        <p:spPr bwMode="auto">
          <a:xfrm>
            <a:off x="5727103" y="7795834"/>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893" name="Text Box 77"/>
          <p:cNvSpPr txBox="1">
            <a:spLocks noChangeArrowheads="1"/>
          </p:cNvSpPr>
          <p:nvPr/>
        </p:nvSpPr>
        <p:spPr bwMode="auto">
          <a:xfrm>
            <a:off x="5835037" y="7715272"/>
            <a:ext cx="431738" cy="2095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Yes</a:t>
            </a:r>
            <a:endParaRPr kumimoji="0" lang="en-US" sz="1200" b="0" i="0" u="none" strike="noStrike" cap="none" normalizeH="0" baseline="0" smtClean="0">
              <a:ln>
                <a:noFill/>
              </a:ln>
              <a:solidFill>
                <a:schemeClr val="tx1"/>
              </a:solidFill>
              <a:effectLst/>
              <a:latin typeface="Arial" pitchFamily="34" charset="0"/>
              <a:cs typeface="Arial" pitchFamily="34" charset="0"/>
            </a:endParaRPr>
          </a:p>
        </p:txBody>
      </p:sp>
      <p:sp>
        <p:nvSpPr>
          <p:cNvPr id="34892" name="Rectangle 76"/>
          <p:cNvSpPr>
            <a:spLocks noChangeArrowheads="1"/>
          </p:cNvSpPr>
          <p:nvPr/>
        </p:nvSpPr>
        <p:spPr bwMode="auto">
          <a:xfrm>
            <a:off x="6320790" y="7795834"/>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891" name="Text Box 75"/>
          <p:cNvSpPr txBox="1">
            <a:spLocks noChangeArrowheads="1"/>
          </p:cNvSpPr>
          <p:nvPr/>
        </p:nvSpPr>
        <p:spPr bwMode="auto">
          <a:xfrm>
            <a:off x="6428726" y="7725410"/>
            <a:ext cx="431738" cy="2095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No</a:t>
            </a:r>
            <a:endParaRPr kumimoji="0" lang="en-US" sz="1200" b="0" i="0" u="none" strike="noStrike" cap="none" normalizeH="0" baseline="0" smtClean="0">
              <a:ln>
                <a:noFill/>
              </a:ln>
              <a:solidFill>
                <a:schemeClr val="tx1"/>
              </a:solidFill>
              <a:effectLst/>
              <a:latin typeface="Arial" pitchFamily="34" charset="0"/>
              <a:cs typeface="Arial" pitchFamily="34" charset="0"/>
            </a:endParaRPr>
          </a:p>
        </p:txBody>
      </p:sp>
      <p:sp>
        <p:nvSpPr>
          <p:cNvPr id="34889" name="Rectangle 73"/>
          <p:cNvSpPr>
            <a:spLocks noChangeArrowheads="1"/>
          </p:cNvSpPr>
          <p:nvPr/>
        </p:nvSpPr>
        <p:spPr bwMode="auto">
          <a:xfrm>
            <a:off x="5727103" y="8433459"/>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888" name="Text Box 72"/>
          <p:cNvSpPr txBox="1">
            <a:spLocks noChangeArrowheads="1"/>
          </p:cNvSpPr>
          <p:nvPr/>
        </p:nvSpPr>
        <p:spPr bwMode="auto">
          <a:xfrm>
            <a:off x="5835037" y="8352899"/>
            <a:ext cx="431738"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Yes</a:t>
            </a:r>
            <a:endParaRPr kumimoji="0" lang="en-US" sz="1200" b="0" i="0" u="none" strike="noStrike" cap="none" normalizeH="0" baseline="0" smtClean="0">
              <a:ln>
                <a:noFill/>
              </a:ln>
              <a:solidFill>
                <a:schemeClr val="tx1"/>
              </a:solidFill>
              <a:effectLst/>
              <a:latin typeface="Arial" pitchFamily="34" charset="0"/>
              <a:cs typeface="Arial" pitchFamily="34" charset="0"/>
            </a:endParaRPr>
          </a:p>
        </p:txBody>
      </p:sp>
      <p:sp>
        <p:nvSpPr>
          <p:cNvPr id="34887" name="Rectangle 71"/>
          <p:cNvSpPr>
            <a:spLocks noChangeArrowheads="1"/>
          </p:cNvSpPr>
          <p:nvPr/>
        </p:nvSpPr>
        <p:spPr bwMode="auto">
          <a:xfrm>
            <a:off x="6320790" y="8433459"/>
            <a:ext cx="107935" cy="114295"/>
          </a:xfrm>
          <a:prstGeom prst="rect">
            <a:avLst/>
          </a:prstGeom>
          <a:noFill/>
          <a:ln w="952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endParaRPr lang="en-CA"/>
          </a:p>
        </p:txBody>
      </p:sp>
      <p:sp>
        <p:nvSpPr>
          <p:cNvPr id="34886" name="Text Box 70"/>
          <p:cNvSpPr txBox="1">
            <a:spLocks noChangeArrowheads="1"/>
          </p:cNvSpPr>
          <p:nvPr/>
        </p:nvSpPr>
        <p:spPr bwMode="auto">
          <a:xfrm>
            <a:off x="6428726" y="8363037"/>
            <a:ext cx="431738" cy="20949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No</a:t>
            </a:r>
            <a:endParaRPr kumimoji="0" lang="en-US" sz="1200" b="0" i="0" u="none" strike="noStrike" cap="none" normalizeH="0" baseline="0" smtClean="0">
              <a:ln>
                <a:noFill/>
              </a:ln>
              <a:solidFill>
                <a:schemeClr val="tx1"/>
              </a:solidFill>
              <a:effectLst/>
              <a:latin typeface="Arial" pitchFamily="34" charset="0"/>
              <a:cs typeface="Arial" pitchFamily="34" charset="0"/>
            </a:endParaRPr>
          </a:p>
        </p:txBody>
      </p:sp>
      <p:sp>
        <p:nvSpPr>
          <p:cNvPr id="212" name="Rectangle 95"/>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graphicFrame>
        <p:nvGraphicFramePr>
          <p:cNvPr id="230" name="Table 229"/>
          <p:cNvGraphicFramePr>
            <a:graphicFrameLocks noGrp="1"/>
          </p:cNvGraphicFramePr>
          <p:nvPr>
            <p:extLst>
              <p:ext uri="{D42A27DB-BD31-4B8C-83A1-F6EECF244321}">
                <p14:modId xmlns:p14="http://schemas.microsoft.com/office/powerpoint/2010/main" val="815863275"/>
              </p:ext>
            </p:extLst>
          </p:nvPr>
        </p:nvGraphicFramePr>
        <p:xfrm>
          <a:off x="142854" y="1437347"/>
          <a:ext cx="6572272" cy="7286627"/>
        </p:xfrm>
        <a:graphic>
          <a:graphicData uri="http://schemas.openxmlformats.org/drawingml/2006/table">
            <a:tbl>
              <a:tblPr firstRow="1" bandRow="1">
                <a:tableStyleId>{5940675A-B579-460E-94D1-54222C63F5DA}</a:tableStyleId>
              </a:tblPr>
              <a:tblGrid>
                <a:gridCol w="5500724"/>
                <a:gridCol w="1071548"/>
              </a:tblGrid>
              <a:tr h="428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&gt;72 hours from admission to (your) Acute Care Unit to time of consent</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txBody>
                  <a:tcPr/>
                </a:tc>
                <a:tc>
                  <a:txBody>
                    <a:bodyPr/>
                    <a:lstStyle/>
                    <a:p>
                      <a:endParaRPr lang="en-CA" sz="1200" dirty="0">
                        <a:latin typeface="Arial" pitchFamily="34" charset="0"/>
                        <a:cs typeface="Arial" pitchFamily="34" charset="0"/>
                      </a:endParaRPr>
                    </a:p>
                  </a:txBody>
                  <a:tcPr/>
                </a:tc>
              </a:tr>
              <a:tr h="45719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Patients younger than 18 years of age</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endParaRPr lang="en-CA" sz="1200" dirty="0">
                        <a:solidFill>
                          <a:schemeClr val="tx1"/>
                        </a:solidFill>
                        <a:latin typeface="Arial" pitchFamily="34" charset="0"/>
                        <a:cs typeface="Arial" pitchFamily="34" charset="0"/>
                      </a:endParaRPr>
                    </a:p>
                  </a:txBody>
                  <a:tcPr/>
                </a:tc>
                <a:tc>
                  <a:txBody>
                    <a:bodyPr/>
                    <a:lstStyle/>
                    <a:p>
                      <a:endParaRPr lang="en-CA" sz="1200" dirty="0">
                        <a:latin typeface="Arial" pitchFamily="34" charset="0"/>
                        <a:cs typeface="Arial" pitchFamily="34" charset="0"/>
                      </a:endParaRPr>
                    </a:p>
                  </a:txBody>
                  <a:tcPr/>
                </a:tc>
              </a:tr>
              <a:tr h="1694463">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0116800" algn="l"/>
                        </a:tabLst>
                      </a:pP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 Renal Dysfunction</a:t>
                      </a:r>
                    </a:p>
                    <a:p>
                      <a:pPr marL="0" marR="0" lvl="0" indent="0" algn="l" defTabSz="914400" rtl="0" eaLnBrk="0" fontAlgn="base" latinLnBrk="0" hangingPunct="0">
                        <a:lnSpc>
                          <a:spcPct val="100000"/>
                        </a:lnSpc>
                        <a:spcBef>
                          <a:spcPct val="0"/>
                        </a:spcBef>
                        <a:spcAft>
                          <a:spcPct val="0"/>
                        </a:spcAft>
                        <a:buClrTx/>
                        <a:buSzTx/>
                        <a:buFontTx/>
                        <a:buNone/>
                        <a:tabLst>
                          <a:tab pos="-20116800" algn="l"/>
                        </a:tabLst>
                      </a:pP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In patients without known renal disease, renal dysfunction defined as a serum creatinine &gt;171 </a:t>
                      </a:r>
                      <a:r>
                        <a:rPr lang="en-US" sz="1200" i="0" dirty="0" err="1" smtClean="0">
                          <a:latin typeface="Arial" panose="020B0604020202020204" pitchFamily="34" charset="0"/>
                          <a:cs typeface="Arial" panose="020B0604020202020204" pitchFamily="34" charset="0"/>
                        </a:rPr>
                        <a:t>μ</a:t>
                      </a:r>
                      <a:r>
                        <a:rPr kumimoji="0" lang="en-US" sz="1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mol</a:t>
                      </a: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 or &gt;1.93 mg/</a:t>
                      </a:r>
                      <a:r>
                        <a:rPr kumimoji="0" lang="en-US" sz="1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dL</a:t>
                      </a: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or a urine output of less than 500 mL/last 24 hours (or 80 mL/last 4 hours if a 24 hour period of observation is not available).   </a:t>
                      </a:r>
                    </a:p>
                    <a:p>
                      <a:pPr marL="0" marR="0" lvl="0" indent="0" algn="l" defTabSz="914400" rtl="0" eaLnBrk="0" fontAlgn="base" latinLnBrk="0" hangingPunct="0">
                        <a:lnSpc>
                          <a:spcPct val="100000"/>
                        </a:lnSpc>
                        <a:spcBef>
                          <a:spcPct val="0"/>
                        </a:spcBef>
                        <a:spcAft>
                          <a:spcPct val="0"/>
                        </a:spcAft>
                        <a:buClrTx/>
                        <a:buSzTx/>
                        <a:buFontTx/>
                        <a:buNone/>
                        <a:tabLst>
                          <a:tab pos="-20116800" algn="l"/>
                        </a:tabLst>
                      </a:pP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In patients with acute or chronic renal failure (pre-dialysis), an absolute increase of  &gt;80 </a:t>
                      </a:r>
                      <a:r>
                        <a:rPr lang="en-US" sz="1200" i="0" dirty="0" err="1" smtClean="0">
                          <a:latin typeface="Arial" panose="020B0604020202020204" pitchFamily="34" charset="0"/>
                          <a:cs typeface="Arial" panose="020B0604020202020204" pitchFamily="34" charset="0"/>
                        </a:rPr>
                        <a:t>μ</a:t>
                      </a:r>
                      <a:r>
                        <a:rPr kumimoji="0" lang="en-US" sz="1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mol</a:t>
                      </a: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 or &gt;0.9 mg/</a:t>
                      </a:r>
                      <a:r>
                        <a:rPr kumimoji="0" lang="en-US" sz="1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dL</a:t>
                      </a: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from baseline or pre-admission creatinine or a urine output of &lt;500 mL/last  24 hours (or 80 mL/last 4 hours) will be required.  </a:t>
                      </a:r>
                    </a:p>
                    <a:p>
                      <a:pPr marL="0" marR="0" lvl="0" indent="0" algn="l" defTabSz="914400" rtl="0" eaLnBrk="0" fontAlgn="base" latinLnBrk="0" hangingPunct="0">
                        <a:lnSpc>
                          <a:spcPct val="100000"/>
                        </a:lnSpc>
                        <a:spcBef>
                          <a:spcPct val="0"/>
                        </a:spcBef>
                        <a:spcAft>
                          <a:spcPct val="0"/>
                        </a:spcAft>
                        <a:buClrTx/>
                        <a:buSzTx/>
                        <a:buFontTx/>
                        <a:buNone/>
                        <a:tabLst>
                          <a:tab pos="-20116800" algn="l"/>
                        </a:tabLst>
                      </a:pP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Patients with chronic renal failure on </a:t>
                      </a:r>
                      <a:r>
                        <a:rPr lang="en-US" sz="1200" dirty="0" smtClean="0">
                          <a:solidFill>
                            <a:schemeClr val="tx1"/>
                          </a:solidFill>
                          <a:latin typeface="Arial" pitchFamily="34" charset="0"/>
                          <a:ea typeface="Times New Roman" pitchFamily="18" charset="0"/>
                          <a:cs typeface="Arial" pitchFamily="34" charset="0"/>
                        </a:rPr>
                        <a:t>d</a:t>
                      </a: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ialysis will be excluded.</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txBody>
                  <a:tcPr/>
                </a:tc>
                <a:tc>
                  <a:txBody>
                    <a:bodyPr/>
                    <a:lstStyle/>
                    <a:p>
                      <a:endParaRPr lang="en-CA" sz="1200" dirty="0">
                        <a:latin typeface="Arial" pitchFamily="34" charset="0"/>
                        <a:cs typeface="Arial" pitchFamily="34" charset="0"/>
                      </a:endParaRPr>
                    </a:p>
                  </a:txBody>
                  <a:tcPr/>
                </a:tc>
              </a:tr>
              <a:tr h="45719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4.  Liver cirrhosis– Child-Pugh Class C liver disease</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endParaRPr lang="en-CA" sz="1200" dirty="0">
                        <a:solidFill>
                          <a:schemeClr val="tx1"/>
                        </a:solidFill>
                        <a:latin typeface="Arial" pitchFamily="34" charset="0"/>
                        <a:cs typeface="Arial" pitchFamily="34" charset="0"/>
                      </a:endParaRPr>
                    </a:p>
                  </a:txBody>
                  <a:tcPr/>
                </a:tc>
                <a:tc>
                  <a:txBody>
                    <a:bodyPr/>
                    <a:lstStyle/>
                    <a:p>
                      <a:endParaRPr lang="en-CA" sz="1200">
                        <a:latin typeface="Arial" pitchFamily="34" charset="0"/>
                        <a:cs typeface="Arial" pitchFamily="34" charset="0"/>
                      </a:endParaRPr>
                    </a:p>
                  </a:txBody>
                  <a:tcPr/>
                </a:tc>
              </a:tr>
              <a:tr h="45719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5.  Pregnant or lactating </a:t>
                      </a:r>
                      <a:r>
                        <a:rPr kumimoji="0" lang="en-CA"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(urine/blood tests for pregnancy will be done on all women of childbearing age by each site as part of standard ACU practice).</a:t>
                      </a:r>
                      <a:endParaRPr kumimoji="0" lang="en-US" sz="1900" b="0" i="0" u="none" strike="noStrike" cap="none" normalizeH="0" baseline="0" dirty="0" smtClean="0">
                        <a:ln>
                          <a:noFill/>
                        </a:ln>
                        <a:solidFill>
                          <a:schemeClr val="tx1"/>
                        </a:solidFill>
                        <a:effectLst/>
                        <a:latin typeface="Arial" pitchFamily="34" charset="0"/>
                        <a:cs typeface="Arial" pitchFamily="34" charset="0"/>
                      </a:endParaRPr>
                    </a:p>
                  </a:txBody>
                  <a:tcPr/>
                </a:tc>
                <a:tc>
                  <a:txBody>
                    <a:bodyPr/>
                    <a:lstStyle/>
                    <a:p>
                      <a:endParaRPr lang="en-CA" sz="1200" dirty="0">
                        <a:latin typeface="Arial" pitchFamily="34" charset="0"/>
                        <a:cs typeface="Arial" pitchFamily="34" charset="0"/>
                      </a:endParaRPr>
                    </a:p>
                  </a:txBody>
                  <a:tcPr/>
                </a:tc>
              </a:tr>
              <a:tr h="45719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6.  Contra-indication for EN  (intestinal occlusion or perforation, intra-abdominal injury).</a:t>
                      </a:r>
                      <a:endParaRPr kumimoji="0" lang="en-US" sz="1900" b="0" i="0" u="none" strike="noStrike" cap="none" normalizeH="0" baseline="0" dirty="0" smtClean="0">
                        <a:ln>
                          <a:noFill/>
                        </a:ln>
                        <a:solidFill>
                          <a:schemeClr val="tx1"/>
                        </a:solidFill>
                        <a:effectLst/>
                        <a:latin typeface="Arial" pitchFamily="34" charset="0"/>
                        <a:cs typeface="Arial" pitchFamily="34" charset="0"/>
                      </a:endParaRPr>
                    </a:p>
                  </a:txBody>
                  <a:tcPr/>
                </a:tc>
                <a:tc>
                  <a:txBody>
                    <a:bodyPr/>
                    <a:lstStyle/>
                    <a:p>
                      <a:endParaRPr lang="en-CA" sz="1200">
                        <a:latin typeface="Arial" pitchFamily="34" charset="0"/>
                        <a:cs typeface="Arial" pitchFamily="34" charset="0"/>
                      </a:endParaRPr>
                    </a:p>
                  </a:txBody>
                  <a:tcPr/>
                </a:tc>
              </a:tr>
              <a:tr h="45719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7.  Patients with injuries from high voltage electrical contact</a:t>
                      </a:r>
                      <a:endParaRPr kumimoji="0" lang="en-US" sz="1900" b="0" i="0" u="none" strike="noStrike" cap="none" normalizeH="0" baseline="0" dirty="0" smtClean="0">
                        <a:ln>
                          <a:noFill/>
                        </a:ln>
                        <a:solidFill>
                          <a:schemeClr val="tx1"/>
                        </a:solidFill>
                        <a:effectLst/>
                        <a:latin typeface="Arial" pitchFamily="34" charset="0"/>
                        <a:cs typeface="Arial" pitchFamily="34" charset="0"/>
                      </a:endParaRPr>
                    </a:p>
                    <a:p>
                      <a:endParaRPr lang="en-CA" sz="1200" dirty="0">
                        <a:solidFill>
                          <a:schemeClr val="tx1"/>
                        </a:solidFill>
                        <a:latin typeface="Arial" pitchFamily="34" charset="0"/>
                        <a:cs typeface="Arial" pitchFamily="34" charset="0"/>
                      </a:endParaRPr>
                    </a:p>
                  </a:txBody>
                  <a:tcPr/>
                </a:tc>
                <a:tc>
                  <a:txBody>
                    <a:bodyPr/>
                    <a:lstStyle/>
                    <a:p>
                      <a:endParaRPr lang="en-CA" sz="1200" dirty="0">
                        <a:latin typeface="Arial" pitchFamily="34" charset="0"/>
                        <a:cs typeface="Arial" pitchFamily="34" charset="0"/>
                      </a:endParaRPr>
                    </a:p>
                  </a:txBody>
                  <a:tcPr/>
                </a:tc>
              </a:tr>
              <a:tr h="45719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8.  Patient who is moribund (not expected to survive the next 72 hours)</a:t>
                      </a:r>
                      <a:endParaRPr kumimoji="0" lang="en-US" sz="1900" b="0" i="0" u="none" strike="noStrike" cap="none" normalizeH="0" baseline="0" dirty="0" smtClean="0">
                        <a:ln>
                          <a:noFill/>
                        </a:ln>
                        <a:solidFill>
                          <a:schemeClr val="tx1"/>
                        </a:solidFill>
                        <a:effectLst/>
                        <a:latin typeface="Arial" pitchFamily="34" charset="0"/>
                        <a:cs typeface="Arial" pitchFamily="34" charset="0"/>
                      </a:endParaRPr>
                    </a:p>
                    <a:p>
                      <a:endParaRPr lang="en-CA" sz="1200" dirty="0">
                        <a:solidFill>
                          <a:schemeClr val="tx1"/>
                        </a:solidFill>
                        <a:latin typeface="Arial" pitchFamily="34" charset="0"/>
                        <a:cs typeface="Arial" pitchFamily="34" charset="0"/>
                      </a:endParaRPr>
                    </a:p>
                  </a:txBody>
                  <a:tcPr/>
                </a:tc>
                <a:tc>
                  <a:txBody>
                    <a:bodyPr/>
                    <a:lstStyle/>
                    <a:p>
                      <a:endParaRPr lang="en-CA" sz="1200" dirty="0">
                        <a:latin typeface="Arial" pitchFamily="34" charset="0"/>
                        <a:cs typeface="Arial" pitchFamily="34" charset="0"/>
                      </a:endParaRPr>
                    </a:p>
                  </a:txBody>
                  <a:tcPr/>
                </a:tc>
              </a:tr>
              <a:tr h="45719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9.  Patients with extreme body sizes: BMI &lt; 18 or &gt; 50 kg/m</a:t>
                      </a:r>
                      <a:r>
                        <a:rPr kumimoji="0" lang="en-US" sz="1200" b="0" i="0" u="none" strike="noStrike" cap="none" normalizeH="0" baseline="30000" dirty="0" smtClean="0">
                          <a:ln>
                            <a:noFill/>
                          </a:ln>
                          <a:solidFill>
                            <a:schemeClr val="tx1"/>
                          </a:solidFill>
                          <a:effectLst/>
                          <a:latin typeface="Arial" pitchFamily="34" charset="0"/>
                          <a:ea typeface="Times New Roman" pitchFamily="18" charset="0"/>
                          <a:cs typeface="Arial" pitchFamily="34" charset="0"/>
                        </a:rPr>
                        <a:t>2</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endParaRPr lang="en-CA" sz="1200" dirty="0">
                        <a:solidFill>
                          <a:schemeClr val="tx1"/>
                        </a:solidFill>
                        <a:latin typeface="Arial" pitchFamily="34" charset="0"/>
                        <a:cs typeface="Arial" pitchFamily="34" charset="0"/>
                      </a:endParaRPr>
                    </a:p>
                  </a:txBody>
                  <a:tcPr/>
                </a:tc>
                <a:tc>
                  <a:txBody>
                    <a:bodyPr/>
                    <a:lstStyle/>
                    <a:p>
                      <a:endParaRPr lang="en-CA" sz="1200" dirty="0">
                        <a:latin typeface="Arial" pitchFamily="34" charset="0"/>
                        <a:cs typeface="Arial" pitchFamily="34" charset="0"/>
                      </a:endParaRPr>
                    </a:p>
                  </a:txBody>
                  <a:tcPr/>
                </a:tc>
              </a:tr>
              <a:tr h="428613">
                <a:tc>
                  <a:txBody>
                    <a:bodyPr/>
                    <a:lstStyle/>
                    <a:p>
                      <a:pPr marL="261938" marR="0" lvl="0" indent="-261938" algn="l" defTabSz="914400" rtl="0" eaLnBrk="1" fontAlgn="base" latinLnBrk="0" hangingPunct="1">
                        <a:lnSpc>
                          <a:spcPct val="100000"/>
                        </a:lnSpc>
                        <a:spcBef>
                          <a:spcPct val="0"/>
                        </a:spcBef>
                        <a:spcAft>
                          <a:spcPct val="0"/>
                        </a:spcAft>
                        <a:buClrTx/>
                        <a:buSzTx/>
                        <a:buFontTx/>
                        <a:buAutoNum type="arabicPeriod" startAt="10"/>
                        <a:tabLst/>
                      </a:pP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Enrollment in another industry sponsored ACU intervention study (co-enrollment in academic studies will be considered on a case by case</a:t>
                      </a:r>
                      <a:r>
                        <a:rPr lang="en-US" sz="1200" dirty="0" smtClean="0">
                          <a:solidFill>
                            <a:schemeClr val="tx1"/>
                          </a:solidFill>
                          <a:latin typeface="Arial" pitchFamily="34" charset="0"/>
                          <a:ea typeface="Times New Roman" pitchFamily="18" charset="0"/>
                          <a:cs typeface="Arial" pitchFamily="34" charset="0"/>
                        </a:rPr>
                        <a:t> </a:t>
                      </a: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basis)</a:t>
                      </a:r>
                      <a:endParaRPr kumimoji="0" lang="en-CA"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261938" marR="0" lvl="0" indent="-261938" algn="l" defTabSz="914400" rtl="0" eaLnBrk="1" fontAlgn="base" latinLnBrk="0" hangingPunct="1">
                        <a:lnSpc>
                          <a:spcPct val="100000"/>
                        </a:lnSpc>
                        <a:spcBef>
                          <a:spcPct val="0"/>
                        </a:spcBef>
                        <a:spcAft>
                          <a:spcPct val="0"/>
                        </a:spcAft>
                        <a:buClrTx/>
                        <a:buSzTx/>
                        <a:buFontTx/>
                        <a:buAutoNum type="arabicPeriod" startAt="10"/>
                        <a:tabLst/>
                      </a:pPr>
                      <a:endPar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txBody>
                  <a:tcPr/>
                </a:tc>
                <a:tc>
                  <a:txBody>
                    <a:bodyPr/>
                    <a:lstStyle/>
                    <a:p>
                      <a:endParaRPr lang="en-CA" sz="1200" dirty="0">
                        <a:latin typeface="Arial" pitchFamily="34" charset="0"/>
                        <a:cs typeface="Arial" pitchFamily="34" charset="0"/>
                      </a:endParaRPr>
                    </a:p>
                  </a:txBody>
                  <a:tcPr/>
                </a:tc>
              </a:tr>
              <a:tr h="45719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11. Received glutamine supplement (continuously) for &gt;24 hours prior to randomization      </a:t>
                      </a:r>
                      <a:endParaRPr kumimoji="0" lang="en-US" sz="1900" b="0" i="0" u="none" strike="noStrike" cap="none" normalizeH="0" baseline="0" dirty="0" smtClean="0">
                        <a:ln>
                          <a:noFill/>
                        </a:ln>
                        <a:solidFill>
                          <a:schemeClr val="tx1"/>
                        </a:solidFill>
                        <a:effectLst/>
                        <a:latin typeface="Arial" pitchFamily="34" charset="0"/>
                        <a:cs typeface="Arial" pitchFamily="34" charset="0"/>
                      </a:endParaRPr>
                    </a:p>
                    <a:p>
                      <a:endParaRPr lang="en-CA" sz="1200" dirty="0">
                        <a:solidFill>
                          <a:schemeClr val="tx1"/>
                        </a:solidFill>
                        <a:latin typeface="Arial" pitchFamily="34" charset="0"/>
                        <a:cs typeface="Arial" pitchFamily="34" charset="0"/>
                      </a:endParaRPr>
                    </a:p>
                  </a:txBody>
                  <a:tcPr/>
                </a:tc>
                <a:tc>
                  <a:txBody>
                    <a:bodyPr/>
                    <a:lstStyle/>
                    <a:p>
                      <a:endParaRPr lang="en-CA" sz="1200" dirty="0">
                        <a:latin typeface="Arial" pitchFamily="34" charset="0"/>
                        <a:cs typeface="Arial" pitchFamily="34" charset="0"/>
                      </a:endParaRPr>
                    </a:p>
                  </a:txBody>
                  <a:tcPr/>
                </a:tc>
              </a:tr>
              <a:tr h="26002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12. Known allergy to </a:t>
                      </a:r>
                      <a:r>
                        <a:rPr kumimoji="0" lang="en-US" sz="1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maltodextrin</a:t>
                      </a: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cornstarch, corn, corn products or glutamine</a:t>
                      </a:r>
                    </a:p>
                    <a:p>
                      <a:pPr marL="0" marR="0" lvl="0" indent="0" algn="l" defTabSz="914400" rtl="0" eaLnBrk="1" fontAlgn="base" latinLnBrk="0" hangingPunct="1">
                        <a:lnSpc>
                          <a:spcPct val="100000"/>
                        </a:lnSpc>
                        <a:spcBef>
                          <a:spcPct val="0"/>
                        </a:spcBef>
                        <a:spcAft>
                          <a:spcPct val="0"/>
                        </a:spcAft>
                        <a:buClrTx/>
                        <a:buSzTx/>
                        <a:buFontTx/>
                        <a:buNone/>
                        <a:tabLst/>
                      </a:pPr>
                      <a:endParaRPr lang="en-CA" sz="1200" dirty="0">
                        <a:solidFill>
                          <a:schemeClr val="tx1"/>
                        </a:solidFill>
                        <a:latin typeface="Arial" pitchFamily="34" charset="0"/>
                        <a:cs typeface="Arial" pitchFamily="34" charset="0"/>
                      </a:endParaRPr>
                    </a:p>
                  </a:txBody>
                  <a:tcPr/>
                </a:tc>
                <a:tc>
                  <a:txBody>
                    <a:bodyPr/>
                    <a:lstStyle/>
                    <a:p>
                      <a:endParaRPr lang="en-CA" sz="1200" dirty="0">
                        <a:latin typeface="Arial" pitchFamily="34" charset="0"/>
                        <a:cs typeface="Arial" pitchFamily="34" charset="0"/>
                      </a:endParaRPr>
                    </a:p>
                  </a:txBody>
                  <a:tcPr/>
                </a:tc>
              </a:tr>
            </a:tbl>
          </a:graphicData>
        </a:graphic>
      </p:graphicFrame>
      <p:sp>
        <p:nvSpPr>
          <p:cNvPr id="59"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60" name="Straight Connector 59"/>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Slide Number Placeholder 57"/>
          <p:cNvSpPr>
            <a:spLocks noGrp="1"/>
          </p:cNvSpPr>
          <p:nvPr>
            <p:ph type="sldNum" sz="quarter" idx="12"/>
          </p:nvPr>
        </p:nvSpPr>
        <p:spPr/>
        <p:txBody>
          <a:bodyPr/>
          <a:lstStyle/>
          <a:p>
            <a:fld id="{FDE86200-F1F7-4FF7-847E-D71C11135875}" type="slidenum">
              <a:rPr lang="en-CA" smtClean="0"/>
              <a:pPr/>
              <a:t>8</a:t>
            </a:fld>
            <a:endParaRPr lang="en-CA"/>
          </a:p>
        </p:txBody>
      </p:sp>
      <p:pic>
        <p:nvPicPr>
          <p:cNvPr id="7170"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640" y="193786"/>
            <a:ext cx="1623011" cy="7058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Table 20"/>
          <p:cNvGraphicFramePr>
            <a:graphicFrameLocks noGrp="1"/>
          </p:cNvGraphicFramePr>
          <p:nvPr>
            <p:extLst>
              <p:ext uri="{D42A27DB-BD31-4B8C-83A1-F6EECF244321}">
                <p14:modId xmlns:p14="http://schemas.microsoft.com/office/powerpoint/2010/main" val="1934824301"/>
              </p:ext>
            </p:extLst>
          </p:nvPr>
        </p:nvGraphicFramePr>
        <p:xfrm>
          <a:off x="71414" y="1150198"/>
          <a:ext cx="6715147" cy="7404267"/>
        </p:xfrm>
        <a:graphic>
          <a:graphicData uri="http://schemas.openxmlformats.org/drawingml/2006/table">
            <a:tbl>
              <a:tblPr/>
              <a:tblGrid>
                <a:gridCol w="1143008"/>
                <a:gridCol w="5572139"/>
              </a:tblGrid>
              <a:tr h="733326">
                <a:tc>
                  <a:txBody>
                    <a:bodyPr/>
                    <a:lstStyle/>
                    <a:p>
                      <a:pPr marL="87313" marR="0" indent="0" algn="l" rtl="0">
                        <a:spcBef>
                          <a:spcPts val="0"/>
                        </a:spcBef>
                        <a:spcAft>
                          <a:spcPts val="0"/>
                        </a:spcAft>
                        <a:tabLst>
                          <a:tab pos="-2008936800" algn="l"/>
                        </a:tabLst>
                      </a:pPr>
                      <a:r>
                        <a:rPr lang="en-US" sz="1100" b="1" kern="1400" dirty="0">
                          <a:solidFill>
                            <a:srgbClr val="000000"/>
                          </a:solidFill>
                          <a:latin typeface="Arial" pitchFamily="34" charset="0"/>
                          <a:cs typeface="Arial" pitchFamily="34" charset="0"/>
                        </a:rPr>
                        <a:t>General Instructions</a:t>
                      </a:r>
                      <a:endParaRPr lang="en-US" sz="1100" kern="1400" dirty="0">
                        <a:solidFill>
                          <a:srgbClr val="000000"/>
                        </a:solidFill>
                        <a:latin typeface="Arial" pitchFamily="34" charset="0"/>
                        <a:cs typeface="Arial" pitchFamily="34" charset="0"/>
                      </a:endParaRPr>
                    </a:p>
                  </a:txBody>
                  <a:tcPr marL="14701" marR="14701" marT="14701" marB="1470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7313" marR="0" indent="0" algn="l" rtl="0">
                        <a:spcBef>
                          <a:spcPts val="0"/>
                        </a:spcBef>
                        <a:spcAft>
                          <a:spcPts val="0"/>
                        </a:spcAft>
                        <a:tabLst>
                          <a:tab pos="-2008936800" algn="l"/>
                        </a:tabLst>
                      </a:pPr>
                      <a:r>
                        <a:rPr lang="en-CA" sz="1100" kern="1400" dirty="0">
                          <a:solidFill>
                            <a:srgbClr val="000000"/>
                          </a:solidFill>
                          <a:latin typeface="Arial" pitchFamily="34" charset="0"/>
                          <a:cs typeface="Arial" pitchFamily="34" charset="0"/>
                        </a:rPr>
                        <a:t>If inclusion criteria are present </a:t>
                      </a:r>
                      <a:r>
                        <a:rPr lang="en-CA" sz="1100" b="1" kern="1400" dirty="0">
                          <a:solidFill>
                            <a:srgbClr val="000000"/>
                          </a:solidFill>
                          <a:latin typeface="Arial" pitchFamily="34" charset="0"/>
                          <a:cs typeface="Arial" pitchFamily="34" charset="0"/>
                        </a:rPr>
                        <a:t>AND</a:t>
                      </a:r>
                      <a:r>
                        <a:rPr lang="en-CA" sz="1100" kern="1400" dirty="0">
                          <a:solidFill>
                            <a:srgbClr val="000000"/>
                          </a:solidFill>
                          <a:latin typeface="Arial" pitchFamily="34" charset="0"/>
                          <a:cs typeface="Arial" pitchFamily="34" charset="0"/>
                        </a:rPr>
                        <a:t> </a:t>
                      </a:r>
                      <a:r>
                        <a:rPr lang="en-CA" sz="1100" u="sng" kern="1400" dirty="0">
                          <a:solidFill>
                            <a:srgbClr val="000000"/>
                          </a:solidFill>
                          <a:latin typeface="Arial" pitchFamily="34" charset="0"/>
                          <a:cs typeface="Arial" pitchFamily="34" charset="0"/>
                        </a:rPr>
                        <a:t>no</a:t>
                      </a:r>
                      <a:r>
                        <a:rPr lang="en-CA" sz="1100" kern="1400" dirty="0">
                          <a:solidFill>
                            <a:srgbClr val="000000"/>
                          </a:solidFill>
                          <a:latin typeface="Arial" pitchFamily="34" charset="0"/>
                          <a:cs typeface="Arial" pitchFamily="34" charset="0"/>
                        </a:rPr>
                        <a:t> exclusion criteria are met the patient is considered </a:t>
                      </a:r>
                      <a:r>
                        <a:rPr lang="en-CA" sz="1100" u="sng" kern="1400" dirty="0">
                          <a:solidFill>
                            <a:srgbClr val="000000"/>
                          </a:solidFill>
                          <a:latin typeface="Arial" pitchFamily="34" charset="0"/>
                          <a:cs typeface="Arial" pitchFamily="34" charset="0"/>
                        </a:rPr>
                        <a:t>eligible</a:t>
                      </a:r>
                      <a:r>
                        <a:rPr lang="en-CA" sz="1100" kern="1400" dirty="0">
                          <a:solidFill>
                            <a:srgbClr val="000000"/>
                          </a:solidFill>
                          <a:latin typeface="Arial" pitchFamily="34" charset="0"/>
                          <a:cs typeface="Arial" pitchFamily="34" charset="0"/>
                        </a:rPr>
                        <a:t> for randomization into the study</a:t>
                      </a:r>
                      <a:r>
                        <a:rPr lang="en-CA" sz="1100" kern="1400" dirty="0" smtClean="0">
                          <a:solidFill>
                            <a:srgbClr val="000000"/>
                          </a:solidFill>
                          <a:latin typeface="Arial" pitchFamily="34" charset="0"/>
                          <a:cs typeface="Arial" pitchFamily="34" charset="0"/>
                        </a:rPr>
                        <a:t>.</a:t>
                      </a:r>
                    </a:p>
                    <a:p>
                      <a:pPr marL="87313" marR="0" indent="0" algn="l" rtl="0">
                        <a:spcBef>
                          <a:spcPts val="0"/>
                        </a:spcBef>
                        <a:spcAft>
                          <a:spcPts val="0"/>
                        </a:spcAft>
                        <a:tabLst>
                          <a:tab pos="-2008936800" algn="l"/>
                        </a:tabLst>
                      </a:pPr>
                      <a:endParaRPr lang="en-US" sz="1100" kern="1400" dirty="0" smtClean="0">
                        <a:solidFill>
                          <a:srgbClr val="000000"/>
                        </a:solidFill>
                        <a:latin typeface="Arial" pitchFamily="34" charset="0"/>
                        <a:cs typeface="Arial" pitchFamily="34" charset="0"/>
                      </a:endParaRPr>
                    </a:p>
                    <a:p>
                      <a:pPr marL="87313" marR="0" indent="0" algn="l" rtl="0">
                        <a:spcBef>
                          <a:spcPts val="0"/>
                        </a:spcBef>
                        <a:spcAft>
                          <a:spcPts val="0"/>
                        </a:spcAft>
                        <a:tabLst>
                          <a:tab pos="-2008936800" algn="l"/>
                        </a:tabLst>
                      </a:pPr>
                      <a:r>
                        <a:rPr lang="en-US" sz="1100" kern="1400" dirty="0" smtClean="0">
                          <a:solidFill>
                            <a:srgbClr val="000000"/>
                          </a:solidFill>
                          <a:latin typeface="Arial" pitchFamily="34" charset="0"/>
                          <a:cs typeface="Arial" pitchFamily="34" charset="0"/>
                        </a:rPr>
                        <a:t>Complete</a:t>
                      </a:r>
                      <a:r>
                        <a:rPr lang="en-US" sz="1100" kern="1400" baseline="0" dirty="0" smtClean="0">
                          <a:solidFill>
                            <a:srgbClr val="000000"/>
                          </a:solidFill>
                          <a:latin typeface="Arial" pitchFamily="34" charset="0"/>
                          <a:cs typeface="Arial" pitchFamily="34" charset="0"/>
                        </a:rPr>
                        <a:t> all fields as indicated.</a:t>
                      </a:r>
                      <a:r>
                        <a:rPr lang="en-CA" sz="1100" kern="1400" dirty="0">
                          <a:solidFill>
                            <a:srgbClr val="000000"/>
                          </a:solidFill>
                          <a:latin typeface="Arial" pitchFamily="34" charset="0"/>
                          <a:cs typeface="Arial" pitchFamily="34" charset="0"/>
                        </a:rPr>
                        <a:t> </a:t>
                      </a:r>
                    </a:p>
                  </a:txBody>
                  <a:tcPr marL="14701" marR="14701" marT="14701" marB="1470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33326">
                <a:tc>
                  <a:txBody>
                    <a:bodyPr/>
                    <a:lstStyle/>
                    <a:p>
                      <a:pPr marL="87313" marR="0" indent="0" algn="l" rtl="0">
                        <a:spcBef>
                          <a:spcPts val="0"/>
                        </a:spcBef>
                        <a:spcAft>
                          <a:spcPts val="0"/>
                        </a:spcAft>
                        <a:tabLst>
                          <a:tab pos="-2008936800" algn="l"/>
                        </a:tabLst>
                      </a:pPr>
                      <a:r>
                        <a:rPr lang="en-CA" sz="1100" b="1" kern="1400" dirty="0">
                          <a:solidFill>
                            <a:srgbClr val="000000"/>
                          </a:solidFill>
                          <a:latin typeface="Arial" pitchFamily="34" charset="0"/>
                          <a:cs typeface="Arial" pitchFamily="34" charset="0"/>
                        </a:rPr>
                        <a:t>Patient Eligibility       Confirmed by MD</a:t>
                      </a:r>
                      <a:endParaRPr lang="en-CA" sz="1100" kern="1400" dirty="0">
                        <a:solidFill>
                          <a:srgbClr val="000000"/>
                        </a:solidFill>
                        <a:latin typeface="Arial" pitchFamily="34" charset="0"/>
                        <a:cs typeface="Arial" pitchFamily="34" charset="0"/>
                      </a:endParaRPr>
                    </a:p>
                  </a:txBody>
                  <a:tcPr marL="14701" marR="14701" marT="14701" marB="1470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7313" marR="0" indent="0" algn="l" rtl="0">
                        <a:spcBef>
                          <a:spcPts val="0"/>
                        </a:spcBef>
                        <a:spcAft>
                          <a:spcPts val="0"/>
                        </a:spcAft>
                        <a:tabLst>
                          <a:tab pos="-2008936800" algn="l"/>
                        </a:tabLst>
                      </a:pPr>
                      <a:r>
                        <a:rPr lang="en-US" sz="1100" kern="1400" dirty="0" smtClean="0">
                          <a:solidFill>
                            <a:srgbClr val="000000"/>
                          </a:solidFill>
                          <a:latin typeface="Arial" pitchFamily="34" charset="0"/>
                          <a:cs typeface="Arial" pitchFamily="34" charset="0"/>
                        </a:rPr>
                        <a:t>Confirm eligibility of</a:t>
                      </a:r>
                      <a:r>
                        <a:rPr lang="en-US" sz="1100" kern="1400" baseline="0" dirty="0" smtClean="0">
                          <a:solidFill>
                            <a:srgbClr val="000000"/>
                          </a:solidFill>
                          <a:latin typeface="Arial" pitchFamily="34" charset="0"/>
                          <a:cs typeface="Arial" pitchFamily="34" charset="0"/>
                        </a:rPr>
                        <a:t> the patient with the site investigator or sub-investigator. </a:t>
                      </a:r>
                      <a:endParaRPr lang="en-CA" sz="1100" kern="1400" dirty="0" smtClean="0">
                        <a:solidFill>
                          <a:srgbClr val="000000"/>
                        </a:solidFill>
                        <a:latin typeface="Arial" pitchFamily="34" charset="0"/>
                        <a:cs typeface="Arial" pitchFamily="34" charset="0"/>
                      </a:endParaRPr>
                    </a:p>
                    <a:p>
                      <a:pPr marL="87313" marR="0" indent="0" algn="l" rtl="0">
                        <a:spcBef>
                          <a:spcPts val="0"/>
                        </a:spcBef>
                        <a:spcAft>
                          <a:spcPts val="0"/>
                        </a:spcAft>
                        <a:tabLst>
                          <a:tab pos="-2008936800" algn="l"/>
                        </a:tabLst>
                      </a:pPr>
                      <a:endParaRPr lang="en-CA" sz="1100" kern="1400" dirty="0" smtClean="0">
                        <a:solidFill>
                          <a:srgbClr val="000000"/>
                        </a:solidFill>
                        <a:latin typeface="Arial" pitchFamily="34" charset="0"/>
                        <a:cs typeface="Arial" pitchFamily="34" charset="0"/>
                      </a:endParaRPr>
                    </a:p>
                    <a:p>
                      <a:pPr marL="87313" marR="0" indent="0" algn="l" rtl="0">
                        <a:spcBef>
                          <a:spcPts val="0"/>
                        </a:spcBef>
                        <a:spcAft>
                          <a:spcPts val="0"/>
                        </a:spcAft>
                        <a:tabLst>
                          <a:tab pos="-2008936800" algn="l"/>
                        </a:tabLst>
                      </a:pPr>
                      <a:r>
                        <a:rPr lang="en-CA" sz="1100" kern="1400" dirty="0" smtClean="0">
                          <a:solidFill>
                            <a:srgbClr val="000000"/>
                          </a:solidFill>
                          <a:latin typeface="Arial" pitchFamily="34" charset="0"/>
                          <a:cs typeface="Arial" pitchFamily="34" charset="0"/>
                        </a:rPr>
                        <a:t>Enter </a:t>
                      </a:r>
                      <a:r>
                        <a:rPr lang="en-CA" sz="1100" kern="1400" dirty="0">
                          <a:solidFill>
                            <a:srgbClr val="000000"/>
                          </a:solidFill>
                          <a:latin typeface="Arial" pitchFamily="34" charset="0"/>
                          <a:cs typeface="Arial" pitchFamily="34" charset="0"/>
                        </a:rPr>
                        <a:t>the name of the physician who confirmed patient eligibility</a:t>
                      </a:r>
                      <a:r>
                        <a:rPr lang="en-CA" sz="1100" kern="1400" dirty="0" smtClean="0">
                          <a:solidFill>
                            <a:srgbClr val="000000"/>
                          </a:solidFill>
                          <a:latin typeface="Arial" pitchFamily="34" charset="0"/>
                          <a:cs typeface="Arial" pitchFamily="34" charset="0"/>
                        </a:rPr>
                        <a:t>. </a:t>
                      </a:r>
                      <a:r>
                        <a:rPr lang="en-CA" sz="1100" kern="1400" dirty="0">
                          <a:solidFill>
                            <a:srgbClr val="000000"/>
                          </a:solidFill>
                          <a:latin typeface="Arial" pitchFamily="34" charset="0"/>
                          <a:cs typeface="Arial" pitchFamily="34" charset="0"/>
                        </a:rPr>
                        <a:t>This </a:t>
                      </a:r>
                      <a:r>
                        <a:rPr lang="en-CA" sz="1100" kern="1400" dirty="0" smtClean="0">
                          <a:solidFill>
                            <a:srgbClr val="000000"/>
                          </a:solidFill>
                          <a:latin typeface="Arial" pitchFamily="34" charset="0"/>
                          <a:cs typeface="Arial" pitchFamily="34" charset="0"/>
                        </a:rPr>
                        <a:t>individual </a:t>
                      </a:r>
                      <a:r>
                        <a:rPr lang="en-CA" sz="1100" kern="1400" dirty="0">
                          <a:solidFill>
                            <a:srgbClr val="000000"/>
                          </a:solidFill>
                          <a:latin typeface="Arial" pitchFamily="34" charset="0"/>
                          <a:cs typeface="Arial" pitchFamily="34" charset="0"/>
                        </a:rPr>
                        <a:t>should be listed on the Site Delegation of Authority Log.</a:t>
                      </a:r>
                    </a:p>
                  </a:txBody>
                  <a:tcPr marL="14701" marR="14701" marT="14701" marB="1470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555550">
                <a:tc>
                  <a:txBody>
                    <a:bodyPr/>
                    <a:lstStyle/>
                    <a:p>
                      <a:pPr marL="0" marR="0" indent="87313" algn="l" rtl="0">
                        <a:spcBef>
                          <a:spcPts val="0"/>
                        </a:spcBef>
                        <a:spcAft>
                          <a:spcPts val="0"/>
                        </a:spcAft>
                        <a:tabLst>
                          <a:tab pos="-2008936800" algn="l"/>
                        </a:tabLst>
                      </a:pPr>
                      <a:r>
                        <a:rPr lang="en-US" sz="1100" b="1" kern="1400" dirty="0" smtClean="0">
                          <a:solidFill>
                            <a:srgbClr val="000000"/>
                          </a:solidFill>
                          <a:latin typeface="Arial" pitchFamily="34" charset="0"/>
                          <a:cs typeface="Arial" pitchFamily="34" charset="0"/>
                        </a:rPr>
                        <a:t>Consent</a:t>
                      </a:r>
                    </a:p>
                    <a:p>
                      <a:pPr marL="72000" marR="0" indent="87313" algn="r" rtl="0">
                        <a:spcBef>
                          <a:spcPts val="0"/>
                        </a:spcBef>
                        <a:spcAft>
                          <a:spcPts val="0"/>
                        </a:spcAft>
                        <a:tabLst>
                          <a:tab pos="-2008936800" algn="l"/>
                        </a:tabLst>
                      </a:pPr>
                      <a:r>
                        <a:rPr lang="en-US" sz="1100" b="1" kern="1400" dirty="0" smtClean="0">
                          <a:solidFill>
                            <a:srgbClr val="000000"/>
                          </a:solidFill>
                          <a:latin typeface="Arial" pitchFamily="34" charset="0"/>
                          <a:cs typeface="Arial" pitchFamily="34" charset="0"/>
                        </a:rPr>
                        <a:t>Reason consent not obtained</a:t>
                      </a:r>
                    </a:p>
                    <a:p>
                      <a:pPr marL="0" marR="0" indent="87313" algn="l" rtl="0">
                        <a:spcBef>
                          <a:spcPts val="0"/>
                        </a:spcBef>
                        <a:spcAft>
                          <a:spcPts val="0"/>
                        </a:spcAft>
                        <a:tabLst>
                          <a:tab pos="-2008936800" algn="l"/>
                        </a:tabLst>
                      </a:pPr>
                      <a:endParaRPr lang="en-US" sz="1100" b="1" kern="1400" dirty="0" smtClean="0">
                        <a:solidFill>
                          <a:srgbClr val="000000"/>
                        </a:solidFill>
                        <a:latin typeface="Arial" pitchFamily="34" charset="0"/>
                        <a:cs typeface="Arial" pitchFamily="34" charset="0"/>
                      </a:endParaRPr>
                    </a:p>
                    <a:p>
                      <a:pPr marL="0" marR="0" indent="87313" algn="l" rtl="0">
                        <a:spcBef>
                          <a:spcPts val="0"/>
                        </a:spcBef>
                        <a:spcAft>
                          <a:spcPts val="0"/>
                        </a:spcAft>
                        <a:tabLst>
                          <a:tab pos="-2008936800" algn="l"/>
                        </a:tabLst>
                      </a:pPr>
                      <a:endParaRPr lang="en-US" sz="1100" b="1" kern="1400" dirty="0" smtClean="0">
                        <a:solidFill>
                          <a:srgbClr val="000000"/>
                        </a:solidFill>
                        <a:latin typeface="Arial" pitchFamily="34" charset="0"/>
                        <a:cs typeface="Arial" pitchFamily="34" charset="0"/>
                      </a:endParaRPr>
                    </a:p>
                    <a:p>
                      <a:pPr marL="0" marR="0" indent="87313" algn="l" rtl="0">
                        <a:spcBef>
                          <a:spcPts val="0"/>
                        </a:spcBef>
                        <a:spcAft>
                          <a:spcPts val="0"/>
                        </a:spcAft>
                        <a:tabLst>
                          <a:tab pos="-2008936800" algn="l"/>
                        </a:tabLst>
                      </a:pPr>
                      <a:endParaRPr lang="en-US" sz="1100" b="1" kern="1400" dirty="0" smtClean="0">
                        <a:solidFill>
                          <a:srgbClr val="000000"/>
                        </a:solidFill>
                        <a:latin typeface="Arial" pitchFamily="34" charset="0"/>
                        <a:cs typeface="Arial" pitchFamily="34" charset="0"/>
                      </a:endParaRPr>
                    </a:p>
                    <a:p>
                      <a:pPr marL="0" marR="0" indent="87313" algn="l" rtl="0">
                        <a:spcBef>
                          <a:spcPts val="0"/>
                        </a:spcBef>
                        <a:spcAft>
                          <a:spcPts val="0"/>
                        </a:spcAft>
                        <a:tabLst>
                          <a:tab pos="-2008936800" algn="l"/>
                        </a:tabLst>
                      </a:pPr>
                      <a:endParaRPr lang="en-US" sz="1100" b="1" kern="1400" dirty="0" smtClean="0">
                        <a:solidFill>
                          <a:srgbClr val="000000"/>
                        </a:solidFill>
                        <a:latin typeface="Arial" pitchFamily="34" charset="0"/>
                        <a:cs typeface="Arial" pitchFamily="34" charset="0"/>
                      </a:endParaRPr>
                    </a:p>
                    <a:p>
                      <a:pPr marL="0" marR="0" indent="87313" algn="l" rtl="0">
                        <a:spcBef>
                          <a:spcPts val="0"/>
                        </a:spcBef>
                        <a:spcAft>
                          <a:spcPts val="0"/>
                        </a:spcAft>
                        <a:tabLst>
                          <a:tab pos="-2008936800" algn="l"/>
                        </a:tabLst>
                      </a:pPr>
                      <a:endParaRPr lang="en-US" sz="1100" b="1" kern="1400" dirty="0" smtClean="0">
                        <a:solidFill>
                          <a:srgbClr val="000000"/>
                        </a:solidFill>
                        <a:latin typeface="Arial" pitchFamily="34" charset="0"/>
                        <a:cs typeface="Arial" pitchFamily="34" charset="0"/>
                      </a:endParaRPr>
                    </a:p>
                    <a:p>
                      <a:pPr marL="0" marR="0" indent="87313" algn="l" rtl="0">
                        <a:spcBef>
                          <a:spcPts val="0"/>
                        </a:spcBef>
                        <a:spcAft>
                          <a:spcPts val="0"/>
                        </a:spcAft>
                        <a:tabLst>
                          <a:tab pos="-2008936800" algn="l"/>
                        </a:tabLst>
                      </a:pPr>
                      <a:endParaRPr lang="en-US" sz="1100" b="1" kern="1400" dirty="0" smtClean="0">
                        <a:solidFill>
                          <a:srgbClr val="000000"/>
                        </a:solidFill>
                        <a:latin typeface="Arial" pitchFamily="34" charset="0"/>
                        <a:cs typeface="Arial" pitchFamily="34" charset="0"/>
                      </a:endParaRPr>
                    </a:p>
                    <a:p>
                      <a:pPr marL="0" marR="0" indent="87313" algn="l" rtl="0">
                        <a:spcBef>
                          <a:spcPts val="0"/>
                        </a:spcBef>
                        <a:spcAft>
                          <a:spcPts val="0"/>
                        </a:spcAft>
                        <a:tabLst>
                          <a:tab pos="-2008936800" algn="l"/>
                        </a:tabLst>
                      </a:pPr>
                      <a:endParaRPr lang="en-US" sz="1100" b="1" kern="1400" dirty="0" smtClean="0">
                        <a:solidFill>
                          <a:srgbClr val="000000"/>
                        </a:solidFill>
                        <a:latin typeface="Arial" pitchFamily="34" charset="0"/>
                        <a:cs typeface="Arial" pitchFamily="34" charset="0"/>
                      </a:endParaRPr>
                    </a:p>
                    <a:p>
                      <a:pPr marL="0" marR="0" indent="87313" algn="l" rtl="0">
                        <a:spcBef>
                          <a:spcPts val="0"/>
                        </a:spcBef>
                        <a:spcAft>
                          <a:spcPts val="0"/>
                        </a:spcAft>
                        <a:tabLst>
                          <a:tab pos="-2008936800" algn="l"/>
                        </a:tabLst>
                      </a:pPr>
                      <a:endParaRPr lang="en-US" sz="1100" b="1" kern="1400" dirty="0" smtClean="0">
                        <a:solidFill>
                          <a:srgbClr val="000000"/>
                        </a:solidFill>
                        <a:latin typeface="Arial" pitchFamily="34" charset="0"/>
                        <a:cs typeface="Arial" pitchFamily="34" charset="0"/>
                      </a:endParaRPr>
                    </a:p>
                    <a:p>
                      <a:pPr marL="0" marR="0" indent="87313" algn="l" rtl="0">
                        <a:spcBef>
                          <a:spcPts val="0"/>
                        </a:spcBef>
                        <a:spcAft>
                          <a:spcPts val="0"/>
                        </a:spcAft>
                        <a:tabLst>
                          <a:tab pos="-2008936800" algn="l"/>
                        </a:tabLst>
                      </a:pPr>
                      <a:endParaRPr lang="en-US" sz="1100" b="1" kern="1400" dirty="0" smtClean="0">
                        <a:solidFill>
                          <a:srgbClr val="000000"/>
                        </a:solidFill>
                        <a:latin typeface="Arial" pitchFamily="34" charset="0"/>
                        <a:cs typeface="Arial" pitchFamily="34" charset="0"/>
                      </a:endParaRPr>
                    </a:p>
                    <a:p>
                      <a:pPr marL="0" marR="0" indent="87313" algn="l" rtl="0">
                        <a:spcBef>
                          <a:spcPts val="0"/>
                        </a:spcBef>
                        <a:spcAft>
                          <a:spcPts val="0"/>
                        </a:spcAft>
                        <a:tabLst>
                          <a:tab pos="-2008936800" algn="l"/>
                        </a:tabLst>
                      </a:pPr>
                      <a:endParaRPr lang="en-US" sz="1100" b="1" kern="1400" dirty="0" smtClean="0">
                        <a:solidFill>
                          <a:srgbClr val="000000"/>
                        </a:solidFill>
                        <a:latin typeface="Arial" pitchFamily="34" charset="0"/>
                        <a:cs typeface="Arial" pitchFamily="34" charset="0"/>
                      </a:endParaRPr>
                    </a:p>
                    <a:p>
                      <a:pPr marL="0" marR="0" indent="87313" algn="l" rtl="0">
                        <a:spcBef>
                          <a:spcPts val="0"/>
                        </a:spcBef>
                        <a:spcAft>
                          <a:spcPts val="0"/>
                        </a:spcAft>
                        <a:tabLst>
                          <a:tab pos="-2008936800" algn="l"/>
                        </a:tabLst>
                      </a:pPr>
                      <a:endParaRPr lang="en-US" sz="1100" b="1" kern="1400" dirty="0" smtClean="0">
                        <a:solidFill>
                          <a:srgbClr val="000000"/>
                        </a:solidFill>
                        <a:latin typeface="Arial" pitchFamily="34" charset="0"/>
                        <a:cs typeface="Arial" pitchFamily="34" charset="0"/>
                      </a:endParaRPr>
                    </a:p>
                    <a:p>
                      <a:pPr marL="0" marR="0" indent="87313" algn="l" rtl="0">
                        <a:spcBef>
                          <a:spcPts val="0"/>
                        </a:spcBef>
                        <a:spcAft>
                          <a:spcPts val="0"/>
                        </a:spcAft>
                        <a:tabLst>
                          <a:tab pos="-2008936800" algn="l"/>
                        </a:tabLst>
                      </a:pPr>
                      <a:endParaRPr lang="en-US" sz="1100" b="1" kern="1400" dirty="0" smtClean="0">
                        <a:solidFill>
                          <a:srgbClr val="000000"/>
                        </a:solidFill>
                        <a:latin typeface="Arial" pitchFamily="34" charset="0"/>
                        <a:cs typeface="Arial" pitchFamily="34" charset="0"/>
                      </a:endParaRPr>
                    </a:p>
                    <a:p>
                      <a:pPr marL="0" marR="0" indent="87313" algn="l" rtl="0">
                        <a:spcBef>
                          <a:spcPts val="0"/>
                        </a:spcBef>
                        <a:spcAft>
                          <a:spcPts val="0"/>
                        </a:spcAft>
                        <a:tabLst>
                          <a:tab pos="-2008936800" algn="l"/>
                        </a:tabLst>
                      </a:pPr>
                      <a:endParaRPr lang="en-US" sz="1100" b="1" kern="1400" dirty="0" smtClean="0">
                        <a:solidFill>
                          <a:srgbClr val="000000"/>
                        </a:solidFill>
                        <a:latin typeface="Arial" pitchFamily="34" charset="0"/>
                        <a:cs typeface="Arial" pitchFamily="34" charset="0"/>
                      </a:endParaRPr>
                    </a:p>
                    <a:p>
                      <a:pPr marL="0" marR="0" indent="87313" algn="l" rtl="0">
                        <a:spcBef>
                          <a:spcPts val="0"/>
                        </a:spcBef>
                        <a:spcAft>
                          <a:spcPts val="0"/>
                        </a:spcAft>
                        <a:tabLst>
                          <a:tab pos="-2008936800" algn="l"/>
                        </a:tabLst>
                      </a:pPr>
                      <a:endParaRPr lang="en-US" sz="1100" b="1" kern="1400" dirty="0" smtClean="0">
                        <a:solidFill>
                          <a:srgbClr val="000000"/>
                        </a:solidFill>
                        <a:latin typeface="Arial" pitchFamily="34" charset="0"/>
                        <a:cs typeface="Arial" pitchFamily="34" charset="0"/>
                      </a:endParaRPr>
                    </a:p>
                    <a:p>
                      <a:pPr marL="0" marR="0" indent="87313" algn="l" rtl="0">
                        <a:spcBef>
                          <a:spcPts val="0"/>
                        </a:spcBef>
                        <a:spcAft>
                          <a:spcPts val="0"/>
                        </a:spcAft>
                        <a:tabLst>
                          <a:tab pos="-2008936800" algn="l"/>
                        </a:tabLst>
                      </a:pPr>
                      <a:endParaRPr lang="en-US" sz="1100" b="1" kern="1400" dirty="0" smtClean="0">
                        <a:solidFill>
                          <a:srgbClr val="000000"/>
                        </a:solidFill>
                        <a:latin typeface="Arial" pitchFamily="34" charset="0"/>
                        <a:cs typeface="Arial" pitchFamily="34" charset="0"/>
                      </a:endParaRPr>
                    </a:p>
                    <a:p>
                      <a:pPr marL="0" marR="0" indent="87313" algn="l" rtl="0">
                        <a:spcBef>
                          <a:spcPts val="0"/>
                        </a:spcBef>
                        <a:spcAft>
                          <a:spcPts val="0"/>
                        </a:spcAft>
                        <a:tabLst>
                          <a:tab pos="-2008936800" algn="l"/>
                        </a:tabLst>
                      </a:pPr>
                      <a:endParaRPr lang="en-US" sz="1100" b="1" kern="1400" dirty="0" smtClean="0">
                        <a:solidFill>
                          <a:srgbClr val="000000"/>
                        </a:solidFill>
                        <a:latin typeface="Arial" pitchFamily="34" charset="0"/>
                        <a:cs typeface="Arial" pitchFamily="34" charset="0"/>
                      </a:endParaRPr>
                    </a:p>
                    <a:p>
                      <a:pPr marL="0" marR="0" indent="87313" algn="l" rtl="0">
                        <a:spcBef>
                          <a:spcPts val="0"/>
                        </a:spcBef>
                        <a:spcAft>
                          <a:spcPts val="0"/>
                        </a:spcAft>
                        <a:tabLst>
                          <a:tab pos="-2008936800" algn="l"/>
                        </a:tabLst>
                      </a:pPr>
                      <a:endParaRPr lang="en-US" sz="1100" b="1" kern="1400" dirty="0" smtClean="0">
                        <a:solidFill>
                          <a:srgbClr val="000000"/>
                        </a:solidFill>
                        <a:latin typeface="Arial" pitchFamily="34" charset="0"/>
                        <a:cs typeface="Arial" pitchFamily="34" charset="0"/>
                      </a:endParaRPr>
                    </a:p>
                    <a:p>
                      <a:pPr marL="0" marR="0" indent="87313" algn="l" rtl="0">
                        <a:spcBef>
                          <a:spcPts val="0"/>
                        </a:spcBef>
                        <a:spcAft>
                          <a:spcPts val="0"/>
                        </a:spcAft>
                        <a:tabLst>
                          <a:tab pos="-2008936800" algn="l"/>
                        </a:tabLst>
                      </a:pPr>
                      <a:endParaRPr lang="en-US" sz="1100" b="1" kern="1400" dirty="0" smtClean="0">
                        <a:solidFill>
                          <a:srgbClr val="000000"/>
                        </a:solidFill>
                        <a:latin typeface="Arial" pitchFamily="34" charset="0"/>
                        <a:cs typeface="Arial" pitchFamily="34" charset="0"/>
                      </a:endParaRPr>
                    </a:p>
                    <a:p>
                      <a:pPr marL="0" marR="0" indent="87313" algn="r" rtl="0">
                        <a:spcBef>
                          <a:spcPts val="0"/>
                        </a:spcBef>
                        <a:spcAft>
                          <a:spcPts val="0"/>
                        </a:spcAft>
                        <a:tabLst>
                          <a:tab pos="-2008936800" algn="l"/>
                        </a:tabLst>
                      </a:pPr>
                      <a:r>
                        <a:rPr lang="en-US" sz="1100" b="1" kern="1400" dirty="0" smtClean="0">
                          <a:solidFill>
                            <a:srgbClr val="000000"/>
                          </a:solidFill>
                          <a:latin typeface="Arial" pitchFamily="34" charset="0"/>
                          <a:cs typeface="Arial" pitchFamily="34" charset="0"/>
                        </a:rPr>
                        <a:t>Consent Date and Time</a:t>
                      </a:r>
                    </a:p>
                    <a:p>
                      <a:pPr marL="0" marR="0" indent="87313" algn="l" rtl="0">
                        <a:spcBef>
                          <a:spcPts val="0"/>
                        </a:spcBef>
                        <a:spcAft>
                          <a:spcPts val="0"/>
                        </a:spcAft>
                        <a:tabLst>
                          <a:tab pos="-2008936800" algn="l"/>
                        </a:tabLst>
                      </a:pPr>
                      <a:endParaRPr lang="en-US" sz="1100" b="1" kern="1400" dirty="0" smtClean="0">
                        <a:solidFill>
                          <a:srgbClr val="000000"/>
                        </a:solidFill>
                        <a:latin typeface="Arial" pitchFamily="34" charset="0"/>
                        <a:cs typeface="Arial" pitchFamily="34" charset="0"/>
                      </a:endParaRPr>
                    </a:p>
                    <a:p>
                      <a:pPr marL="0" marR="0" indent="87313" algn="l" rtl="0">
                        <a:spcBef>
                          <a:spcPts val="0"/>
                        </a:spcBef>
                        <a:spcAft>
                          <a:spcPts val="0"/>
                        </a:spcAft>
                        <a:tabLst>
                          <a:tab pos="-2008936800" algn="l"/>
                        </a:tabLst>
                      </a:pPr>
                      <a:endParaRPr lang="en-US" sz="1100" b="1" kern="1400" dirty="0" smtClean="0">
                        <a:solidFill>
                          <a:srgbClr val="000000"/>
                        </a:solidFill>
                        <a:latin typeface="Arial" pitchFamily="34" charset="0"/>
                        <a:cs typeface="Arial" pitchFamily="34" charset="0"/>
                      </a:endParaRPr>
                    </a:p>
                    <a:p>
                      <a:pPr marL="0" marR="0" indent="87313" algn="l" rtl="0">
                        <a:spcBef>
                          <a:spcPts val="0"/>
                        </a:spcBef>
                        <a:spcAft>
                          <a:spcPts val="0"/>
                        </a:spcAft>
                        <a:tabLst>
                          <a:tab pos="-2008936800" algn="l"/>
                        </a:tabLst>
                      </a:pPr>
                      <a:endParaRPr lang="en-US" sz="1100" b="1" kern="1400" dirty="0" smtClean="0">
                        <a:solidFill>
                          <a:srgbClr val="000000"/>
                        </a:solidFill>
                        <a:latin typeface="Arial" pitchFamily="34" charset="0"/>
                        <a:cs typeface="Arial" pitchFamily="34" charset="0"/>
                      </a:endParaRPr>
                    </a:p>
                    <a:p>
                      <a:pPr marL="0" marR="0" indent="87313" algn="l" rtl="0">
                        <a:spcBef>
                          <a:spcPts val="0"/>
                        </a:spcBef>
                        <a:spcAft>
                          <a:spcPts val="0"/>
                        </a:spcAft>
                        <a:tabLst>
                          <a:tab pos="-2008936800" algn="l"/>
                        </a:tabLst>
                      </a:pPr>
                      <a:endParaRPr lang="en-US" sz="1100" b="1" kern="1400" dirty="0" smtClean="0">
                        <a:solidFill>
                          <a:srgbClr val="000000"/>
                        </a:solidFill>
                        <a:latin typeface="Arial" pitchFamily="34" charset="0"/>
                        <a:cs typeface="Arial" pitchFamily="34" charset="0"/>
                      </a:endParaRPr>
                    </a:p>
                    <a:p>
                      <a:pPr marL="0" marR="0" indent="87313" algn="l" rtl="0">
                        <a:spcBef>
                          <a:spcPts val="0"/>
                        </a:spcBef>
                        <a:spcAft>
                          <a:spcPts val="0"/>
                        </a:spcAft>
                        <a:tabLst>
                          <a:tab pos="-2008936800" algn="l"/>
                        </a:tabLst>
                      </a:pPr>
                      <a:endParaRPr lang="en-US" sz="1100" b="0" kern="1400" dirty="0" smtClean="0">
                        <a:solidFill>
                          <a:srgbClr val="000000"/>
                        </a:solidFill>
                        <a:latin typeface="Arial" pitchFamily="34" charset="0"/>
                        <a:cs typeface="Arial" pitchFamily="34" charset="0"/>
                      </a:endParaRPr>
                    </a:p>
                    <a:p>
                      <a:pPr marL="0" marR="0" indent="87313" algn="r" defTabSz="914400" rtl="0" eaLnBrk="1" fontAlgn="auto" latinLnBrk="0" hangingPunct="1">
                        <a:lnSpc>
                          <a:spcPct val="100000"/>
                        </a:lnSpc>
                        <a:spcBef>
                          <a:spcPts val="0"/>
                        </a:spcBef>
                        <a:spcAft>
                          <a:spcPts val="0"/>
                        </a:spcAft>
                        <a:buClrTx/>
                        <a:buSzTx/>
                        <a:buFontTx/>
                        <a:buNone/>
                        <a:tabLst>
                          <a:tab pos="-2008936800" algn="l"/>
                        </a:tabLst>
                        <a:defRPr/>
                      </a:pPr>
                      <a:r>
                        <a:rPr lang="en-US" sz="1100" b="0" kern="1400" dirty="0" smtClean="0">
                          <a:solidFill>
                            <a:srgbClr val="000000"/>
                          </a:solidFill>
                          <a:latin typeface="Arial" pitchFamily="34" charset="0"/>
                          <a:cs typeface="Arial" pitchFamily="34" charset="0"/>
                        </a:rPr>
                        <a:t>Pre Burn Weight and Height</a:t>
                      </a:r>
                      <a:endParaRPr lang="en-US" sz="1100" b="1" kern="1400" dirty="0" smtClean="0">
                        <a:solidFill>
                          <a:srgbClr val="000000"/>
                        </a:solidFill>
                        <a:latin typeface="Arial" pitchFamily="34" charset="0"/>
                        <a:cs typeface="Arial" pitchFamily="34" charset="0"/>
                      </a:endParaRPr>
                    </a:p>
                  </a:txBody>
                  <a:tcPr marL="14701" marR="14701" marT="14701" marB="1470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7313" marR="0" indent="0" algn="l" rtl="0">
                        <a:spcBef>
                          <a:spcPts val="0"/>
                        </a:spcBef>
                        <a:spcAft>
                          <a:spcPts val="0"/>
                        </a:spcAft>
                        <a:tabLst>
                          <a:tab pos="-2008936800" algn="l"/>
                        </a:tabLst>
                      </a:pPr>
                      <a:r>
                        <a:rPr lang="en-US" sz="1100" kern="1400" dirty="0" smtClean="0">
                          <a:solidFill>
                            <a:srgbClr val="000000"/>
                          </a:solidFill>
                          <a:latin typeface="Arial" pitchFamily="34" charset="0"/>
                          <a:cs typeface="Arial" pitchFamily="34" charset="0"/>
                        </a:rPr>
                        <a:t>Confirm if the SDM or patient was </a:t>
                      </a:r>
                      <a:r>
                        <a:rPr lang="en-US" sz="1100" b="1" kern="1400" dirty="0" smtClean="0">
                          <a:solidFill>
                            <a:srgbClr val="000000"/>
                          </a:solidFill>
                          <a:latin typeface="Arial" pitchFamily="34" charset="0"/>
                          <a:cs typeface="Arial" pitchFamily="34" charset="0"/>
                        </a:rPr>
                        <a:t>approached</a:t>
                      </a:r>
                      <a:r>
                        <a:rPr lang="en-US" sz="1100" b="1" kern="1400" baseline="0" dirty="0" smtClean="0">
                          <a:solidFill>
                            <a:srgbClr val="000000"/>
                          </a:solidFill>
                          <a:latin typeface="Arial" pitchFamily="34" charset="0"/>
                          <a:cs typeface="Arial" pitchFamily="34" charset="0"/>
                        </a:rPr>
                        <a:t> for consent</a:t>
                      </a:r>
                      <a:r>
                        <a:rPr lang="en-US" sz="1100" kern="1400" baseline="0" dirty="0" smtClean="0">
                          <a:solidFill>
                            <a:srgbClr val="000000"/>
                          </a:solidFill>
                          <a:latin typeface="Arial" pitchFamily="34" charset="0"/>
                          <a:cs typeface="Arial" pitchFamily="34" charset="0"/>
                        </a:rPr>
                        <a:t>. </a:t>
                      </a:r>
                    </a:p>
                    <a:p>
                      <a:pPr marL="265113" marR="0" lvl="0" indent="-173038" algn="l" rtl="0">
                        <a:spcBef>
                          <a:spcPts val="0"/>
                        </a:spcBef>
                        <a:spcAft>
                          <a:spcPts val="0"/>
                        </a:spcAft>
                        <a:buFont typeface="Arial" pitchFamily="34" charset="0"/>
                        <a:buChar char="•"/>
                        <a:tabLst>
                          <a:tab pos="-2008936800" algn="l"/>
                        </a:tabLst>
                      </a:pPr>
                      <a:r>
                        <a:rPr lang="en-US" sz="1100" kern="1400" dirty="0" smtClean="0">
                          <a:solidFill>
                            <a:srgbClr val="000000"/>
                          </a:solidFill>
                          <a:latin typeface="Arial" pitchFamily="34" charset="0"/>
                          <a:cs typeface="Arial" pitchFamily="34" charset="0"/>
                        </a:rPr>
                        <a:t>If the SDM/patient was not approached for consent, indicate the reason why</a:t>
                      </a:r>
                    </a:p>
                    <a:p>
                      <a:pPr marL="87313" marR="0" lvl="0" indent="-182563" algn="l" rtl="0">
                        <a:spcBef>
                          <a:spcPts val="0"/>
                        </a:spcBef>
                        <a:spcAft>
                          <a:spcPts val="0"/>
                        </a:spcAft>
                        <a:buFont typeface="Arial" pitchFamily="34" charset="0"/>
                        <a:buChar char="•"/>
                        <a:tabLst>
                          <a:tab pos="-2008936800" algn="l"/>
                        </a:tabLst>
                      </a:pPr>
                      <a:endParaRPr lang="en-US" sz="1100" kern="1400" dirty="0" smtClean="0">
                        <a:solidFill>
                          <a:srgbClr val="000000"/>
                        </a:solidFill>
                        <a:latin typeface="Arial" pitchFamily="34" charset="0"/>
                        <a:cs typeface="Arial" pitchFamily="34" charset="0"/>
                      </a:endParaRPr>
                    </a:p>
                    <a:p>
                      <a:pPr marL="87313" marR="0" lvl="0" indent="-182563" algn="l" rtl="0">
                        <a:spcBef>
                          <a:spcPts val="0"/>
                        </a:spcBef>
                        <a:spcAft>
                          <a:spcPts val="0"/>
                        </a:spcAft>
                        <a:buFont typeface="Arial" pitchFamily="34" charset="0"/>
                        <a:buChar char="•"/>
                        <a:tabLst>
                          <a:tab pos="-2008936800" algn="l"/>
                        </a:tabLst>
                      </a:pPr>
                      <a:endParaRPr lang="en-US" sz="1100" kern="1400" dirty="0" smtClean="0">
                        <a:solidFill>
                          <a:srgbClr val="000000"/>
                        </a:solidFill>
                        <a:latin typeface="Arial" pitchFamily="34" charset="0"/>
                        <a:cs typeface="Arial" pitchFamily="34" charset="0"/>
                      </a:endParaRPr>
                    </a:p>
                    <a:p>
                      <a:pPr marL="87313" marR="0" lvl="0" indent="-182563" algn="l" rtl="0">
                        <a:spcBef>
                          <a:spcPts val="0"/>
                        </a:spcBef>
                        <a:spcAft>
                          <a:spcPts val="0"/>
                        </a:spcAft>
                        <a:buFont typeface="Arial" pitchFamily="34" charset="0"/>
                        <a:buChar char="•"/>
                        <a:tabLst>
                          <a:tab pos="-2008936800" algn="l"/>
                        </a:tabLst>
                      </a:pPr>
                      <a:endParaRPr lang="en-US" sz="1100" kern="1400" dirty="0" smtClean="0">
                        <a:solidFill>
                          <a:srgbClr val="000000"/>
                        </a:solidFill>
                        <a:latin typeface="Arial" pitchFamily="34" charset="0"/>
                        <a:cs typeface="Arial" pitchFamily="34" charset="0"/>
                      </a:endParaRPr>
                    </a:p>
                    <a:p>
                      <a:pPr marL="87313" marR="0" lvl="0" indent="-182563" algn="l" rtl="0">
                        <a:spcBef>
                          <a:spcPts val="0"/>
                        </a:spcBef>
                        <a:spcAft>
                          <a:spcPts val="0"/>
                        </a:spcAft>
                        <a:buFont typeface="Arial" pitchFamily="34" charset="0"/>
                        <a:buChar char="•"/>
                        <a:tabLst>
                          <a:tab pos="-2008936800" algn="l"/>
                        </a:tabLst>
                      </a:pPr>
                      <a:endParaRPr lang="en-US" sz="1100" kern="1400" dirty="0" smtClean="0">
                        <a:solidFill>
                          <a:srgbClr val="000000"/>
                        </a:solidFill>
                        <a:latin typeface="Arial" pitchFamily="34" charset="0"/>
                        <a:cs typeface="Arial" pitchFamily="34" charset="0"/>
                      </a:endParaRPr>
                    </a:p>
                    <a:p>
                      <a:pPr marL="87313" marR="0" lvl="0" indent="-182563" algn="l" rtl="0">
                        <a:spcBef>
                          <a:spcPts val="0"/>
                        </a:spcBef>
                        <a:spcAft>
                          <a:spcPts val="0"/>
                        </a:spcAft>
                        <a:buFont typeface="Arial" pitchFamily="34" charset="0"/>
                        <a:buChar char="•"/>
                        <a:tabLst>
                          <a:tab pos="-2008936800" algn="l"/>
                        </a:tabLst>
                      </a:pPr>
                      <a:endParaRPr lang="en-US" sz="1100" kern="1400" dirty="0" smtClean="0">
                        <a:solidFill>
                          <a:srgbClr val="000000"/>
                        </a:solidFill>
                        <a:latin typeface="Arial" pitchFamily="34" charset="0"/>
                        <a:cs typeface="Arial" pitchFamily="34" charset="0"/>
                      </a:endParaRPr>
                    </a:p>
                    <a:p>
                      <a:pPr marL="87313" marR="0" lvl="0" indent="-182563" algn="l" rtl="0">
                        <a:spcBef>
                          <a:spcPts val="0"/>
                        </a:spcBef>
                        <a:spcAft>
                          <a:spcPts val="0"/>
                        </a:spcAft>
                        <a:buFont typeface="Arial" pitchFamily="34" charset="0"/>
                        <a:buChar char="•"/>
                        <a:tabLst>
                          <a:tab pos="-2008936800" algn="l"/>
                        </a:tabLst>
                      </a:pPr>
                      <a:endParaRPr lang="en-US" sz="1100" kern="1400" dirty="0" smtClean="0">
                        <a:solidFill>
                          <a:srgbClr val="000000"/>
                        </a:solidFill>
                        <a:latin typeface="Arial" pitchFamily="34" charset="0"/>
                        <a:cs typeface="Arial" pitchFamily="34" charset="0"/>
                      </a:endParaRPr>
                    </a:p>
                    <a:p>
                      <a:pPr marL="87313" marR="0" lvl="0" indent="-182563" algn="l" rtl="0">
                        <a:spcBef>
                          <a:spcPts val="0"/>
                        </a:spcBef>
                        <a:spcAft>
                          <a:spcPts val="0"/>
                        </a:spcAft>
                        <a:buFont typeface="Arial" pitchFamily="34" charset="0"/>
                        <a:buChar char="•"/>
                        <a:tabLst>
                          <a:tab pos="-2008936800" algn="l"/>
                        </a:tabLst>
                      </a:pPr>
                      <a:endParaRPr lang="en-US" sz="1100" kern="1400" dirty="0" smtClean="0">
                        <a:solidFill>
                          <a:srgbClr val="000000"/>
                        </a:solidFill>
                        <a:latin typeface="Arial" pitchFamily="34" charset="0"/>
                        <a:cs typeface="Arial" pitchFamily="34" charset="0"/>
                      </a:endParaRPr>
                    </a:p>
                    <a:p>
                      <a:pPr marL="87313" marR="0" lvl="0" indent="-182563" algn="l" rtl="0">
                        <a:spcBef>
                          <a:spcPts val="0"/>
                        </a:spcBef>
                        <a:spcAft>
                          <a:spcPts val="0"/>
                        </a:spcAft>
                        <a:buFont typeface="Arial" pitchFamily="34" charset="0"/>
                        <a:buChar char="•"/>
                        <a:tabLst>
                          <a:tab pos="-2008936800" algn="l"/>
                        </a:tabLst>
                      </a:pPr>
                      <a:endParaRPr lang="en-US" sz="1100" kern="1400" dirty="0" smtClean="0">
                        <a:solidFill>
                          <a:srgbClr val="000000"/>
                        </a:solidFill>
                        <a:latin typeface="Arial" pitchFamily="34" charset="0"/>
                        <a:cs typeface="Arial" pitchFamily="34" charset="0"/>
                      </a:endParaRPr>
                    </a:p>
                    <a:p>
                      <a:pPr marL="87313" marR="0" lvl="0" indent="-182563" algn="l" rtl="0">
                        <a:spcBef>
                          <a:spcPts val="0"/>
                        </a:spcBef>
                        <a:spcAft>
                          <a:spcPts val="0"/>
                        </a:spcAft>
                        <a:buFont typeface="Arial" pitchFamily="34" charset="0"/>
                        <a:buChar char="•"/>
                        <a:tabLst>
                          <a:tab pos="-2008936800" algn="l"/>
                        </a:tabLst>
                      </a:pPr>
                      <a:endParaRPr lang="en-US" sz="1100" kern="1400" dirty="0" smtClean="0">
                        <a:solidFill>
                          <a:srgbClr val="000000"/>
                        </a:solidFill>
                        <a:latin typeface="Arial" pitchFamily="34" charset="0"/>
                        <a:cs typeface="Arial" pitchFamily="34" charset="0"/>
                      </a:endParaRPr>
                    </a:p>
                    <a:p>
                      <a:pPr marL="87313" marR="0" lvl="0" indent="-182563" algn="l" rtl="0">
                        <a:spcBef>
                          <a:spcPts val="0"/>
                        </a:spcBef>
                        <a:spcAft>
                          <a:spcPts val="0"/>
                        </a:spcAft>
                        <a:buFont typeface="Arial" pitchFamily="34" charset="0"/>
                        <a:buChar char="•"/>
                        <a:tabLst>
                          <a:tab pos="-2008936800" algn="l"/>
                        </a:tabLst>
                      </a:pPr>
                      <a:endParaRPr lang="en-US" sz="1100" kern="1400" dirty="0" smtClean="0">
                        <a:solidFill>
                          <a:srgbClr val="000000"/>
                        </a:solidFill>
                        <a:latin typeface="Arial" pitchFamily="34" charset="0"/>
                        <a:cs typeface="Arial" pitchFamily="34" charset="0"/>
                      </a:endParaRPr>
                    </a:p>
                    <a:p>
                      <a:pPr marL="87313" marR="0" lvl="0" indent="-182563" algn="l" rtl="0">
                        <a:spcBef>
                          <a:spcPts val="0"/>
                        </a:spcBef>
                        <a:spcAft>
                          <a:spcPts val="0"/>
                        </a:spcAft>
                        <a:buFont typeface="Arial" pitchFamily="34" charset="0"/>
                        <a:buChar char="•"/>
                        <a:tabLst>
                          <a:tab pos="-2008936800" algn="l"/>
                        </a:tabLst>
                      </a:pPr>
                      <a:endParaRPr lang="en-US" sz="1100" kern="1400" dirty="0" smtClean="0">
                        <a:solidFill>
                          <a:srgbClr val="000000"/>
                        </a:solidFill>
                        <a:latin typeface="Arial" pitchFamily="34" charset="0"/>
                        <a:cs typeface="Arial" pitchFamily="34" charset="0"/>
                      </a:endParaRPr>
                    </a:p>
                    <a:p>
                      <a:pPr marL="87313" marR="0" lvl="0" indent="-182563" algn="l" rtl="0">
                        <a:spcBef>
                          <a:spcPts val="0"/>
                        </a:spcBef>
                        <a:spcAft>
                          <a:spcPts val="0"/>
                        </a:spcAft>
                        <a:buFont typeface="Arial" pitchFamily="34" charset="0"/>
                        <a:buChar char="•"/>
                        <a:tabLst>
                          <a:tab pos="-2008936800" algn="l"/>
                        </a:tabLst>
                      </a:pPr>
                      <a:endParaRPr lang="en-US" sz="1100" kern="1400" dirty="0" smtClean="0">
                        <a:solidFill>
                          <a:srgbClr val="000000"/>
                        </a:solidFill>
                        <a:latin typeface="Arial" pitchFamily="34" charset="0"/>
                        <a:cs typeface="Arial" pitchFamily="34" charset="0"/>
                      </a:endParaRPr>
                    </a:p>
                    <a:p>
                      <a:pPr marL="87313" marR="0" lvl="0" indent="-182563" algn="l" rtl="0">
                        <a:spcBef>
                          <a:spcPts val="0"/>
                        </a:spcBef>
                        <a:spcAft>
                          <a:spcPts val="0"/>
                        </a:spcAft>
                        <a:buFont typeface="Arial" pitchFamily="34" charset="0"/>
                        <a:buChar char="•"/>
                        <a:tabLst>
                          <a:tab pos="-2008936800" algn="l"/>
                        </a:tabLst>
                      </a:pPr>
                      <a:endParaRPr lang="en-US" sz="1100" kern="1400" dirty="0" smtClean="0">
                        <a:solidFill>
                          <a:srgbClr val="000000"/>
                        </a:solidFill>
                        <a:latin typeface="Arial" pitchFamily="34" charset="0"/>
                        <a:cs typeface="Arial" pitchFamily="34" charset="0"/>
                      </a:endParaRPr>
                    </a:p>
                    <a:p>
                      <a:pPr marL="87313" marR="0" lvl="0" indent="-182563" algn="l" rtl="0">
                        <a:spcBef>
                          <a:spcPts val="0"/>
                        </a:spcBef>
                        <a:spcAft>
                          <a:spcPts val="0"/>
                        </a:spcAft>
                        <a:buFont typeface="Arial" pitchFamily="34" charset="0"/>
                        <a:buChar char="•"/>
                        <a:tabLst>
                          <a:tab pos="-2008936800" algn="l"/>
                        </a:tabLst>
                      </a:pPr>
                      <a:endParaRPr lang="en-US" sz="1100" kern="1400" dirty="0" smtClean="0">
                        <a:solidFill>
                          <a:srgbClr val="000000"/>
                        </a:solidFill>
                        <a:latin typeface="Arial" pitchFamily="34" charset="0"/>
                        <a:cs typeface="Arial" pitchFamily="34" charset="0"/>
                      </a:endParaRPr>
                    </a:p>
                    <a:p>
                      <a:pPr marL="87313" marR="0" lvl="0" indent="-182563" algn="l" rtl="0">
                        <a:spcBef>
                          <a:spcPts val="0"/>
                        </a:spcBef>
                        <a:spcAft>
                          <a:spcPts val="0"/>
                        </a:spcAft>
                        <a:buFont typeface="Arial" pitchFamily="34" charset="0"/>
                        <a:buChar char="•"/>
                        <a:tabLst>
                          <a:tab pos="-2008936800" algn="l"/>
                        </a:tabLst>
                      </a:pPr>
                      <a:endParaRPr lang="en-US" sz="1100" kern="1400" dirty="0" smtClean="0">
                        <a:solidFill>
                          <a:srgbClr val="000000"/>
                        </a:solidFill>
                        <a:latin typeface="Arial" pitchFamily="34" charset="0"/>
                        <a:cs typeface="Arial" pitchFamily="34" charset="0"/>
                      </a:endParaRPr>
                    </a:p>
                    <a:p>
                      <a:pPr marL="87313" marR="0" lvl="0" indent="-182563" algn="l" rtl="0">
                        <a:spcBef>
                          <a:spcPts val="0"/>
                        </a:spcBef>
                        <a:spcAft>
                          <a:spcPts val="0"/>
                        </a:spcAft>
                        <a:buFont typeface="Arial" pitchFamily="34" charset="0"/>
                        <a:buChar char="•"/>
                        <a:tabLst>
                          <a:tab pos="-2008936800" algn="l"/>
                        </a:tabLst>
                      </a:pPr>
                      <a:endParaRPr lang="en-US" sz="1100" kern="1400" dirty="0" smtClean="0">
                        <a:solidFill>
                          <a:srgbClr val="000000"/>
                        </a:solidFill>
                        <a:latin typeface="Arial" pitchFamily="34" charset="0"/>
                        <a:cs typeface="Arial" pitchFamily="34" charset="0"/>
                      </a:endParaRPr>
                    </a:p>
                    <a:p>
                      <a:pPr marL="87313" marR="0" lvl="0" indent="-182563" algn="l" rtl="0">
                        <a:spcBef>
                          <a:spcPts val="0"/>
                        </a:spcBef>
                        <a:spcAft>
                          <a:spcPts val="0"/>
                        </a:spcAft>
                        <a:buFont typeface="Arial" pitchFamily="34" charset="0"/>
                        <a:buChar char="•"/>
                        <a:tabLst>
                          <a:tab pos="-2008936800" algn="l"/>
                        </a:tabLst>
                      </a:pPr>
                      <a:endParaRPr lang="en-US" sz="1100" kern="1400" dirty="0" smtClean="0">
                        <a:solidFill>
                          <a:srgbClr val="000000"/>
                        </a:solidFill>
                        <a:latin typeface="Arial" pitchFamily="34" charset="0"/>
                        <a:cs typeface="Arial" pitchFamily="34" charset="0"/>
                      </a:endParaRPr>
                    </a:p>
                    <a:p>
                      <a:pPr marL="87313" marR="0" lvl="0" indent="-182563" algn="l" rtl="0">
                        <a:spcBef>
                          <a:spcPts val="0"/>
                        </a:spcBef>
                        <a:spcAft>
                          <a:spcPts val="0"/>
                        </a:spcAft>
                        <a:buFont typeface="Arial" pitchFamily="34" charset="0"/>
                        <a:buChar char="•"/>
                        <a:tabLst>
                          <a:tab pos="-2008936800" algn="l"/>
                        </a:tabLst>
                      </a:pPr>
                      <a:endParaRPr lang="en-US" sz="1100" kern="1400" dirty="0" smtClean="0">
                        <a:solidFill>
                          <a:srgbClr val="000000"/>
                        </a:solidFill>
                        <a:latin typeface="Arial" pitchFamily="34" charset="0"/>
                        <a:cs typeface="Arial" pitchFamily="34" charset="0"/>
                      </a:endParaRPr>
                    </a:p>
                    <a:p>
                      <a:pPr marL="87313" marR="0" lvl="0" indent="-182563" algn="l" rtl="0">
                        <a:spcBef>
                          <a:spcPts val="0"/>
                        </a:spcBef>
                        <a:spcAft>
                          <a:spcPts val="0"/>
                        </a:spcAft>
                        <a:buFont typeface="Arial" pitchFamily="34" charset="0"/>
                        <a:buChar char="•"/>
                        <a:tabLst>
                          <a:tab pos="-2008936800" algn="l"/>
                        </a:tabLst>
                      </a:pPr>
                      <a:endParaRPr lang="en-US" sz="1100" kern="1400" dirty="0" smtClean="0">
                        <a:solidFill>
                          <a:srgbClr val="000000"/>
                        </a:solidFill>
                        <a:latin typeface="Arial" pitchFamily="34" charset="0"/>
                        <a:cs typeface="Arial" pitchFamily="34" charset="0"/>
                      </a:endParaRPr>
                    </a:p>
                    <a:p>
                      <a:pPr marL="87313" marR="0" lvl="0" indent="-182563" algn="l" rtl="0">
                        <a:spcBef>
                          <a:spcPts val="0"/>
                        </a:spcBef>
                        <a:spcAft>
                          <a:spcPts val="0"/>
                        </a:spcAft>
                        <a:buFont typeface="Arial" pitchFamily="34" charset="0"/>
                        <a:buNone/>
                        <a:tabLst>
                          <a:tab pos="-2008936800" algn="l"/>
                        </a:tabLst>
                      </a:pPr>
                      <a:endParaRPr lang="en-US" sz="1100" kern="1400" dirty="0" smtClean="0">
                        <a:solidFill>
                          <a:srgbClr val="000000"/>
                        </a:solidFill>
                        <a:latin typeface="Arial" pitchFamily="34" charset="0"/>
                        <a:cs typeface="Arial" pitchFamily="34" charset="0"/>
                      </a:endParaRPr>
                    </a:p>
                    <a:p>
                      <a:pPr marL="265113" marR="0" lvl="0" indent="-173038" algn="l" defTabSz="914400" rtl="0" eaLnBrk="1" fontAlgn="auto" latinLnBrk="0" hangingPunct="1">
                        <a:lnSpc>
                          <a:spcPct val="100000"/>
                        </a:lnSpc>
                        <a:spcBef>
                          <a:spcPts val="0"/>
                        </a:spcBef>
                        <a:spcAft>
                          <a:spcPts val="0"/>
                        </a:spcAft>
                        <a:buClrTx/>
                        <a:buSzTx/>
                        <a:buFont typeface="Wingdings" panose="05000000000000000000" pitchFamily="2" charset="2"/>
                        <a:buChar char="§"/>
                        <a:tabLst>
                          <a:tab pos="-2008936800" algn="l"/>
                        </a:tabLst>
                        <a:defRPr/>
                      </a:pPr>
                      <a:r>
                        <a:rPr lang="en-US" sz="1100" kern="1400" dirty="0" smtClean="0">
                          <a:solidFill>
                            <a:srgbClr val="000000"/>
                          </a:solidFill>
                          <a:latin typeface="Arial" pitchFamily="34" charset="0"/>
                          <a:cs typeface="Arial" pitchFamily="34" charset="0"/>
                        </a:rPr>
                        <a:t>If approached for consent, </a:t>
                      </a:r>
                      <a:r>
                        <a:rPr lang="en-US" sz="1100" b="1" kern="1400" dirty="0" smtClean="0">
                          <a:solidFill>
                            <a:srgbClr val="000000"/>
                          </a:solidFill>
                          <a:latin typeface="Arial" pitchFamily="34" charset="0"/>
                          <a:cs typeface="Arial" pitchFamily="34" charset="0"/>
                        </a:rPr>
                        <a:t>was</a:t>
                      </a:r>
                      <a:r>
                        <a:rPr lang="en-US" sz="1100" b="1" kern="1400" baseline="0" dirty="0" smtClean="0">
                          <a:solidFill>
                            <a:srgbClr val="000000"/>
                          </a:solidFill>
                          <a:latin typeface="Arial" pitchFamily="34" charset="0"/>
                          <a:cs typeface="Arial" pitchFamily="34" charset="0"/>
                        </a:rPr>
                        <a:t> consent obtained </a:t>
                      </a:r>
                      <a:r>
                        <a:rPr lang="en-US" sz="1100" kern="1400" baseline="0" dirty="0" smtClean="0">
                          <a:solidFill>
                            <a:srgbClr val="000000"/>
                          </a:solidFill>
                          <a:latin typeface="Arial" pitchFamily="34" charset="0"/>
                          <a:cs typeface="Arial" pitchFamily="34" charset="0"/>
                        </a:rPr>
                        <a:t>from the SDM/patient?</a:t>
                      </a:r>
                    </a:p>
                    <a:p>
                      <a:pPr marL="544513" marR="0" lvl="1" indent="-182563" algn="l" defTabSz="914400" rtl="0" eaLnBrk="1" fontAlgn="auto" latinLnBrk="0" hangingPunct="1">
                        <a:lnSpc>
                          <a:spcPct val="100000"/>
                        </a:lnSpc>
                        <a:spcBef>
                          <a:spcPts val="0"/>
                        </a:spcBef>
                        <a:spcAft>
                          <a:spcPts val="0"/>
                        </a:spcAft>
                        <a:buClrTx/>
                        <a:buSzTx/>
                        <a:buFont typeface="Arial" pitchFamily="34" charset="0"/>
                        <a:buChar char="•"/>
                        <a:tabLst>
                          <a:tab pos="-2008936800" algn="l"/>
                        </a:tabLst>
                        <a:defRPr/>
                      </a:pPr>
                      <a:r>
                        <a:rPr lang="en-US" sz="1100" kern="1400" baseline="0" dirty="0" smtClean="0">
                          <a:solidFill>
                            <a:srgbClr val="000000"/>
                          </a:solidFill>
                          <a:latin typeface="Arial" pitchFamily="34" charset="0"/>
                          <a:cs typeface="Arial" pitchFamily="34" charset="0"/>
                        </a:rPr>
                        <a:t>If No, record </a:t>
                      </a:r>
                      <a:r>
                        <a:rPr lang="en-CA" sz="1100" kern="1400" dirty="0" smtClean="0">
                          <a:solidFill>
                            <a:srgbClr val="000000"/>
                          </a:solidFill>
                          <a:latin typeface="Arial" pitchFamily="34" charset="0"/>
                          <a:cs typeface="Arial" pitchFamily="34" charset="0"/>
                        </a:rPr>
                        <a:t>the most important reason consent was not obtained.</a:t>
                      </a:r>
                    </a:p>
                    <a:p>
                      <a:pPr marL="788987" marR="0" lvl="2"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tab pos="-2008936800" algn="l"/>
                        </a:tabLst>
                        <a:defRPr/>
                      </a:pPr>
                      <a:r>
                        <a:rPr lang="en-US" sz="1100" kern="1400" dirty="0" smtClean="0">
                          <a:solidFill>
                            <a:srgbClr val="000000"/>
                          </a:solidFill>
                          <a:latin typeface="Arial" pitchFamily="34" charset="0"/>
                          <a:cs typeface="Arial" pitchFamily="34" charset="0"/>
                        </a:rPr>
                        <a:t>'Too</a:t>
                      </a:r>
                      <a:r>
                        <a:rPr lang="en-US" sz="1100" kern="1400" baseline="0" dirty="0" smtClean="0">
                          <a:solidFill>
                            <a:srgbClr val="000000"/>
                          </a:solidFill>
                          <a:latin typeface="Arial" pitchFamily="34" charset="0"/>
                          <a:cs typeface="Arial" pitchFamily="34" charset="0"/>
                        </a:rPr>
                        <a:t> Overwhelmed', 'Not interested', 'Did not respond (timed out)' or ‘Other' and specify the reason. </a:t>
                      </a:r>
                      <a:endParaRPr lang="en-CA" sz="1100" kern="1400" dirty="0" smtClean="0">
                        <a:solidFill>
                          <a:srgbClr val="000000"/>
                        </a:solidFill>
                        <a:latin typeface="Arial" pitchFamily="34" charset="0"/>
                        <a:cs typeface="Arial" pitchFamily="34" charset="0"/>
                      </a:endParaRPr>
                    </a:p>
                    <a:p>
                      <a:pPr marL="544513" marR="0" lvl="1" indent="-182563" algn="l" defTabSz="914400" rtl="0" eaLnBrk="1" fontAlgn="auto" latinLnBrk="0" hangingPunct="1">
                        <a:lnSpc>
                          <a:spcPct val="100000"/>
                        </a:lnSpc>
                        <a:spcBef>
                          <a:spcPts val="0"/>
                        </a:spcBef>
                        <a:spcAft>
                          <a:spcPts val="0"/>
                        </a:spcAft>
                        <a:buClrTx/>
                        <a:buSzTx/>
                        <a:buFont typeface="Arial" pitchFamily="34" charset="0"/>
                        <a:buChar char="•"/>
                        <a:tabLst>
                          <a:tab pos="-2008936800" algn="l"/>
                        </a:tabLst>
                        <a:defRPr/>
                      </a:pPr>
                      <a:r>
                        <a:rPr lang="en-CA" sz="1100" kern="1400" dirty="0" smtClean="0">
                          <a:solidFill>
                            <a:srgbClr val="000000"/>
                          </a:solidFill>
                          <a:latin typeface="Arial" pitchFamily="34" charset="0"/>
                          <a:cs typeface="Arial" pitchFamily="34" charset="0"/>
                        </a:rPr>
                        <a:t>If</a:t>
                      </a:r>
                      <a:r>
                        <a:rPr lang="en-CA" sz="1100" kern="1400" baseline="0" dirty="0" smtClean="0">
                          <a:solidFill>
                            <a:srgbClr val="000000"/>
                          </a:solidFill>
                          <a:latin typeface="Arial" pitchFamily="34" charset="0"/>
                          <a:cs typeface="Arial" pitchFamily="34" charset="0"/>
                        </a:rPr>
                        <a:t> Yes, record the consent date/time and the patients height and weight </a:t>
                      </a:r>
                    </a:p>
                    <a:p>
                      <a:pPr marL="331787"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tab pos="-2008936800" algn="l"/>
                        </a:tabLst>
                        <a:defRPr/>
                      </a:pPr>
                      <a:r>
                        <a:rPr lang="en-CA" sz="1100" kern="1400" dirty="0" smtClean="0">
                          <a:solidFill>
                            <a:srgbClr val="000000"/>
                          </a:solidFill>
                          <a:latin typeface="Arial" pitchFamily="34" charset="0"/>
                          <a:cs typeface="Arial" pitchFamily="34" charset="0"/>
                        </a:rPr>
                        <a:t>Use patient’s pre-burn dry weight to avoid fluctuations due to large fluid shifts.</a:t>
                      </a:r>
                    </a:p>
                    <a:p>
                      <a:pPr marL="331787"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tab pos="-2008936800" algn="l"/>
                        </a:tabLst>
                        <a:defRPr/>
                      </a:pPr>
                      <a:r>
                        <a:rPr lang="en-CA" sz="1100" kern="1400" dirty="0" smtClean="0">
                          <a:solidFill>
                            <a:srgbClr val="000000"/>
                          </a:solidFill>
                          <a:latin typeface="Arial" pitchFamily="34" charset="0"/>
                          <a:cs typeface="Arial" pitchFamily="34" charset="0"/>
                        </a:rPr>
                        <a:t>Indicate how</a:t>
                      </a:r>
                      <a:r>
                        <a:rPr lang="en-CA" sz="1100" kern="1400" baseline="0" dirty="0" smtClean="0">
                          <a:solidFill>
                            <a:srgbClr val="000000"/>
                          </a:solidFill>
                          <a:latin typeface="Arial" pitchFamily="34" charset="0"/>
                          <a:cs typeface="Arial" pitchFamily="34" charset="0"/>
                        </a:rPr>
                        <a:t> the weight and height were each obtained</a:t>
                      </a:r>
                      <a:r>
                        <a:rPr lang="en-CA" sz="1100" kern="1400" dirty="0" smtClean="0">
                          <a:solidFill>
                            <a:srgbClr val="000000"/>
                          </a:solidFill>
                          <a:latin typeface="Arial" pitchFamily="34" charset="0"/>
                          <a:cs typeface="Arial" pitchFamily="34" charset="0"/>
                        </a:rPr>
                        <a:t>:</a:t>
                      </a:r>
                    </a:p>
                    <a:p>
                      <a:pPr marL="788987" marR="0" lvl="2"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tab pos="-2008936800" algn="l"/>
                        </a:tabLst>
                        <a:defRPr/>
                      </a:pPr>
                      <a:r>
                        <a:rPr lang="en-CA" sz="1100" kern="1400" dirty="0" smtClean="0">
                          <a:solidFill>
                            <a:srgbClr val="000000"/>
                          </a:solidFill>
                          <a:latin typeface="Arial" pitchFamily="34" charset="0"/>
                          <a:cs typeface="Arial" pitchFamily="34" charset="0"/>
                        </a:rPr>
                        <a:t>Measured (obtained by a weighing scale)</a:t>
                      </a:r>
                    </a:p>
                    <a:p>
                      <a:pPr marL="788987" marR="0" lvl="2"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tab pos="-2008936800" algn="l"/>
                        </a:tabLst>
                        <a:defRPr/>
                      </a:pPr>
                      <a:r>
                        <a:rPr lang="en-CA" sz="1100" kern="1400" dirty="0" smtClean="0">
                          <a:solidFill>
                            <a:srgbClr val="000000"/>
                          </a:solidFill>
                          <a:latin typeface="Arial" pitchFamily="34" charset="0"/>
                          <a:cs typeface="Arial" pitchFamily="34" charset="0"/>
                        </a:rPr>
                        <a:t>Estimated (obtained verbally from a healthcare professional or family)</a:t>
                      </a:r>
                    </a:p>
                    <a:p>
                      <a:pPr marL="788987" marR="0" lvl="2"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tab pos="-2008936800" algn="l"/>
                        </a:tabLst>
                        <a:defRPr/>
                      </a:pPr>
                      <a:r>
                        <a:rPr lang="en-CA" sz="1100" kern="1400" dirty="0" smtClean="0">
                          <a:solidFill>
                            <a:srgbClr val="000000"/>
                          </a:solidFill>
                          <a:latin typeface="Arial" pitchFamily="34" charset="0"/>
                          <a:cs typeface="Arial" pitchFamily="34" charset="0"/>
                        </a:rPr>
                        <a:t>Record  the height in cm and the weight in kg (to the nearest decimal point). </a:t>
                      </a:r>
                      <a:endParaRPr lang="en-CA" sz="1100" kern="1400" dirty="0">
                        <a:solidFill>
                          <a:srgbClr val="000000"/>
                        </a:solidFill>
                        <a:latin typeface="Arial" pitchFamily="34" charset="0"/>
                        <a:cs typeface="Arial" pitchFamily="34" charset="0"/>
                      </a:endParaRPr>
                    </a:p>
                  </a:txBody>
                  <a:tcPr marL="14701" marR="14701" marT="14701" marB="1470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82065">
                <a:tc>
                  <a:txBody>
                    <a:bodyPr/>
                    <a:lstStyle/>
                    <a:p>
                      <a:pPr marL="87313" marR="0" indent="0" algn="l" rtl="0">
                        <a:spcBef>
                          <a:spcPts val="0"/>
                        </a:spcBef>
                        <a:spcAft>
                          <a:spcPts val="0"/>
                        </a:spcAft>
                        <a:tabLst>
                          <a:tab pos="-2008936800" algn="l"/>
                        </a:tabLst>
                      </a:pPr>
                      <a:r>
                        <a:rPr lang="en-US" sz="1100" b="1" kern="1400" dirty="0" smtClean="0">
                          <a:solidFill>
                            <a:srgbClr val="000000"/>
                          </a:solidFill>
                          <a:latin typeface="Arial" pitchFamily="34" charset="0"/>
                          <a:cs typeface="Arial" pitchFamily="34" charset="0"/>
                        </a:rPr>
                        <a:t>Randomization Date and Time</a:t>
                      </a:r>
                      <a:endParaRPr lang="en-US" sz="1100" kern="1400" dirty="0">
                        <a:solidFill>
                          <a:srgbClr val="000000"/>
                        </a:solidFill>
                        <a:latin typeface="Arial" pitchFamily="34" charset="0"/>
                        <a:cs typeface="Arial" pitchFamily="34" charset="0"/>
                      </a:endParaRPr>
                    </a:p>
                  </a:txBody>
                  <a:tcPr marL="14701" marR="14701" marT="14701" marB="1470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87313" marR="0" indent="0" algn="l" rtl="0">
                        <a:spcBef>
                          <a:spcPts val="0"/>
                        </a:spcBef>
                        <a:spcAft>
                          <a:spcPts val="0"/>
                        </a:spcAft>
                        <a:tabLst>
                          <a:tab pos="-2008936800" algn="l"/>
                        </a:tabLst>
                      </a:pPr>
                      <a:r>
                        <a:rPr lang="en-CA" sz="1100" kern="1400" dirty="0">
                          <a:solidFill>
                            <a:srgbClr val="000000"/>
                          </a:solidFill>
                          <a:latin typeface="Arial" pitchFamily="34" charset="0"/>
                          <a:cs typeface="Arial" pitchFamily="34" charset="0"/>
                        </a:rPr>
                        <a:t>Log onto the Central Randomization System (CRS) to obtain the date and time of  </a:t>
                      </a:r>
                      <a:r>
                        <a:rPr lang="en-CA" sz="1100" kern="1400" dirty="0" smtClean="0">
                          <a:solidFill>
                            <a:srgbClr val="000000"/>
                          </a:solidFill>
                          <a:latin typeface="Arial" pitchFamily="34" charset="0"/>
                          <a:cs typeface="Arial" pitchFamily="34" charset="0"/>
                        </a:rPr>
                        <a:t>randomization</a:t>
                      </a:r>
                      <a:r>
                        <a:rPr lang="en-CA" sz="1100" kern="1400" dirty="0">
                          <a:solidFill>
                            <a:srgbClr val="000000"/>
                          </a:solidFill>
                          <a:latin typeface="Arial" pitchFamily="34" charset="0"/>
                          <a:cs typeface="Arial" pitchFamily="34" charset="0"/>
                        </a:rPr>
                        <a:t>. </a:t>
                      </a:r>
                    </a:p>
                  </a:txBody>
                  <a:tcPr marL="14701" marR="14701" marT="14701" marB="14701">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graphicFrame>
        <p:nvGraphicFramePr>
          <p:cNvPr id="22" name="Table 21"/>
          <p:cNvGraphicFramePr>
            <a:graphicFrameLocks noGrp="1"/>
          </p:cNvGraphicFramePr>
          <p:nvPr>
            <p:extLst>
              <p:ext uri="{D42A27DB-BD31-4B8C-83A1-F6EECF244321}">
                <p14:modId xmlns:p14="http://schemas.microsoft.com/office/powerpoint/2010/main" val="3398343839"/>
              </p:ext>
            </p:extLst>
          </p:nvPr>
        </p:nvGraphicFramePr>
        <p:xfrm>
          <a:off x="1428736" y="3051858"/>
          <a:ext cx="5143536" cy="3105949"/>
        </p:xfrm>
        <a:graphic>
          <a:graphicData uri="http://schemas.openxmlformats.org/drawingml/2006/table">
            <a:tbl>
              <a:tblPr/>
              <a:tblGrid>
                <a:gridCol w="1285884"/>
                <a:gridCol w="3857652"/>
              </a:tblGrid>
              <a:tr h="243084">
                <a:tc>
                  <a:txBody>
                    <a:bodyPr/>
                    <a:lstStyle/>
                    <a:p>
                      <a:pPr marR="0" indent="0" algn="l" rtl="0">
                        <a:spcBef>
                          <a:spcPts val="0"/>
                        </a:spcBef>
                        <a:spcAft>
                          <a:spcPts val="0"/>
                        </a:spcAft>
                      </a:pPr>
                      <a:r>
                        <a:rPr lang="en-CA" sz="1000" b="1" kern="1400" dirty="0">
                          <a:solidFill>
                            <a:srgbClr val="000000"/>
                          </a:solidFill>
                          <a:latin typeface="Arial" pitchFamily="34" charset="0"/>
                          <a:cs typeface="Arial" pitchFamily="34" charset="0"/>
                        </a:rPr>
                        <a:t>Reason</a:t>
                      </a:r>
                      <a:endParaRPr lang="en-CA" sz="1000" kern="1400" dirty="0">
                        <a:solidFill>
                          <a:srgbClr val="000000"/>
                        </a:solidFill>
                        <a:latin typeface="Arial" pitchFamily="34" charset="0"/>
                        <a:cs typeface="Arial" pitchFamily="34"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marR="0" indent="0" algn="l" rtl="0">
                        <a:spcBef>
                          <a:spcPts val="0"/>
                        </a:spcBef>
                        <a:spcAft>
                          <a:spcPts val="0"/>
                        </a:spcAft>
                      </a:pPr>
                      <a:r>
                        <a:rPr lang="en-CA" sz="1000" b="1" kern="1400" dirty="0">
                          <a:solidFill>
                            <a:srgbClr val="000000"/>
                          </a:solidFill>
                          <a:latin typeface="Arial" pitchFamily="34" charset="0"/>
                          <a:cs typeface="Arial" pitchFamily="34" charset="0"/>
                        </a:rPr>
                        <a:t>Description</a:t>
                      </a:r>
                      <a:endParaRPr lang="en-CA" sz="1000" kern="1400" dirty="0">
                        <a:solidFill>
                          <a:srgbClr val="000000"/>
                        </a:solidFill>
                        <a:latin typeface="Arial" pitchFamily="34" charset="0"/>
                        <a:cs typeface="Arial" pitchFamily="34"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r>
              <a:tr h="367198">
                <a:tc>
                  <a:txBody>
                    <a:bodyPr/>
                    <a:lstStyle/>
                    <a:p>
                      <a:pPr marR="0" indent="0" algn="l" rtl="0">
                        <a:spcBef>
                          <a:spcPts val="0"/>
                        </a:spcBef>
                        <a:spcAft>
                          <a:spcPts val="0"/>
                        </a:spcAft>
                      </a:pPr>
                      <a:r>
                        <a:rPr lang="en-CA" sz="1000" kern="1400" dirty="0" smtClean="0">
                          <a:solidFill>
                            <a:srgbClr val="000000"/>
                          </a:solidFill>
                          <a:latin typeface="Arial" pitchFamily="34" charset="0"/>
                          <a:cs typeface="Arial" pitchFamily="34" charset="0"/>
                        </a:rPr>
                        <a:t>Next </a:t>
                      </a:r>
                      <a:r>
                        <a:rPr lang="en-CA" sz="1000" kern="1400" dirty="0">
                          <a:solidFill>
                            <a:srgbClr val="000000"/>
                          </a:solidFill>
                          <a:latin typeface="Arial" pitchFamily="34" charset="0"/>
                          <a:cs typeface="Arial" pitchFamily="34" charset="0"/>
                        </a:rPr>
                        <a:t>of kin or </a:t>
                      </a:r>
                    </a:p>
                    <a:p>
                      <a:pPr marR="0" indent="0" algn="l" rtl="0">
                        <a:spcBef>
                          <a:spcPts val="0"/>
                        </a:spcBef>
                        <a:spcAft>
                          <a:spcPts val="0"/>
                        </a:spcAft>
                      </a:pPr>
                      <a:r>
                        <a:rPr lang="en-CA" sz="1000" kern="1400" dirty="0">
                          <a:solidFill>
                            <a:srgbClr val="000000"/>
                          </a:solidFill>
                          <a:latin typeface="Arial" pitchFamily="34" charset="0"/>
                          <a:cs typeface="Arial" pitchFamily="34" charset="0"/>
                        </a:rPr>
                        <a:t>substitute decision </a:t>
                      </a:r>
                      <a:r>
                        <a:rPr lang="en-CA" sz="1000" kern="1400" dirty="0" smtClean="0">
                          <a:solidFill>
                            <a:srgbClr val="000000"/>
                          </a:solidFill>
                          <a:latin typeface="Arial" pitchFamily="34" charset="0"/>
                          <a:cs typeface="Arial" pitchFamily="34" charset="0"/>
                        </a:rPr>
                        <a:t>maker not available</a:t>
                      </a:r>
                      <a:endParaRPr lang="en-CA" sz="1000" kern="1400" dirty="0">
                        <a:solidFill>
                          <a:srgbClr val="000000"/>
                        </a:solidFill>
                        <a:latin typeface="Arial" pitchFamily="34" charset="0"/>
                        <a:cs typeface="Arial" pitchFamily="34"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marR="0" indent="0" algn="l" rtl="0">
                        <a:spcBef>
                          <a:spcPts val="0"/>
                        </a:spcBef>
                        <a:spcAft>
                          <a:spcPts val="0"/>
                        </a:spcAft>
                      </a:pPr>
                      <a:r>
                        <a:rPr lang="en-CA" sz="1000" kern="1400" dirty="0">
                          <a:solidFill>
                            <a:srgbClr val="000000"/>
                          </a:solidFill>
                          <a:latin typeface="Arial" pitchFamily="34" charset="0"/>
                          <a:cs typeface="Arial" pitchFamily="34" charset="0"/>
                        </a:rPr>
                        <a:t>The SDM or legally acceptable representative was not available for consent discussion within the required time frame.</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7198">
                <a:tc>
                  <a:txBody>
                    <a:bodyPr/>
                    <a:lstStyle/>
                    <a:p>
                      <a:pPr marR="0" indent="0" algn="l" rtl="0">
                        <a:spcBef>
                          <a:spcPts val="0"/>
                        </a:spcBef>
                        <a:spcAft>
                          <a:spcPts val="0"/>
                        </a:spcAft>
                      </a:pPr>
                      <a:r>
                        <a:rPr lang="en-CA" sz="1000" kern="1400" dirty="0">
                          <a:solidFill>
                            <a:srgbClr val="000000"/>
                          </a:solidFill>
                          <a:latin typeface="Arial" pitchFamily="34" charset="0"/>
                          <a:cs typeface="Arial" pitchFamily="34" charset="0"/>
                        </a:rPr>
                        <a:t>Missed the patient</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marR="0" indent="0" algn="l" rtl="0">
                        <a:spcBef>
                          <a:spcPts val="0"/>
                        </a:spcBef>
                        <a:spcAft>
                          <a:spcPts val="0"/>
                        </a:spcAft>
                      </a:pPr>
                      <a:r>
                        <a:rPr lang="en-CA" sz="1000" kern="1400" dirty="0">
                          <a:solidFill>
                            <a:srgbClr val="000000"/>
                          </a:solidFill>
                          <a:latin typeface="Arial" pitchFamily="34" charset="0"/>
                          <a:cs typeface="Arial" pitchFamily="34" charset="0"/>
                        </a:rPr>
                        <a:t>The patient was not identified by the site coordinator in time to approach for consent.  </a:t>
                      </a:r>
                      <a:r>
                        <a:rPr lang="en-CA" sz="1000" i="1" kern="1400" dirty="0">
                          <a:solidFill>
                            <a:srgbClr val="000000"/>
                          </a:solidFill>
                          <a:latin typeface="Arial" pitchFamily="34" charset="0"/>
                          <a:cs typeface="Arial" pitchFamily="34" charset="0"/>
                        </a:rPr>
                        <a:t>Example: </a:t>
                      </a:r>
                      <a:r>
                        <a:rPr lang="en-CA" sz="1000" kern="1400" dirty="0">
                          <a:solidFill>
                            <a:srgbClr val="000000"/>
                          </a:solidFill>
                          <a:latin typeface="Arial" pitchFamily="34" charset="0"/>
                          <a:cs typeface="Arial" pitchFamily="34" charset="0"/>
                        </a:rPr>
                        <a:t>the patient was admitted over a long weekend.</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4799">
                <a:tc>
                  <a:txBody>
                    <a:bodyPr/>
                    <a:lstStyle/>
                    <a:p>
                      <a:pPr marR="0" indent="0" algn="l" rtl="0">
                        <a:spcBef>
                          <a:spcPts val="0"/>
                        </a:spcBef>
                        <a:spcAft>
                          <a:spcPts val="0"/>
                        </a:spcAft>
                      </a:pPr>
                      <a:r>
                        <a:rPr lang="en-CA" sz="1000" kern="1400" dirty="0">
                          <a:solidFill>
                            <a:srgbClr val="000000"/>
                          </a:solidFill>
                          <a:latin typeface="Arial" pitchFamily="34" charset="0"/>
                          <a:cs typeface="Arial" pitchFamily="34" charset="0"/>
                        </a:rPr>
                        <a:t>Language Barriers</a:t>
                      </a:r>
                    </a:p>
                    <a:p>
                      <a:pPr marR="0" indent="0" algn="l" rtl="0">
                        <a:spcBef>
                          <a:spcPts val="0"/>
                        </a:spcBef>
                        <a:spcAft>
                          <a:spcPts val="0"/>
                        </a:spcAft>
                      </a:pPr>
                      <a:r>
                        <a:rPr lang="en-CA" sz="1000" kern="1400" dirty="0">
                          <a:solidFill>
                            <a:srgbClr val="000000"/>
                          </a:solidFill>
                          <a:latin typeface="Arial" pitchFamily="34" charset="0"/>
                          <a:cs typeface="Arial" pitchFamily="34" charset="0"/>
                        </a:rPr>
                        <a:t> </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marR="0" indent="0" algn="l" rtl="0">
                        <a:spcBef>
                          <a:spcPts val="0"/>
                        </a:spcBef>
                        <a:spcAft>
                          <a:spcPts val="0"/>
                        </a:spcAft>
                      </a:pPr>
                      <a:r>
                        <a:rPr lang="en-CA" sz="1000" kern="1400" dirty="0">
                          <a:solidFill>
                            <a:srgbClr val="000000"/>
                          </a:solidFill>
                          <a:latin typeface="Arial" pitchFamily="34" charset="0"/>
                          <a:cs typeface="Arial" pitchFamily="34" charset="0"/>
                        </a:rPr>
                        <a:t>The SDM was not approached because of </a:t>
                      </a:r>
                      <a:r>
                        <a:rPr lang="en-CA" sz="1000" kern="1400" dirty="0" smtClean="0">
                          <a:solidFill>
                            <a:srgbClr val="000000"/>
                          </a:solidFill>
                          <a:latin typeface="Arial" pitchFamily="34" charset="0"/>
                          <a:cs typeface="Arial" pitchFamily="34" charset="0"/>
                        </a:rPr>
                        <a:t>language barriers</a:t>
                      </a:r>
                      <a:r>
                        <a:rPr lang="en-CA" sz="1000" kern="1400" dirty="0">
                          <a:solidFill>
                            <a:srgbClr val="000000"/>
                          </a:solidFill>
                          <a:latin typeface="Arial" pitchFamily="34" charset="0"/>
                          <a:cs typeface="Arial" pitchFamily="34" charset="0"/>
                        </a:rPr>
                        <a:t>.  A certified translator was not present.</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7198">
                <a:tc>
                  <a:txBody>
                    <a:bodyPr/>
                    <a:lstStyle/>
                    <a:p>
                      <a:pPr marR="0" indent="0" algn="l" rtl="0">
                        <a:spcBef>
                          <a:spcPts val="0"/>
                        </a:spcBef>
                        <a:spcAft>
                          <a:spcPts val="0"/>
                        </a:spcAft>
                      </a:pPr>
                      <a:r>
                        <a:rPr lang="en-CA" sz="1000" kern="1400" dirty="0" smtClean="0">
                          <a:solidFill>
                            <a:srgbClr val="000000"/>
                          </a:solidFill>
                          <a:latin typeface="Arial" pitchFamily="34" charset="0"/>
                          <a:cs typeface="Arial" pitchFamily="34" charset="0"/>
                        </a:rPr>
                        <a:t>Family </a:t>
                      </a:r>
                      <a:r>
                        <a:rPr lang="en-CA" sz="1000" kern="1400" dirty="0">
                          <a:solidFill>
                            <a:srgbClr val="000000"/>
                          </a:solidFill>
                          <a:latin typeface="Arial" pitchFamily="34" charset="0"/>
                          <a:cs typeface="Arial" pitchFamily="34" charset="0"/>
                        </a:rPr>
                        <a:t>dynamics</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marR="0" indent="0" algn="l" rtl="0">
                        <a:spcBef>
                          <a:spcPts val="0"/>
                        </a:spcBef>
                        <a:spcAft>
                          <a:spcPts val="0"/>
                        </a:spcAft>
                      </a:pPr>
                      <a:r>
                        <a:rPr lang="en-CA" sz="1000" kern="1400" dirty="0">
                          <a:solidFill>
                            <a:srgbClr val="000000"/>
                          </a:solidFill>
                          <a:latin typeface="Arial" pitchFamily="34" charset="0"/>
                          <a:cs typeface="Arial" pitchFamily="34" charset="0"/>
                        </a:rPr>
                        <a:t>The SDM was not approached due to emotional stress or complicated family dynamics.</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2067">
                <a:tc>
                  <a:txBody>
                    <a:bodyPr/>
                    <a:lstStyle/>
                    <a:p>
                      <a:pPr marR="0" indent="0" algn="l" rtl="0">
                        <a:spcBef>
                          <a:spcPts val="0"/>
                        </a:spcBef>
                        <a:spcAft>
                          <a:spcPts val="0"/>
                        </a:spcAft>
                      </a:pPr>
                      <a:r>
                        <a:rPr lang="en-US" sz="1000" kern="1400" dirty="0" smtClean="0">
                          <a:solidFill>
                            <a:schemeClr val="tx1"/>
                          </a:solidFill>
                          <a:latin typeface="Arial" pitchFamily="34" charset="0"/>
                          <a:cs typeface="Arial" pitchFamily="34" charset="0"/>
                        </a:rPr>
                        <a:t>Recommendation of the clinical team</a:t>
                      </a:r>
                      <a:endParaRPr lang="en-CA" sz="1000" kern="1400" dirty="0">
                        <a:solidFill>
                          <a:schemeClr val="tx1"/>
                        </a:solidFill>
                        <a:latin typeface="Arial" pitchFamily="34" charset="0"/>
                        <a:cs typeface="Arial" pitchFamily="34"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marR="0" indent="0" algn="l" rtl="0">
                        <a:spcBef>
                          <a:spcPts val="0"/>
                        </a:spcBef>
                        <a:spcAft>
                          <a:spcPts val="0"/>
                        </a:spcAft>
                      </a:pPr>
                      <a:r>
                        <a:rPr lang="en-US" sz="1000" kern="1400" dirty="0" smtClean="0">
                          <a:solidFill>
                            <a:schemeClr val="tx1"/>
                          </a:solidFill>
                          <a:latin typeface="Arial" pitchFamily="34" charset="0"/>
                          <a:cs typeface="Arial" pitchFamily="34" charset="0"/>
                        </a:rPr>
                        <a:t>Clinical team</a:t>
                      </a:r>
                      <a:r>
                        <a:rPr lang="en-US" sz="1000" kern="1400" baseline="0" dirty="0" smtClean="0">
                          <a:solidFill>
                            <a:schemeClr val="tx1"/>
                          </a:solidFill>
                          <a:latin typeface="Arial" pitchFamily="34" charset="0"/>
                          <a:cs typeface="Arial" pitchFamily="34" charset="0"/>
                        </a:rPr>
                        <a:t> does not recommend putting this patient on the study. </a:t>
                      </a:r>
                      <a:endParaRPr lang="en-CA" sz="1000" kern="1400" dirty="0">
                        <a:solidFill>
                          <a:schemeClr val="tx1"/>
                        </a:solidFill>
                        <a:latin typeface="Arial" pitchFamily="34" charset="0"/>
                        <a:cs typeface="Arial" pitchFamily="34"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R="0" indent="0" algn="l" rtl="0">
                        <a:spcBef>
                          <a:spcPts val="0"/>
                        </a:spcBef>
                        <a:spcAft>
                          <a:spcPts val="0"/>
                        </a:spcAft>
                      </a:pPr>
                      <a:r>
                        <a:rPr lang="en-US" sz="1000" kern="1400" dirty="0" smtClean="0">
                          <a:solidFill>
                            <a:srgbClr val="000000"/>
                          </a:solidFill>
                          <a:latin typeface="Arial" pitchFamily="34" charset="0"/>
                          <a:cs typeface="Arial" pitchFamily="34" charset="0"/>
                        </a:rPr>
                        <a:t>CRS</a:t>
                      </a:r>
                      <a:r>
                        <a:rPr lang="en-US" sz="1000" kern="1400" baseline="0" dirty="0" smtClean="0">
                          <a:solidFill>
                            <a:srgbClr val="000000"/>
                          </a:solidFill>
                          <a:latin typeface="Arial" pitchFamily="34" charset="0"/>
                          <a:cs typeface="Arial" pitchFamily="34" charset="0"/>
                        </a:rPr>
                        <a:t> Unavailable</a:t>
                      </a:r>
                      <a:endParaRPr lang="en-CA" sz="1000" kern="1400" dirty="0">
                        <a:solidFill>
                          <a:srgbClr val="000000"/>
                        </a:solidFill>
                        <a:latin typeface="Arial" pitchFamily="34" charset="0"/>
                        <a:cs typeface="Arial" pitchFamily="34"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marR="0" indent="0" algn="l" rtl="0">
                        <a:spcBef>
                          <a:spcPts val="0"/>
                        </a:spcBef>
                        <a:spcAft>
                          <a:spcPts val="0"/>
                        </a:spcAft>
                      </a:pPr>
                      <a:r>
                        <a:rPr lang="en-CA" sz="1000" kern="1400" dirty="0" smtClean="0">
                          <a:solidFill>
                            <a:srgbClr val="000000"/>
                          </a:solidFill>
                          <a:latin typeface="Arial" pitchFamily="34" charset="0"/>
                          <a:cs typeface="Arial" pitchFamily="34" charset="0"/>
                        </a:rPr>
                        <a:t>The Central</a:t>
                      </a:r>
                      <a:r>
                        <a:rPr lang="en-CA" sz="1000" kern="1400" baseline="0" dirty="0" smtClean="0">
                          <a:solidFill>
                            <a:srgbClr val="000000"/>
                          </a:solidFill>
                          <a:latin typeface="Arial" pitchFamily="34" charset="0"/>
                          <a:cs typeface="Arial" pitchFamily="34" charset="0"/>
                        </a:rPr>
                        <a:t> Randomization System (CRS) is unavailable.</a:t>
                      </a:r>
                      <a:endParaRPr lang="en-CA" sz="1000" kern="1400" dirty="0">
                        <a:solidFill>
                          <a:srgbClr val="000000"/>
                        </a:solidFill>
                        <a:latin typeface="Arial" pitchFamily="34" charset="0"/>
                        <a:cs typeface="Arial" pitchFamily="34"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R="0" indent="0" algn="l" rtl="0">
                        <a:spcBef>
                          <a:spcPts val="0"/>
                        </a:spcBef>
                        <a:spcAft>
                          <a:spcPts val="0"/>
                        </a:spcAft>
                      </a:pPr>
                      <a:r>
                        <a:rPr lang="en-US" sz="1000" kern="1400" dirty="0" smtClean="0">
                          <a:solidFill>
                            <a:srgbClr val="000000"/>
                          </a:solidFill>
                          <a:latin typeface="Arial" pitchFamily="34" charset="0"/>
                          <a:cs typeface="Arial" pitchFamily="34" charset="0"/>
                        </a:rPr>
                        <a:t>Pharmacy</a:t>
                      </a:r>
                      <a:r>
                        <a:rPr lang="en-US" sz="1000" kern="1400" baseline="0" dirty="0" smtClean="0">
                          <a:solidFill>
                            <a:srgbClr val="000000"/>
                          </a:solidFill>
                          <a:latin typeface="Arial" pitchFamily="34" charset="0"/>
                          <a:cs typeface="Arial" pitchFamily="34" charset="0"/>
                        </a:rPr>
                        <a:t> Unavailable</a:t>
                      </a:r>
                      <a:endParaRPr lang="en-CA" sz="1000" kern="1400" dirty="0">
                        <a:solidFill>
                          <a:srgbClr val="000000"/>
                        </a:solidFill>
                        <a:latin typeface="Arial" pitchFamily="34" charset="0"/>
                        <a:cs typeface="Arial" pitchFamily="34"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000" kern="1400" dirty="0" smtClean="0">
                          <a:solidFill>
                            <a:schemeClr val="tx1"/>
                          </a:solidFill>
                          <a:latin typeface="Arial" pitchFamily="34" charset="0"/>
                          <a:cs typeface="Arial" pitchFamily="34" charset="0"/>
                        </a:rPr>
                        <a:t>The pharmacy not available to prepare the investigational product.</a:t>
                      </a:r>
                    </a:p>
                    <a:p>
                      <a:pPr marR="0" indent="0" algn="l" rtl="0">
                        <a:spcBef>
                          <a:spcPts val="0"/>
                        </a:spcBef>
                        <a:spcAft>
                          <a:spcPts val="0"/>
                        </a:spcAft>
                      </a:pPr>
                      <a:endParaRPr lang="en-CA" sz="1000" kern="1400" dirty="0">
                        <a:solidFill>
                          <a:srgbClr val="000000"/>
                        </a:solidFill>
                        <a:latin typeface="Arial" pitchFamily="34" charset="0"/>
                        <a:cs typeface="Arial" pitchFamily="34"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410">
                <a:tc>
                  <a:txBody>
                    <a:bodyPr/>
                    <a:lstStyle/>
                    <a:p>
                      <a:pPr marR="0" indent="0" algn="l" rtl="0">
                        <a:spcBef>
                          <a:spcPts val="0"/>
                        </a:spcBef>
                        <a:spcAft>
                          <a:spcPts val="0"/>
                        </a:spcAft>
                      </a:pPr>
                      <a:r>
                        <a:rPr lang="en-CA" sz="1000" kern="1400" dirty="0" smtClean="0">
                          <a:solidFill>
                            <a:srgbClr val="000000"/>
                          </a:solidFill>
                          <a:latin typeface="Arial" pitchFamily="34" charset="0"/>
                          <a:cs typeface="Arial" pitchFamily="34" charset="0"/>
                        </a:rPr>
                        <a:t>Other (Please specify)</a:t>
                      </a:r>
                      <a:endParaRPr lang="en-CA" sz="1000" kern="1400" dirty="0">
                        <a:solidFill>
                          <a:srgbClr val="000000"/>
                        </a:solidFill>
                        <a:latin typeface="Arial" pitchFamily="34" charset="0"/>
                        <a:cs typeface="Arial" pitchFamily="34"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marR="0" indent="0" algn="l" rtl="0">
                        <a:spcBef>
                          <a:spcPts val="0"/>
                        </a:spcBef>
                        <a:spcAft>
                          <a:spcPts val="0"/>
                        </a:spcAft>
                      </a:pPr>
                      <a:r>
                        <a:rPr lang="en-CA" sz="1000" kern="1400" dirty="0">
                          <a:solidFill>
                            <a:srgbClr val="000000"/>
                          </a:solidFill>
                          <a:latin typeface="Arial" pitchFamily="34" charset="0"/>
                          <a:cs typeface="Arial" pitchFamily="34" charset="0"/>
                        </a:rPr>
                        <a:t>Specify the reason(s) for not obtaining consent that is not listed above. Example: patient received glutamine for &gt;24 hrs before </a:t>
                      </a:r>
                      <a:r>
                        <a:rPr lang="en-CA" sz="1000" kern="1400" dirty="0" smtClean="0">
                          <a:solidFill>
                            <a:srgbClr val="000000"/>
                          </a:solidFill>
                          <a:latin typeface="Arial" pitchFamily="34" charset="0"/>
                          <a:cs typeface="Arial" pitchFamily="34" charset="0"/>
                        </a:rPr>
                        <a:t>randomization</a:t>
                      </a:r>
                      <a:endParaRPr lang="en-CA" sz="1000" kern="1400" dirty="0">
                        <a:solidFill>
                          <a:srgbClr val="000000"/>
                        </a:solidFill>
                        <a:latin typeface="Arial" pitchFamily="34" charset="0"/>
                        <a:cs typeface="Arial" pitchFamily="34"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3820" name="Text Box 28"/>
          <p:cNvSpPr txBox="1">
            <a:spLocks noChangeArrowheads="1"/>
          </p:cNvSpPr>
          <p:nvPr/>
        </p:nvSpPr>
        <p:spPr bwMode="auto">
          <a:xfrm>
            <a:off x="214339" y="785786"/>
            <a:ext cx="6500810" cy="3683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Pre Randomization / Randomization Instructions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5" name="Rectangle 95"/>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CA"/>
          </a:p>
        </p:txBody>
      </p:sp>
      <p:sp>
        <p:nvSpPr>
          <p:cNvPr id="12" name="Text Box 15"/>
          <p:cNvSpPr txBox="1">
            <a:spLocks noChangeArrowheads="1"/>
          </p:cNvSpPr>
          <p:nvPr/>
        </p:nvSpPr>
        <p:spPr bwMode="auto">
          <a:xfrm>
            <a:off x="5176850" y="357156"/>
            <a:ext cx="1433459" cy="22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Randomization Number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3" name="Straight Connector 12"/>
          <p:cNvCxnSpPr/>
          <p:nvPr/>
        </p:nvCxnSpPr>
        <p:spPr>
          <a:xfrm>
            <a:off x="5143512" y="357158"/>
            <a:ext cx="1428760" cy="15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lide Number Placeholder 10"/>
          <p:cNvSpPr>
            <a:spLocks noGrp="1"/>
          </p:cNvSpPr>
          <p:nvPr>
            <p:ph type="sldNum" sz="quarter" idx="12"/>
          </p:nvPr>
        </p:nvSpPr>
        <p:spPr/>
        <p:txBody>
          <a:bodyPr/>
          <a:lstStyle/>
          <a:p>
            <a:fld id="{FDE86200-F1F7-4FF7-847E-D71C11135875}" type="slidenum">
              <a:rPr lang="en-CA" smtClean="0"/>
              <a:pPr/>
              <a:t>9</a:t>
            </a:fld>
            <a:endParaRPr lang="en-CA"/>
          </a:p>
        </p:txBody>
      </p:sp>
      <p:pic>
        <p:nvPicPr>
          <p:cNvPr id="8194" name="Picture 2" descr="Y:\06-ACTIVE STUDIES\RE-ENERGIZE Definitive\STUDY PROCEDURES\Logos\RE_Logo small.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9300" y="125132"/>
            <a:ext cx="1450853" cy="6309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Office Them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10904</TotalTime>
  <Words>14405</Words>
  <Application>Microsoft Office PowerPoint</Application>
  <PresentationFormat>Letter Paper (8.5x11 in)</PresentationFormat>
  <Paragraphs>3124</Paragraphs>
  <Slides>60</Slides>
  <Notes>11</Notes>
  <HiddenSlides>0</HiddenSlides>
  <MMClips>0</MMClips>
  <ScaleCrop>false</ScaleCrop>
  <HeadingPairs>
    <vt:vector size="4" baseType="variant">
      <vt:variant>
        <vt:lpstr>Theme</vt:lpstr>
      </vt:variant>
      <vt:variant>
        <vt:i4>1</vt:i4>
      </vt:variant>
      <vt:variant>
        <vt:lpstr>Slide Titles</vt:lpstr>
      </vt:variant>
      <vt:variant>
        <vt:i4>60</vt:i4>
      </vt:variant>
    </vt:vector>
  </HeadingPairs>
  <TitlesOfParts>
    <vt:vector size="6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Data Collection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KGH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leungr</dc:creator>
  <cp:lastModifiedBy>Dansereau, Maureen</cp:lastModifiedBy>
  <cp:revision>758</cp:revision>
  <cp:lastPrinted>2016-08-11T22:33:36Z</cp:lastPrinted>
  <dcterms:created xsi:type="dcterms:W3CDTF">2015-11-13T15:37:47Z</dcterms:created>
  <dcterms:modified xsi:type="dcterms:W3CDTF">2016-10-17T17:40:19Z</dcterms:modified>
</cp:coreProperties>
</file>