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82" r:id="rId4"/>
    <p:sldId id="285" r:id="rId5"/>
    <p:sldId id="258" r:id="rId6"/>
    <p:sldId id="286" r:id="rId7"/>
    <p:sldId id="260" r:id="rId8"/>
    <p:sldId id="275" r:id="rId9"/>
    <p:sldId id="259" r:id="rId10"/>
    <p:sldId id="287" r:id="rId11"/>
    <p:sldId id="288" r:id="rId12"/>
    <p:sldId id="289" r:id="rId13"/>
    <p:sldId id="263" r:id="rId14"/>
    <p:sldId id="281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92" r:id="rId23"/>
    <p:sldId id="273" r:id="rId24"/>
    <p:sldId id="290" r:id="rId25"/>
    <p:sldId id="291" r:id="rId26"/>
    <p:sldId id="283" r:id="rId27"/>
    <p:sldId id="274" r:id="rId28"/>
    <p:sldId id="293" r:id="rId29"/>
    <p:sldId id="294" r:id="rId30"/>
    <p:sldId id="295" r:id="rId31"/>
    <p:sldId id="296" r:id="rId32"/>
    <p:sldId id="297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8" r:id="rId42"/>
    <p:sldId id="309" r:id="rId43"/>
    <p:sldId id="310" r:id="rId44"/>
    <p:sldId id="279" r:id="rId45"/>
    <p:sldId id="28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Macintosh%20HD:Users:paulwischmeyer:Desktop:topupchart.xlsm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6917952636359"/>
          <c:y val="0.12709761636421488"/>
          <c:w val="0.73734088013556665"/>
          <c:h val="0.7351379869515910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All Patients</c:v>
                </c:pt>
              </c:strCache>
            </c:strRef>
          </c:tx>
          <c:spPr>
            <a:ln w="53975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  <c:pt idx="3">
                  <c:v>1500</c:v>
                </c:pt>
                <c:pt idx="4">
                  <c:v>2000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42.166666666665975</c:v>
                </c:pt>
                <c:pt idx="1">
                  <c:v>36.333333333333343</c:v>
                </c:pt>
                <c:pt idx="2">
                  <c:v>30.5</c:v>
                </c:pt>
                <c:pt idx="3">
                  <c:v>25.666666666666671</c:v>
                </c:pt>
                <c:pt idx="4">
                  <c:v>21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&lt; 20</c:v>
                </c:pt>
              </c:strCache>
            </c:strRef>
          </c:tx>
          <c:spPr>
            <a:ln w="53975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noFill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  <c:pt idx="3">
                  <c:v>1500</c:v>
                </c:pt>
                <c:pt idx="4">
                  <c:v>2000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58</c:v>
                </c:pt>
                <c:pt idx="1">
                  <c:v>48</c:v>
                </c:pt>
                <c:pt idx="2">
                  <c:v>38</c:v>
                </c:pt>
                <c:pt idx="3">
                  <c:v>28</c:v>
                </c:pt>
                <c:pt idx="4">
                  <c:v>20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20-25</c:v>
                </c:pt>
              </c:strCache>
            </c:strRef>
          </c:tx>
          <c:spPr>
            <a:ln w="53975"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noFill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  <c:pt idx="3">
                  <c:v>1500</c:v>
                </c:pt>
                <c:pt idx="4">
                  <c:v>2000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46</c:v>
                </c:pt>
                <c:pt idx="1">
                  <c:v>39</c:v>
                </c:pt>
                <c:pt idx="2">
                  <c:v>32</c:v>
                </c:pt>
                <c:pt idx="3">
                  <c:v>25</c:v>
                </c:pt>
                <c:pt idx="4">
                  <c:v>21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25-30</c:v>
                </c:pt>
              </c:strCache>
            </c:strRef>
          </c:tx>
          <c:spPr>
            <a:ln w="53975"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  <a:ln>
                <a:noFill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  <c:pt idx="3">
                  <c:v>1500</c:v>
                </c:pt>
                <c:pt idx="4">
                  <c:v>2000</c:v>
                </c:pt>
              </c:numCache>
            </c:numRef>
          </c:cat>
          <c:val>
            <c:numRef>
              <c:f>Sheet1!$B$5:$F$5</c:f>
              <c:numCache>
                <c:formatCode>General</c:formatCode>
                <c:ptCount val="5"/>
                <c:pt idx="0">
                  <c:v>32</c:v>
                </c:pt>
                <c:pt idx="1">
                  <c:v>31</c:v>
                </c:pt>
                <c:pt idx="2">
                  <c:v>30</c:v>
                </c:pt>
                <c:pt idx="3">
                  <c:v>29</c:v>
                </c:pt>
                <c:pt idx="4">
                  <c:v>27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30-35</c:v>
                </c:pt>
              </c:strCache>
            </c:strRef>
          </c:tx>
          <c:spPr>
            <a:ln w="53975">
              <a:solidFill>
                <a:srgbClr val="3366FF"/>
              </a:solidFill>
            </a:ln>
          </c:spPr>
          <c:marker>
            <c:spPr>
              <a:solidFill>
                <a:srgbClr val="3366FF"/>
              </a:solidFill>
              <a:ln>
                <a:noFill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  <c:pt idx="3">
                  <c:v>1500</c:v>
                </c:pt>
                <c:pt idx="4">
                  <c:v>2000</c:v>
                </c:pt>
              </c:numCache>
            </c:numRef>
          </c:cat>
          <c:val>
            <c:numRef>
              <c:f>Sheet1!$B$6:$F$6</c:f>
              <c:numCache>
                <c:formatCode>General</c:formatCode>
                <c:ptCount val="5"/>
                <c:pt idx="0">
                  <c:v>32</c:v>
                </c:pt>
                <c:pt idx="1">
                  <c:v>27</c:v>
                </c:pt>
                <c:pt idx="2">
                  <c:v>26</c:v>
                </c:pt>
                <c:pt idx="3">
                  <c:v>24</c:v>
                </c:pt>
                <c:pt idx="4">
                  <c:v>22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35-40</c:v>
                </c:pt>
              </c:strCache>
            </c:strRef>
          </c:tx>
          <c:spPr>
            <a:ln w="53975">
              <a:solidFill>
                <a:srgbClr val="660066"/>
              </a:solidFill>
            </a:ln>
          </c:spPr>
          <c:marker>
            <c:spPr>
              <a:solidFill>
                <a:srgbClr val="660066"/>
              </a:solidFill>
              <a:ln>
                <a:noFill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  <c:pt idx="3">
                  <c:v>1500</c:v>
                </c:pt>
                <c:pt idx="4">
                  <c:v>2000</c:v>
                </c:pt>
              </c:numCache>
            </c:numRef>
          </c:cat>
          <c:val>
            <c:numRef>
              <c:f>Sheet1!$B$7:$F$7</c:f>
              <c:numCache>
                <c:formatCode>General</c:formatCode>
                <c:ptCount val="5"/>
                <c:pt idx="0">
                  <c:v>43</c:v>
                </c:pt>
                <c:pt idx="1">
                  <c:v>35</c:v>
                </c:pt>
                <c:pt idx="2">
                  <c:v>25</c:v>
                </c:pt>
                <c:pt idx="3">
                  <c:v>20</c:v>
                </c:pt>
                <c:pt idx="4">
                  <c:v>14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&gt;40</c:v>
                </c:pt>
              </c:strCache>
            </c:strRef>
          </c:tx>
          <c:spPr>
            <a:ln w="53975"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  <a:ln>
                <a:noFill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  <c:pt idx="3">
                  <c:v>1500</c:v>
                </c:pt>
                <c:pt idx="4">
                  <c:v>2000</c:v>
                </c:pt>
              </c:numCache>
            </c:numRef>
          </c:cat>
          <c:val>
            <c:numRef>
              <c:f>Sheet1!$B$8:$F$8</c:f>
              <c:numCache>
                <c:formatCode>General</c:formatCode>
                <c:ptCount val="5"/>
                <c:pt idx="0">
                  <c:v>42</c:v>
                </c:pt>
                <c:pt idx="1">
                  <c:v>38</c:v>
                </c:pt>
                <c:pt idx="2">
                  <c:v>32</c:v>
                </c:pt>
                <c:pt idx="3">
                  <c:v>28</c:v>
                </c:pt>
                <c:pt idx="4">
                  <c:v>22</c:v>
                </c:pt>
              </c:numCache>
            </c:numRef>
          </c:val>
        </c:ser>
        <c:marker val="1"/>
        <c:axId val="38305792"/>
        <c:axId val="38307328"/>
      </c:lineChart>
      <c:catAx>
        <c:axId val="38305792"/>
        <c:scaling>
          <c:orientation val="minMax"/>
        </c:scaling>
        <c:axPos val="b"/>
        <c:numFmt formatCode="General" sourceLinked="1"/>
        <c:tickLblPos val="nextTo"/>
        <c:spPr>
          <a:ln w="47625">
            <a:solidFill>
              <a:schemeClr val="tx1"/>
            </a:solidFill>
          </a:ln>
        </c:spPr>
        <c:txPr>
          <a:bodyPr/>
          <a:lstStyle/>
          <a:p>
            <a:pPr>
              <a:defRPr lang="en-CA" sz="2000"/>
            </a:pPr>
            <a:endParaRPr lang="en-US"/>
          </a:p>
        </c:txPr>
        <c:crossAx val="38307328"/>
        <c:crosses val="autoZero"/>
        <c:auto val="1"/>
        <c:lblAlgn val="ctr"/>
        <c:lblOffset val="100"/>
      </c:catAx>
      <c:valAx>
        <c:axId val="38307328"/>
        <c:scaling>
          <c:orientation val="minMax"/>
          <c:max val="60"/>
        </c:scaling>
        <c:axPos val="l"/>
        <c:numFmt formatCode="General" sourceLinked="1"/>
        <c:tickLblPos val="nextTo"/>
        <c:spPr>
          <a:ln w="47625">
            <a:solidFill>
              <a:schemeClr val="tx1"/>
            </a:solidFill>
          </a:ln>
        </c:spPr>
        <c:txPr>
          <a:bodyPr/>
          <a:lstStyle/>
          <a:p>
            <a:pPr>
              <a:defRPr lang="en-CA" sz="2000"/>
            </a:pPr>
            <a:endParaRPr lang="en-US"/>
          </a:p>
        </c:txPr>
        <c:crossAx val="383057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705918923684459"/>
          <c:y val="0.16040652199337024"/>
          <c:w val="0.15774504065903031"/>
          <c:h val="0.35483827983042238"/>
        </c:manualLayout>
      </c:layout>
      <c:txPr>
        <a:bodyPr/>
        <a:lstStyle/>
        <a:p>
          <a:pPr>
            <a:defRPr lang="en-CA" sz="2000"/>
          </a:pPr>
          <a:endParaRPr lang="en-US"/>
        </a:p>
      </c:txPr>
    </c:legend>
    <c:plotVisOnly val="1"/>
  </c:chart>
  <c:spPr>
    <a:noFill/>
    <a:ln>
      <a:noFill/>
    </a:ln>
  </c:spPr>
  <c:externalData r:id="rId2"/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0.33624</cdr:x>
      <cdr:y>0.93324</cdr:y>
    </cdr:from>
    <cdr:to>
      <cdr:x>0.71911</cdr:x>
      <cdr:y>0.98719</cdr:y>
    </cdr:to>
    <cdr:sp macro="" textlink="">
      <cdr:nvSpPr>
        <cdr:cNvPr id="2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49351" y="6415752"/>
          <a:ext cx="3699936" cy="3708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6770" tIns="8385" rIns="16770" bIns="8385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5pPr>
          <a:lvl6pPr marL="2286000" algn="l" defTabSz="4572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6pPr>
          <a:lvl7pPr marL="2743200" algn="l" defTabSz="4572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7pPr>
          <a:lvl8pPr marL="3200400" algn="l" defTabSz="4572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8pPr>
          <a:lvl9pPr marL="3657600" algn="l" defTabSz="4572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9pPr>
        </a:lstStyle>
        <a:p xmlns:a="http://schemas.openxmlformats.org/drawingml/2006/main">
          <a:pPr defTabSz="168275" eaLnBrk="1" hangingPunct="1"/>
          <a:r>
            <a:rPr lang="en-US" sz="2300" b="1" dirty="0" smtClean="0">
              <a:ea typeface="Arial" charset="0"/>
              <a:cs typeface="Arial" charset="0"/>
            </a:rPr>
            <a:t>Protein/Calories </a:t>
          </a:r>
          <a:r>
            <a:rPr lang="en-US" sz="2300" b="1" dirty="0">
              <a:ea typeface="Arial" charset="0"/>
              <a:cs typeface="Arial" charset="0"/>
            </a:rPr>
            <a:t>Delivered</a:t>
          </a:r>
        </a:p>
      </cdr:txBody>
    </cdr:sp>
  </cdr:relSizeAnchor>
  <cdr:relSizeAnchor xmlns:cdr="http://schemas.openxmlformats.org/drawingml/2006/chartDrawing">
    <cdr:from>
      <cdr:x>0</cdr:x>
      <cdr:y>0.33947</cdr:y>
    </cdr:from>
    <cdr:to>
      <cdr:x>0.03795</cdr:x>
      <cdr:y>0.59949</cdr:y>
    </cdr:to>
    <cdr:sp macro="" textlink="">
      <cdr:nvSpPr>
        <cdr:cNvPr id="3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16200000">
          <a:off x="-735147" y="3044167"/>
          <a:ext cx="1787525" cy="3667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6770" tIns="8385" rIns="16770" bIns="8385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5pPr>
          <a:lvl6pPr marL="2286000" algn="l" defTabSz="4572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6pPr>
          <a:lvl7pPr marL="2743200" algn="l" defTabSz="4572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7pPr>
          <a:lvl8pPr marL="3200400" algn="l" defTabSz="4572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8pPr>
          <a:lvl9pPr marL="3657600" algn="l" defTabSz="4572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9pPr>
        </a:lstStyle>
        <a:p xmlns:a="http://schemas.openxmlformats.org/drawingml/2006/main">
          <a:pPr defTabSz="168275" eaLnBrk="1" hangingPunct="1"/>
          <a:r>
            <a:rPr lang="en-US" sz="2300" b="1" dirty="0">
              <a:ea typeface="Arial" charset="0"/>
              <a:cs typeface="Arial" charset="0"/>
            </a:rPr>
            <a:t>Mortality (%)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0.95069</cdr:x>
      <cdr:y>0.07755</cdr:y>
    </cdr:to>
    <cdr:sp macro="" textlink="">
      <cdr:nvSpPr>
        <cdr:cNvPr id="5" name="Rectangle 4"/>
        <cdr:cNvSpPr>
          <a:spLocks xmlns:a="http://schemas.openxmlformats.org/drawingml/2006/main" noGrp="1"/>
        </cdr:cNvSpPr>
      </cdr:nvSpPr>
      <cdr:spPr bwMode="auto">
        <a:xfrm xmlns:a="http://schemas.openxmlformats.org/drawingml/2006/main">
          <a:off x="0" y="0"/>
          <a:ext cx="9187297" cy="5331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horz" wrap="square" lIns="89131" tIns="44566" rIns="89131" bIns="44566" numCol="1" anchor="ctr" anchorCtr="0" compatLnSpc="1">
          <a:prstTxWarp prst="textNoShape">
            <a:avLst/>
          </a:prstTxWarp>
        </a:bodyPr>
        <a:lstStyle xmlns:a="http://schemas.openxmlformats.org/drawingml/2006/main">
          <a:lvl1pPr algn="ctr" defTabSz="890588" rtl="0" eaLnBrk="0" fontAlgn="base" hangingPunct="0">
            <a:spcBef>
              <a:spcPct val="0"/>
            </a:spcBef>
            <a:spcAft>
              <a:spcPct val="0"/>
            </a:spcAft>
            <a:defRPr sz="4300">
              <a:solidFill>
                <a:srgbClr val="000000"/>
              </a:solidFill>
              <a:latin typeface="Calibri"/>
            </a:defRPr>
          </a:lvl1pPr>
          <a:lvl2pPr algn="ctr" defTabSz="890588" rtl="0" eaLnBrk="0" fontAlgn="base" hangingPunct="0">
            <a:spcBef>
              <a:spcPct val="0"/>
            </a:spcBef>
            <a:spcAft>
              <a:spcPct val="0"/>
            </a:spcAft>
            <a:defRPr sz="4300">
              <a:solidFill>
                <a:srgbClr val="000000"/>
              </a:solidFill>
              <a:latin typeface="Calibri" charset="0"/>
            </a:defRPr>
          </a:lvl2pPr>
          <a:lvl3pPr algn="ctr" defTabSz="890588" rtl="0" eaLnBrk="0" fontAlgn="base" hangingPunct="0">
            <a:spcBef>
              <a:spcPct val="0"/>
            </a:spcBef>
            <a:spcAft>
              <a:spcPct val="0"/>
            </a:spcAft>
            <a:defRPr sz="4300">
              <a:solidFill>
                <a:srgbClr val="000000"/>
              </a:solidFill>
              <a:latin typeface="Calibri" charset="0"/>
            </a:defRPr>
          </a:lvl3pPr>
          <a:lvl4pPr algn="ctr" defTabSz="890588" rtl="0" eaLnBrk="0" fontAlgn="base" hangingPunct="0">
            <a:spcBef>
              <a:spcPct val="0"/>
            </a:spcBef>
            <a:spcAft>
              <a:spcPct val="0"/>
            </a:spcAft>
            <a:defRPr sz="4300">
              <a:solidFill>
                <a:srgbClr val="000000"/>
              </a:solidFill>
              <a:latin typeface="Calibri" charset="0"/>
            </a:defRPr>
          </a:lvl4pPr>
          <a:lvl5pPr algn="ctr" defTabSz="890588" rtl="0" eaLnBrk="0" fontAlgn="base" hangingPunct="0">
            <a:spcBef>
              <a:spcPct val="0"/>
            </a:spcBef>
            <a:spcAft>
              <a:spcPct val="0"/>
            </a:spcAft>
            <a:defRPr sz="4300">
              <a:solidFill>
                <a:srgbClr val="000000"/>
              </a:solidFill>
              <a:latin typeface="Calibri" charset="0"/>
            </a:defRPr>
          </a:lvl5pPr>
          <a:lvl6pPr marL="457200" algn="ctr" defTabSz="890588" rtl="0" eaLnBrk="0" fontAlgn="base" hangingPunct="0">
            <a:spcBef>
              <a:spcPct val="0"/>
            </a:spcBef>
            <a:spcAft>
              <a:spcPct val="0"/>
            </a:spcAft>
            <a:defRPr sz="4300">
              <a:solidFill>
                <a:srgbClr val="000000"/>
              </a:solidFill>
              <a:latin typeface="Calibri" charset="0"/>
            </a:defRPr>
          </a:lvl6pPr>
          <a:lvl7pPr marL="914400" algn="ctr" defTabSz="890588" rtl="0" eaLnBrk="0" fontAlgn="base" hangingPunct="0">
            <a:spcBef>
              <a:spcPct val="0"/>
            </a:spcBef>
            <a:spcAft>
              <a:spcPct val="0"/>
            </a:spcAft>
            <a:defRPr sz="4300">
              <a:solidFill>
                <a:srgbClr val="000000"/>
              </a:solidFill>
              <a:latin typeface="Calibri" charset="0"/>
            </a:defRPr>
          </a:lvl7pPr>
          <a:lvl8pPr marL="1371600" algn="ctr" defTabSz="890588" rtl="0" eaLnBrk="0" fontAlgn="base" hangingPunct="0">
            <a:spcBef>
              <a:spcPct val="0"/>
            </a:spcBef>
            <a:spcAft>
              <a:spcPct val="0"/>
            </a:spcAft>
            <a:defRPr sz="4300">
              <a:solidFill>
                <a:srgbClr val="000000"/>
              </a:solidFill>
              <a:latin typeface="Calibri" charset="0"/>
            </a:defRPr>
          </a:lvl8pPr>
          <a:lvl9pPr marL="1828800" algn="ctr" defTabSz="890588" rtl="0" eaLnBrk="0" fontAlgn="base" hangingPunct="0">
            <a:spcBef>
              <a:spcPct val="0"/>
            </a:spcBef>
            <a:spcAft>
              <a:spcPct val="0"/>
            </a:spcAft>
            <a:defRPr sz="4300">
              <a:solidFill>
                <a:srgbClr val="000000"/>
              </a:solidFill>
              <a:latin typeface="Calibri" charset="0"/>
            </a:defRPr>
          </a:lvl9pPr>
        </a:lstStyle>
        <a:p xmlns:a="http://schemas.openxmlformats.org/drawingml/2006/main">
          <a:r>
            <a:rPr lang="en-CA" sz="2600" b="1" dirty="0" smtClean="0">
              <a:ea typeface="Arial" charset="0"/>
              <a:cs typeface="Arial" charset="0"/>
            </a:rPr>
            <a:t>Relationship of Protein/Caloric Intake, 60 </a:t>
          </a:r>
          <a:r>
            <a:rPr lang="en-CA" sz="2600" b="1" dirty="0">
              <a:ea typeface="Arial" charset="0"/>
              <a:cs typeface="Arial" charset="0"/>
            </a:rPr>
            <a:t>day Mortality and BMI</a:t>
          </a:r>
          <a:endParaRPr lang="en-US" sz="600" b="1" dirty="0">
            <a:ea typeface="Arial" charset="0"/>
            <a:cs typeface="Arial" charset="0"/>
          </a:endParaRPr>
        </a:p>
      </cdr:txBody>
    </cdr:sp>
  </cdr:relSizeAnchor>
  <cdr:relSizeAnchor xmlns:cdr="http://schemas.openxmlformats.org/drawingml/2006/chartDrawing">
    <cdr:from>
      <cdr:x>0.81756</cdr:x>
      <cdr:y>0.10556</cdr:y>
    </cdr:from>
    <cdr:to>
      <cdr:x>0.87654</cdr:x>
      <cdr:y>0.1589</cdr:y>
    </cdr:to>
    <cdr:sp macro="" textlink="">
      <cdr:nvSpPr>
        <cdr:cNvPr id="6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00746" y="725693"/>
          <a:ext cx="569913" cy="3667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6770" tIns="8385" rIns="16770" bIns="8385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5pPr>
          <a:lvl6pPr marL="2286000" algn="l" defTabSz="4572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6pPr>
          <a:lvl7pPr marL="2743200" algn="l" defTabSz="4572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7pPr>
          <a:lvl8pPr marL="3200400" algn="l" defTabSz="4572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8pPr>
          <a:lvl9pPr marL="3657600" algn="l" defTabSz="4572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9pPr>
        </a:lstStyle>
        <a:p xmlns:a="http://schemas.openxmlformats.org/drawingml/2006/main">
          <a:pPr defTabSz="168275" eaLnBrk="1" hangingPunct="1"/>
          <a:r>
            <a:rPr lang="en-US" sz="2300" b="1" u="sng" dirty="0">
              <a:ea typeface="Arial" charset="0"/>
              <a:cs typeface="Arial" charset="0"/>
            </a:rPr>
            <a:t>BMI</a:t>
          </a:r>
          <a:endParaRPr lang="en-US" sz="2300" b="1" dirty="0">
            <a:ea typeface="Arial" charset="0"/>
            <a:cs typeface="Arial" charset="0"/>
          </a:endParaRPr>
        </a:p>
      </cdr:txBody>
    </cdr:sp>
  </cdr:relSizeAnchor>
  <cdr:relSizeAnchor xmlns:cdr="http://schemas.openxmlformats.org/drawingml/2006/chartDrawing">
    <cdr:from>
      <cdr:x>0.30752</cdr:x>
      <cdr:y>0.8866</cdr:y>
    </cdr:from>
    <cdr:to>
      <cdr:x>0.34694</cdr:x>
      <cdr:y>0.93093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971800" y="6095105"/>
          <a:ext cx="381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25%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B91C6-A475-4C33-B485-E36F0E44F24F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AD8EF-9002-4C75-A64D-BBAEB5473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A384D1-E20A-4D74-9962-348397340CCE}" type="slidenum">
              <a:rPr lang="en-US" smtClean="0">
                <a:solidFill>
                  <a:srgbClr val="1F497D"/>
                </a:solidFill>
                <a:latin typeface="Arial" charset="0"/>
              </a:rPr>
              <a:pPr/>
              <a:t>11</a:t>
            </a:fld>
            <a:endParaRPr lang="en-US" smtClean="0">
              <a:solidFill>
                <a:srgbClr val="1F497D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1492" name="Header Placeholder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PEP UP Collaborative: Learnings &amp; Future Directions                      Rupinder Dhaliwal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3540" name="Header Placeholder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PEP UP Collaborative: Learnings &amp; Future Directions                      Rupinder Dhaliwal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1732" name="Header Placeholder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PEP UP Collaborative: Learnings &amp; Future Directions                      Rupinder Dhaliwal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19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211972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PEP UP Collaborative: Learnings &amp; Future Directions                      Rupinder Dhaliwal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32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3236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1F497D"/>
                </a:solidFill>
                <a:latin typeface="Arial" charset="0"/>
                <a:cs typeface="Arial" charset="0"/>
              </a:rPr>
              <a:t>PEP UP Collaborative: Learnings &amp; Future Directions                      Rupinder Dhaliwal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14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2983">
              <a:spcBef>
                <a:spcPct val="0"/>
              </a:spcBef>
            </a:pPr>
            <a:r>
              <a:rPr lang="en-US" dirty="0" smtClean="0"/>
              <a:t>Need to update with new slides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PEP UP Collaborative: Learnings &amp; Future Directions                      Rupinder Dhaliwal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34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3476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1F497D"/>
                </a:solidFill>
                <a:latin typeface="Arial" charset="0"/>
                <a:cs typeface="Arial" charset="0"/>
              </a:rPr>
              <a:t>PEP UP Collaborative: Learnings &amp; Future Directions                      Rupinder Dhaliwal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06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0644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1F497D"/>
                </a:solidFill>
                <a:latin typeface="Arial" charset="0"/>
                <a:cs typeface="Arial" charset="0"/>
              </a:rPr>
              <a:t>PEP UP Collaborative: Learnings &amp; Future Directions                      Rupinder Dhaliwal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Canadian Clinical Practice Guidelines in 2013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10th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Rupinder Dhaliwal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1F02E0-5335-4DC3-A4F8-4EF4DDB6F6E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Was the best year ever eh!!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Canadian Clinical Practice Guidelines in 2013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10th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Rupinder Dhaliwal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28C97D-9984-4078-B407-3DD68F7C0BD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30209B-8C03-442C-94FE-ECE5560E3DF6}" type="slidenum">
              <a:rPr lang="en-US" smtClean="0">
                <a:latin typeface="Arial" charset="0"/>
              </a:rPr>
              <a:pPr>
                <a:defRPr/>
              </a:pPr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5837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5613">
              <a:spcBef>
                <a:spcPct val="0"/>
              </a:spcBef>
            </a:pPr>
            <a:endParaRPr lang="en-CA" smtClean="0">
              <a:ea typeface="ＭＳ Ｐゴシック" pitchFamily="34" charset="-128"/>
            </a:endParaRPr>
          </a:p>
        </p:txBody>
      </p:sp>
      <p:sp>
        <p:nvSpPr>
          <p:cNvPr id="58373" name="Slide Number Placeholder 3"/>
          <p:cNvSpPr txBox="1">
            <a:spLocks noGrp="1"/>
          </p:cNvSpPr>
          <p:nvPr/>
        </p:nvSpPr>
        <p:spPr bwMode="auto">
          <a:xfrm>
            <a:off x="3884613" y="8684828"/>
            <a:ext cx="2971800" cy="45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b"/>
          <a:lstStyle/>
          <a:p>
            <a:pPr defTabSz="455613"/>
            <a:fld id="{B5C6BA4E-2FFB-4330-9F58-57245F6282AA}" type="slidenum">
              <a:rPr lang="en-CA" sz="1200">
                <a:latin typeface="Calibri" pitchFamily="34" charset="0"/>
              </a:rPr>
              <a:pPr defTabSz="455613"/>
              <a:t>18</a:t>
            </a:fld>
            <a:endParaRPr lang="en-CA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2100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PEP UP Collaborative: Learnings &amp; Future Directions                      Rupinder Dhaliwal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PEP UP Collaborative: Learnings &amp; Future Directions                      Rupinder Dhaliwal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5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5108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PEP UP Collaborative: Learnings &amp; Future Directions                      Rupinder Dhaliwal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7156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PEP UP Collaborative: Learnings &amp; Future Directions                      Rupinder Dhaliwal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IT IS OK, I VERBALIZE IT CORRECTLY</a:t>
            </a:r>
          </a:p>
        </p:txBody>
      </p:sp>
      <p:sp>
        <p:nvSpPr>
          <p:cNvPr id="179204" name="Header Placeholder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PEP UP Collaborative: Learnings &amp; Future Directions                      Rupinder Dhaliwal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4904-A8F4-4F7F-979C-5A0CE2DEF90F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2D34-FD0A-481D-BA94-D8C9D0544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4904-A8F4-4F7F-979C-5A0CE2DEF90F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2D34-FD0A-481D-BA94-D8C9D0544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4904-A8F4-4F7F-979C-5A0CE2DEF90F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2D34-FD0A-481D-BA94-D8C9D0544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7C503-8AEB-4642-B455-B5727B99E9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4904-A8F4-4F7F-979C-5A0CE2DEF90F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2D34-FD0A-481D-BA94-D8C9D0544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4904-A8F4-4F7F-979C-5A0CE2DEF90F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2D34-FD0A-481D-BA94-D8C9D0544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4904-A8F4-4F7F-979C-5A0CE2DEF90F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2D34-FD0A-481D-BA94-D8C9D0544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4904-A8F4-4F7F-979C-5A0CE2DEF90F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2D34-FD0A-481D-BA94-D8C9D0544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4904-A8F4-4F7F-979C-5A0CE2DEF90F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2D34-FD0A-481D-BA94-D8C9D0544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4904-A8F4-4F7F-979C-5A0CE2DEF90F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2D34-FD0A-481D-BA94-D8C9D0544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4904-A8F4-4F7F-979C-5A0CE2DEF90F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2D34-FD0A-481D-BA94-D8C9D0544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4904-A8F4-4F7F-979C-5A0CE2DEF90F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2D34-FD0A-481D-BA94-D8C9D0544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14904-A8F4-4F7F-979C-5A0CE2DEF90F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32D34-FD0A-481D-BA94-D8C9D0544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notesSlide" Target="../notesSlides/notesSlide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Excel_Worksheet2.xlsx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2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Protein in Critical illness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Evidence and Current Practices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Rupinder</a:t>
            </a:r>
            <a:r>
              <a:rPr lang="en-US" dirty="0" smtClean="0"/>
              <a:t> </a:t>
            </a:r>
            <a:r>
              <a:rPr lang="en-US" dirty="0" err="1" smtClean="0"/>
              <a:t>Dhaliwal</a:t>
            </a:r>
            <a:r>
              <a:rPr lang="en-US" dirty="0" smtClean="0"/>
              <a:t>, RD</a:t>
            </a:r>
          </a:p>
          <a:p>
            <a:r>
              <a:rPr lang="en-US" dirty="0" smtClean="0"/>
              <a:t>Manager, Research &amp; Networking</a:t>
            </a:r>
          </a:p>
          <a:p>
            <a:r>
              <a:rPr lang="en-US" dirty="0" smtClean="0"/>
              <a:t>Clinical Evaluation Research Unit</a:t>
            </a:r>
          </a:p>
          <a:p>
            <a:r>
              <a:rPr lang="en-US" dirty="0" smtClean="0"/>
              <a:t>Queens University, Kingston 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38400"/>
            <a:ext cx="77724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Point prevalence survey of nutrition practices in ICU’s around the world conducted Jan. 27, 2007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Enrolled 2772 patients from 158 ICU’s over 5 continents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Included ventilated adult patients who remained in ICU </a:t>
            </a:r>
            <a:r>
              <a:rPr lang="en-US" dirty="0" smtClean="0">
                <a:cs typeface="Arial" charset="0"/>
              </a:rPr>
              <a:t>&gt;72 hours</a:t>
            </a:r>
          </a:p>
          <a:p>
            <a:pPr>
              <a:lnSpc>
                <a:spcPct val="90000"/>
              </a:lnSpc>
            </a:pPr>
            <a:endParaRPr lang="en-US" dirty="0" smtClean="0">
              <a:cs typeface="Arial" charset="0"/>
            </a:endParaRPr>
          </a:p>
        </p:txBody>
      </p:sp>
      <p:pic>
        <p:nvPicPr>
          <p:cNvPr id="880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6781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0" y="-16708"/>
          <a:ext cx="9663784" cy="6874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71800" y="6019800"/>
            <a:ext cx="609600" cy="381000"/>
            <a:chOff x="2971800" y="6096000"/>
            <a:chExt cx="609600" cy="381000"/>
          </a:xfrm>
        </p:grpSpPr>
        <p:sp>
          <p:nvSpPr>
            <p:cNvPr id="3" name="Rectangle 2"/>
            <p:cNvSpPr/>
            <p:nvPr/>
          </p:nvSpPr>
          <p:spPr>
            <a:xfrm>
              <a:off x="2971800" y="6172200"/>
              <a:ext cx="609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9102" name="TextBox 3"/>
            <p:cNvSpPr txBox="1">
              <a:spLocks noChangeArrowheads="1"/>
            </p:cNvSpPr>
            <p:nvPr/>
          </p:nvSpPr>
          <p:spPr bwMode="auto">
            <a:xfrm>
              <a:off x="2971800" y="6096000"/>
              <a:ext cx="609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1F497D"/>
                  </a:solidFill>
                </a:rPr>
                <a:t>25%</a:t>
              </a:r>
            </a:p>
          </p:txBody>
        </p:sp>
      </p:grp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4267200" y="5943600"/>
            <a:ext cx="609600" cy="609600"/>
            <a:chOff x="2971800" y="6172200"/>
            <a:chExt cx="609600" cy="381000"/>
          </a:xfrm>
        </p:grpSpPr>
        <p:sp>
          <p:nvSpPr>
            <p:cNvPr id="8" name="Rectangle 7"/>
            <p:cNvSpPr/>
            <p:nvPr/>
          </p:nvSpPr>
          <p:spPr>
            <a:xfrm>
              <a:off x="2971800" y="6172200"/>
              <a:ext cx="609600" cy="304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9100" name="TextBox 8"/>
            <p:cNvSpPr txBox="1">
              <a:spLocks noChangeArrowheads="1"/>
            </p:cNvSpPr>
            <p:nvPr/>
          </p:nvSpPr>
          <p:spPr bwMode="auto">
            <a:xfrm>
              <a:off x="2971800" y="6214646"/>
              <a:ext cx="609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1F497D"/>
                  </a:solidFill>
                </a:rPr>
                <a:t>50%</a:t>
              </a:r>
            </a:p>
          </p:txBody>
        </p: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5638800" y="6019800"/>
            <a:ext cx="685800" cy="414338"/>
            <a:chOff x="2895600" y="6062246"/>
            <a:chExt cx="685800" cy="414754"/>
          </a:xfrm>
        </p:grpSpPr>
        <p:sp>
          <p:nvSpPr>
            <p:cNvPr id="11" name="Rectangle 10"/>
            <p:cNvSpPr/>
            <p:nvPr/>
          </p:nvSpPr>
          <p:spPr>
            <a:xfrm>
              <a:off x="2971800" y="6171894"/>
              <a:ext cx="609600" cy="3051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9098" name="TextBox 11"/>
            <p:cNvSpPr txBox="1">
              <a:spLocks noChangeArrowheads="1"/>
            </p:cNvSpPr>
            <p:nvPr/>
          </p:nvSpPr>
          <p:spPr bwMode="auto">
            <a:xfrm>
              <a:off x="2895600" y="6062246"/>
              <a:ext cx="609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1F497D"/>
                  </a:solidFill>
                </a:rPr>
                <a:t>75%</a:t>
              </a: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7162800" y="6096000"/>
            <a:ext cx="838200" cy="584200"/>
            <a:chOff x="2971800" y="6138446"/>
            <a:chExt cx="609600" cy="584775"/>
          </a:xfrm>
        </p:grpSpPr>
        <p:sp>
          <p:nvSpPr>
            <p:cNvPr id="14" name="Rectangle 13"/>
            <p:cNvSpPr/>
            <p:nvPr/>
          </p:nvSpPr>
          <p:spPr>
            <a:xfrm>
              <a:off x="2971800" y="6171817"/>
              <a:ext cx="609600" cy="30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9096" name="TextBox 14"/>
            <p:cNvSpPr txBox="1">
              <a:spLocks noChangeArrowheads="1"/>
            </p:cNvSpPr>
            <p:nvPr/>
          </p:nvSpPr>
          <p:spPr bwMode="auto">
            <a:xfrm>
              <a:off x="2971800" y="6138446"/>
              <a:ext cx="609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1F497D"/>
                  </a:solidFill>
                </a:rPr>
                <a:t>100%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3429000" cy="3810000"/>
          </a:xfrm>
        </p:spPr>
        <p:txBody>
          <a:bodyPr/>
          <a:lstStyle/>
          <a:p>
            <a:r>
              <a:rPr lang="en-US" sz="2400" smtClean="0"/>
              <a:t>113 select ICU patients with sepsis or burns</a:t>
            </a:r>
          </a:p>
          <a:p>
            <a:r>
              <a:rPr lang="en-US" sz="2400" smtClean="0"/>
              <a:t>On average, receiving 1900 kcal/day and 84 grams of protein</a:t>
            </a:r>
          </a:p>
          <a:p>
            <a:r>
              <a:rPr lang="en-US" sz="2400" smtClean="0"/>
              <a:t>No significant relationship with energy intake but……</a:t>
            </a:r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1785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5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514600"/>
            <a:ext cx="4657725" cy="3810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0117" name="TextBox 5"/>
          <p:cNvSpPr txBox="1">
            <a:spLocks noChangeArrowheads="1"/>
          </p:cNvSpPr>
          <p:nvPr/>
        </p:nvSpPr>
        <p:spPr bwMode="auto">
          <a:xfrm>
            <a:off x="5867400" y="6519863"/>
            <a:ext cx="3048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olidFill>
                  <a:srgbClr val="FFFF00"/>
                </a:solidFill>
              </a:rPr>
              <a:t>Clinical Nutrition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 smtClean="0"/>
              <a:t>Observational studies: protein results in better outcomes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Elke</a:t>
            </a:r>
            <a:r>
              <a:rPr lang="en-US" dirty="0" smtClean="0"/>
              <a:t> Critical Care 2013:</a:t>
            </a:r>
          </a:p>
          <a:p>
            <a:endParaRPr lang="en-US" dirty="0" smtClean="0"/>
          </a:p>
          <a:p>
            <a:r>
              <a:rPr lang="en-US" dirty="0" smtClean="0"/>
              <a:t>Only briefly mention this but Charlene to talk about results in more detail?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Current Practices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INS </a:t>
            </a:r>
            <a:r>
              <a:rPr lang="en-US" b="1" dirty="0"/>
              <a:t>2013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424863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 Black" pitchFamily="34" charset="0"/>
                <a:ea typeface="ＭＳ Ｐゴシック" pitchFamily="34" charset="-128"/>
              </a:rPr>
              <a:t/>
            </a:r>
            <a:br>
              <a:rPr lang="en-US" sz="3200" dirty="0" smtClean="0">
                <a:latin typeface="Arial Black" pitchFamily="34" charset="0"/>
                <a:ea typeface="ＭＳ Ｐゴシック" pitchFamily="34" charset="-128"/>
              </a:rPr>
            </a:br>
            <a:r>
              <a:rPr lang="en-US" sz="3600" dirty="0" smtClean="0">
                <a:ea typeface="ＭＳ Ｐゴシック" pitchFamily="34" charset="-128"/>
              </a:rPr>
              <a:t>International Nutrition Survey (INS) 2013</a:t>
            </a:r>
            <a:endParaRPr lang="en-US" sz="3600" dirty="0" smtClean="0">
              <a:latin typeface="Arial Black" pitchFamily="34" charset="0"/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9144000" cy="4784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b="1" dirty="0" smtClean="0">
                <a:latin typeface="+mj-lt"/>
                <a:ea typeface="ＭＳ Ｐゴシック" pitchFamily="34" charset="-128"/>
              </a:rPr>
              <a:t>Purpose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GB" sz="2400" dirty="0" smtClean="0">
                <a:latin typeface="+mj-lt"/>
                <a:ea typeface="ＭＳ Ｐゴシック" pitchFamily="34" charset="-128"/>
              </a:rPr>
              <a:t>illuminate gaps between current practice  &amp; guidelines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GB" sz="2400" dirty="0" smtClean="0">
                <a:latin typeface="+mj-lt"/>
                <a:ea typeface="ＭＳ Ｐゴシック" pitchFamily="34" charset="-128"/>
              </a:rPr>
              <a:t>identify practice areas to target for change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GB" sz="1600" dirty="0" smtClean="0">
              <a:latin typeface="+mj-lt"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b="1" dirty="0" smtClean="0">
                <a:latin typeface="+mj-lt"/>
                <a:ea typeface="ＭＳ Ｐゴシック" pitchFamily="34" charset="-128"/>
              </a:rPr>
              <a:t>History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started in Canada in 2001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5</a:t>
            </a:r>
            <a:r>
              <a:rPr lang="en-US" sz="2400" baseline="30000" dirty="0" smtClean="0">
                <a:latin typeface="+mj-lt"/>
                <a:ea typeface="ＭＳ Ｐゴシック" pitchFamily="34" charset="-128"/>
              </a:rPr>
              <a:t>th</a:t>
            </a:r>
            <a:r>
              <a:rPr lang="en-US" sz="2400" dirty="0" smtClean="0">
                <a:latin typeface="+mj-lt"/>
                <a:ea typeface="ＭＳ Ｐゴシック" pitchFamily="34" charset="-128"/>
              </a:rPr>
              <a:t> International audit  (2007, 2008, 2009, 2011 &amp; 2013)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1600" dirty="0" smtClean="0">
              <a:latin typeface="+mj-lt"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b="1" dirty="0" smtClean="0">
                <a:latin typeface="+mj-lt"/>
                <a:ea typeface="ＭＳ Ｐゴシック" pitchFamily="34" charset="-128"/>
              </a:rPr>
              <a:t>Methods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Observational, point prevalence study</a:t>
            </a: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dirty="0" smtClean="0">
              <a:ea typeface="ＭＳ Ｐゴシック" pitchFamily="34" charset="-128"/>
            </a:endParaRPr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4588" y="4648200"/>
            <a:ext cx="20812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free-2013-calendar.com/preview/calendar-2013-may.gif"/>
          <p:cNvPicPr>
            <a:picLocks noChangeAspect="1" noChangeArrowheads="1"/>
          </p:cNvPicPr>
          <p:nvPr/>
        </p:nvPicPr>
        <p:blipFill>
          <a:blip r:embed="rId2" cstate="print"/>
          <a:srcRect b="9290"/>
          <a:stretch>
            <a:fillRect/>
          </a:stretch>
        </p:blipFill>
        <p:spPr bwMode="auto">
          <a:xfrm>
            <a:off x="4876800" y="2133600"/>
            <a:ext cx="39052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7610475" cy="4953000"/>
          </a:xfrm>
        </p:spPr>
        <p:txBody>
          <a:bodyPr rtlCol="0"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Each ICU enrolled 20 consecutive patients</a:t>
            </a:r>
          </a:p>
          <a:p>
            <a:pPr lvl="2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1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ICU LOS&gt; 72 hrs</a:t>
            </a:r>
          </a:p>
          <a:p>
            <a:pPr lvl="2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1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vented within first 48 hrs</a:t>
            </a:r>
          </a:p>
          <a:p>
            <a:pPr lvl="2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1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Data abstracted from chart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Hospital and ICU characteristics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Patient information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Baseline Nutrition Assessment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Daily Nutrition data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Patient outcomes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 (e.g. mortality, length of stay)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itchFamily="34" charset="0"/>
              <a:buNone/>
              <a:defRPr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Benchmarking Report provided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Best of the Best Competition if n ≥ 20 patients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477000" y="3429000"/>
            <a:ext cx="763588" cy="741363"/>
          </a:xfrm>
          <a:prstGeom prst="ellipse">
            <a:avLst/>
          </a:prstGeom>
          <a:noFill/>
          <a:ln w="63500" cap="flat" cmpd="sng" algn="ctr">
            <a:solidFill>
              <a:schemeClr val="accent1"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20667" t="11732" r="19333" b="11732"/>
          <a:stretch>
            <a:fillRect/>
          </a:stretch>
        </p:blipFill>
        <p:spPr bwMode="auto">
          <a:xfrm>
            <a:off x="533400" y="152400"/>
            <a:ext cx="8229600" cy="656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5410200" y="914400"/>
            <a:ext cx="3276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www.criticalcarenutrition.com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orld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219200" y="1676400"/>
            <a:ext cx="1408113" cy="33655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CA" sz="1600" b="1">
                <a:solidFill>
                  <a:srgbClr val="FFFF66"/>
                </a:solidFill>
                <a:latin typeface="Century Gothic" pitchFamily="34" charset="0"/>
              </a:rPr>
              <a:t>Canada: 24</a:t>
            </a:r>
            <a:endParaRPr lang="en-US" sz="1600" b="1">
              <a:solidFill>
                <a:srgbClr val="FFFF66"/>
              </a:solidFill>
              <a:latin typeface="Century Gothic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27088" y="2781300"/>
            <a:ext cx="1066800" cy="33655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CA" sz="1600" b="1">
                <a:solidFill>
                  <a:srgbClr val="FFFF66"/>
                </a:solidFill>
                <a:latin typeface="Century Gothic" pitchFamily="34" charset="0"/>
              </a:rPr>
              <a:t>USA: 52</a:t>
            </a:r>
            <a:endParaRPr lang="en-US" sz="1600" b="1">
              <a:solidFill>
                <a:srgbClr val="FFFF66"/>
              </a:solidFill>
              <a:latin typeface="Century Gothic" pitchFamily="34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308850" y="5013325"/>
            <a:ext cx="1447800" cy="830263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CA" sz="1600" b="1">
                <a:solidFill>
                  <a:srgbClr val="FFFF66"/>
                </a:solidFill>
                <a:latin typeface="Century Gothic" pitchFamily="34" charset="0"/>
              </a:rPr>
              <a:t>Australia &amp; New Zealand: 36</a:t>
            </a:r>
            <a:endParaRPr lang="en-US" sz="1600" b="1">
              <a:solidFill>
                <a:srgbClr val="FFFF66"/>
              </a:solidFill>
              <a:latin typeface="Century Gothic" pitchFamily="34" charset="0"/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3779838" y="2714625"/>
            <a:ext cx="1524000" cy="5842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CA" sz="1600" b="1">
                <a:solidFill>
                  <a:srgbClr val="FFFF66"/>
                </a:solidFill>
                <a:latin typeface="Century Gothic" pitchFamily="34" charset="0"/>
              </a:rPr>
              <a:t>Europe &amp; Africa: 35</a:t>
            </a:r>
            <a:endParaRPr lang="en-US" sz="1600" b="1">
              <a:solidFill>
                <a:srgbClr val="FFFF66"/>
              </a:solidFill>
              <a:latin typeface="Century Gothic" pitchFamily="34" charset="0"/>
            </a:endParaRP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1908175" y="4437063"/>
            <a:ext cx="1597025" cy="5842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CA" sz="1600" b="1">
                <a:solidFill>
                  <a:srgbClr val="FFFF66"/>
                </a:solidFill>
                <a:latin typeface="Century Gothic" pitchFamily="34" charset="0"/>
              </a:rPr>
              <a:t>Latin America:  14</a:t>
            </a:r>
            <a:endParaRPr lang="en-US" sz="1600" b="1">
              <a:solidFill>
                <a:srgbClr val="FFFF66"/>
              </a:solidFill>
              <a:latin typeface="Century Gothic" pitchFamily="34" charset="0"/>
            </a:endParaRP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5940425" y="2708275"/>
            <a:ext cx="1223963" cy="33655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CA" sz="1600" b="1">
                <a:solidFill>
                  <a:srgbClr val="FFFF66"/>
                </a:solidFill>
                <a:latin typeface="Century Gothic" pitchFamily="34" charset="0"/>
              </a:rPr>
              <a:t>Asia: 41</a:t>
            </a:r>
            <a:endParaRPr lang="en-US" sz="1600" b="1">
              <a:solidFill>
                <a:srgbClr val="FFFF66"/>
              </a:solidFill>
              <a:latin typeface="Century Gothic" pitchFamily="34" charset="0"/>
            </a:endParaRPr>
          </a:p>
        </p:txBody>
      </p:sp>
      <p:sp>
        <p:nvSpPr>
          <p:cNvPr id="11273" name="AutoShape 10"/>
          <p:cNvSpPr>
            <a:spLocks noChangeArrowheads="1"/>
          </p:cNvSpPr>
          <p:nvPr/>
        </p:nvSpPr>
        <p:spPr bwMode="auto">
          <a:xfrm>
            <a:off x="0" y="4038600"/>
            <a:ext cx="1908175" cy="1608138"/>
          </a:xfrm>
          <a:prstGeom prst="rightArrowCallout">
            <a:avLst>
              <a:gd name="adj1" fmla="val 24991"/>
              <a:gd name="adj2" fmla="val 24991"/>
              <a:gd name="adj3" fmla="val 28950"/>
              <a:gd name="adj4" fmla="val 6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CA" sz="1400" b="1">
              <a:solidFill>
                <a:schemeClr val="tx2"/>
              </a:solidFill>
              <a:latin typeface="Century Gothic" pitchFamily="34" charset="0"/>
            </a:endParaRPr>
          </a:p>
          <a:p>
            <a:pPr defTabSz="457200"/>
            <a:r>
              <a:rPr lang="en-CA" sz="1400" b="1">
                <a:solidFill>
                  <a:schemeClr val="tx2"/>
                </a:solidFill>
                <a:latin typeface="Century Gothic" pitchFamily="34" charset="0"/>
              </a:rPr>
              <a:t>Colombia:6</a:t>
            </a:r>
          </a:p>
          <a:p>
            <a:pPr defTabSz="457200"/>
            <a:r>
              <a:rPr lang="en-CA" sz="1400" b="1">
                <a:solidFill>
                  <a:schemeClr val="tx2"/>
                </a:solidFill>
                <a:latin typeface="Century Gothic" pitchFamily="34" charset="0"/>
              </a:rPr>
              <a:t>Uruguay:4</a:t>
            </a:r>
            <a:endParaRPr lang="en-US" sz="1400" b="1">
              <a:solidFill>
                <a:schemeClr val="tx2"/>
              </a:solidFill>
              <a:latin typeface="Century Gothic" pitchFamily="34" charset="0"/>
            </a:endParaRPr>
          </a:p>
          <a:p>
            <a:pPr defTabSz="457200"/>
            <a:r>
              <a:rPr lang="en-CA" sz="1400" b="1">
                <a:solidFill>
                  <a:schemeClr val="tx2"/>
                </a:solidFill>
                <a:latin typeface="Century Gothic" pitchFamily="34" charset="0"/>
              </a:rPr>
              <a:t>Venezuela:2</a:t>
            </a:r>
          </a:p>
          <a:p>
            <a:pPr defTabSz="457200"/>
            <a:r>
              <a:rPr lang="en-CA" sz="1400" b="1">
                <a:solidFill>
                  <a:schemeClr val="tx2"/>
                </a:solidFill>
                <a:latin typeface="Century Gothic" pitchFamily="34" charset="0"/>
              </a:rPr>
              <a:t>Peru:1</a:t>
            </a:r>
          </a:p>
          <a:p>
            <a:pPr defTabSz="457200"/>
            <a:r>
              <a:rPr lang="en-CA" sz="1400" b="1">
                <a:solidFill>
                  <a:schemeClr val="tx2"/>
                </a:solidFill>
                <a:latin typeface="Century Gothic" pitchFamily="34" charset="0"/>
              </a:rPr>
              <a:t>Mexico: 1</a:t>
            </a:r>
          </a:p>
          <a:p>
            <a:pPr defTabSz="457200"/>
            <a:endParaRPr lang="en-CA" sz="1400" b="1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1274" name="AutoShape 16"/>
          <p:cNvSpPr>
            <a:spLocks noChangeArrowheads="1"/>
          </p:cNvSpPr>
          <p:nvPr/>
        </p:nvSpPr>
        <p:spPr bwMode="auto">
          <a:xfrm>
            <a:off x="3635375" y="3298825"/>
            <a:ext cx="2016125" cy="3016250"/>
          </a:xfrm>
          <a:prstGeom prst="upArrowCallout">
            <a:avLst>
              <a:gd name="adj1" fmla="val 28741"/>
              <a:gd name="adj2" fmla="val 38329"/>
              <a:gd name="adj3" fmla="val 33841"/>
              <a:gd name="adj4" fmla="val 6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endParaRPr lang="en-US" sz="1600" b="1">
              <a:solidFill>
                <a:srgbClr val="000000"/>
              </a:solidFill>
              <a:latin typeface="Century Gothic" pitchFamily="34" charset="0"/>
            </a:endParaRPr>
          </a:p>
          <a:p>
            <a:pPr algn="ctr" defTabSz="457200"/>
            <a:endParaRPr lang="en-US" sz="1400" b="1">
              <a:solidFill>
                <a:srgbClr val="FF0000"/>
              </a:solidFill>
              <a:latin typeface="Century Gothic" pitchFamily="34" charset="0"/>
            </a:endParaRPr>
          </a:p>
          <a:p>
            <a:pPr algn="ctr" defTabSz="457200"/>
            <a:r>
              <a:rPr lang="en-US" sz="1400" b="1">
                <a:solidFill>
                  <a:srgbClr val="FF0000"/>
                </a:solidFill>
                <a:latin typeface="Century Gothic" pitchFamily="34" charset="0"/>
              </a:rPr>
              <a:t>Turkey: 11</a:t>
            </a:r>
          </a:p>
          <a:p>
            <a:pPr algn="ctr" defTabSz="457200"/>
            <a:r>
              <a:rPr lang="en-US" sz="1400" b="1">
                <a:solidFill>
                  <a:srgbClr val="000000"/>
                </a:solidFill>
                <a:latin typeface="Century Gothic" pitchFamily="34" charset="0"/>
              </a:rPr>
              <a:t>UK: 8</a:t>
            </a:r>
          </a:p>
          <a:p>
            <a:pPr algn="ctr" defTabSz="457200"/>
            <a:r>
              <a:rPr lang="en-US" sz="1400" b="1">
                <a:solidFill>
                  <a:srgbClr val="000000"/>
                </a:solidFill>
                <a:latin typeface="Century Gothic" pitchFamily="34" charset="0"/>
              </a:rPr>
              <a:t>Ireland: 4</a:t>
            </a:r>
          </a:p>
          <a:p>
            <a:pPr algn="ctr" defTabSz="457200"/>
            <a:r>
              <a:rPr lang="en-US" sz="1400" b="1">
                <a:solidFill>
                  <a:srgbClr val="000000"/>
                </a:solidFill>
                <a:latin typeface="Century Gothic" pitchFamily="34" charset="0"/>
              </a:rPr>
              <a:t>Norway: 4</a:t>
            </a:r>
          </a:p>
          <a:p>
            <a:pPr algn="ctr" defTabSz="457200"/>
            <a:r>
              <a:rPr lang="en-US" sz="1400" b="1">
                <a:solidFill>
                  <a:srgbClr val="000000"/>
                </a:solidFill>
                <a:latin typeface="Century Gothic" pitchFamily="34" charset="0"/>
              </a:rPr>
              <a:t>Switzerland: 3</a:t>
            </a:r>
          </a:p>
          <a:p>
            <a:pPr algn="ctr" defTabSz="457200"/>
            <a:r>
              <a:rPr lang="en-US" sz="1400" b="1">
                <a:solidFill>
                  <a:srgbClr val="000000"/>
                </a:solidFill>
                <a:latin typeface="Century Gothic" pitchFamily="34" charset="0"/>
              </a:rPr>
              <a:t>Italy: 1</a:t>
            </a:r>
          </a:p>
          <a:p>
            <a:pPr algn="ctr" defTabSz="457200"/>
            <a:r>
              <a:rPr lang="en-CA" sz="1400" b="1">
                <a:solidFill>
                  <a:srgbClr val="000000"/>
                </a:solidFill>
                <a:latin typeface="Century Gothic" pitchFamily="34" charset="0"/>
              </a:rPr>
              <a:t>Sweden: 1</a:t>
            </a:r>
          </a:p>
          <a:p>
            <a:pPr algn="ctr" defTabSz="457200"/>
            <a:r>
              <a:rPr lang="en-CA" sz="1400" b="1">
                <a:solidFill>
                  <a:srgbClr val="000000"/>
                </a:solidFill>
                <a:latin typeface="Century Gothic" pitchFamily="34" charset="0"/>
              </a:rPr>
              <a:t>Spain: 1</a:t>
            </a:r>
          </a:p>
          <a:p>
            <a:pPr algn="ctr" defTabSz="457200"/>
            <a:r>
              <a:rPr lang="en-CA" sz="1400" b="1">
                <a:solidFill>
                  <a:srgbClr val="000000"/>
                </a:solidFill>
                <a:latin typeface="Century Gothic" pitchFamily="34" charset="0"/>
              </a:rPr>
              <a:t>South Africa: 2</a:t>
            </a:r>
          </a:p>
          <a:p>
            <a:pPr algn="ctr" defTabSz="457200"/>
            <a:endParaRPr lang="en-US" sz="1400" b="1">
              <a:solidFill>
                <a:srgbClr val="000000"/>
              </a:solidFill>
              <a:latin typeface="Century Gothic" pitchFamily="34" charset="0"/>
            </a:endParaRPr>
          </a:p>
          <a:p>
            <a:pPr algn="ctr" defTabSz="457200"/>
            <a:endParaRPr lang="en-US" sz="16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1275" name="AutoShape 16"/>
          <p:cNvSpPr>
            <a:spLocks noChangeArrowheads="1"/>
          </p:cNvSpPr>
          <p:nvPr/>
        </p:nvSpPr>
        <p:spPr bwMode="auto">
          <a:xfrm>
            <a:off x="5867400" y="2997200"/>
            <a:ext cx="1296988" cy="2841625"/>
          </a:xfrm>
          <a:prstGeom prst="upArrowCallout">
            <a:avLst>
              <a:gd name="adj1" fmla="val 28741"/>
              <a:gd name="adj2" fmla="val 38329"/>
              <a:gd name="adj3" fmla="val 42845"/>
              <a:gd name="adj4" fmla="val 6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CA" sz="1400" b="1">
                <a:solidFill>
                  <a:srgbClr val="FF0000"/>
                </a:solidFill>
                <a:latin typeface="Century Gothic" pitchFamily="34" charset="0"/>
              </a:rPr>
              <a:t>Japan: 21</a:t>
            </a:r>
          </a:p>
          <a:p>
            <a:pPr algn="ctr" defTabSz="457200"/>
            <a:r>
              <a:rPr lang="en-US" sz="1400" b="1">
                <a:solidFill>
                  <a:srgbClr val="000000"/>
                </a:solidFill>
                <a:latin typeface="Century Gothic" pitchFamily="34" charset="0"/>
              </a:rPr>
              <a:t>India: 9</a:t>
            </a:r>
          </a:p>
          <a:p>
            <a:pPr algn="ctr" defTabSz="457200"/>
            <a:r>
              <a:rPr lang="en-CA" sz="1400" b="1">
                <a:solidFill>
                  <a:srgbClr val="000000"/>
                </a:solidFill>
                <a:latin typeface="Century Gothic" pitchFamily="34" charset="0"/>
              </a:rPr>
              <a:t>Singapore: 5</a:t>
            </a:r>
          </a:p>
          <a:p>
            <a:pPr algn="ctr" defTabSz="457200"/>
            <a:r>
              <a:rPr lang="en-CA" sz="1400" b="1">
                <a:solidFill>
                  <a:srgbClr val="000000"/>
                </a:solidFill>
                <a:latin typeface="Century Gothic" pitchFamily="34" charset="0"/>
              </a:rPr>
              <a:t>Philippines:2</a:t>
            </a:r>
          </a:p>
          <a:p>
            <a:pPr algn="ctr" defTabSz="457200"/>
            <a:r>
              <a:rPr lang="en-CA" sz="1400" b="1">
                <a:solidFill>
                  <a:srgbClr val="000000"/>
                </a:solidFill>
                <a:latin typeface="Century Gothic" pitchFamily="34" charset="0"/>
              </a:rPr>
              <a:t>China: 2</a:t>
            </a:r>
          </a:p>
          <a:p>
            <a:pPr algn="ctr" defTabSz="457200"/>
            <a:r>
              <a:rPr lang="en-CA" sz="1400" b="1">
                <a:solidFill>
                  <a:srgbClr val="000000"/>
                </a:solidFill>
                <a:latin typeface="Century Gothic" pitchFamily="34" charset="0"/>
              </a:rPr>
              <a:t>Iran : 1</a:t>
            </a:r>
          </a:p>
          <a:p>
            <a:pPr algn="ctr" defTabSz="457200"/>
            <a:r>
              <a:rPr lang="en-CA" sz="1400" b="1">
                <a:solidFill>
                  <a:srgbClr val="000000"/>
                </a:solidFill>
                <a:latin typeface="Century Gothic" pitchFamily="34" charset="0"/>
              </a:rPr>
              <a:t>Thailand: 1</a:t>
            </a:r>
            <a:endParaRPr lang="en-US" sz="14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838200" y="304800"/>
            <a:ext cx="7524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Participation: INS 2013</a:t>
            </a:r>
            <a:endParaRPr lang="en-US" sz="3600">
              <a:solidFill>
                <a:srgbClr val="FFFF00"/>
              </a:solidFill>
            </a:endParaRPr>
          </a:p>
        </p:txBody>
      </p:sp>
      <p:sp>
        <p:nvSpPr>
          <p:cNvPr id="11277" name="TextBox 14"/>
          <p:cNvSpPr txBox="1">
            <a:spLocks noChangeArrowheads="1"/>
          </p:cNvSpPr>
          <p:nvPr/>
        </p:nvSpPr>
        <p:spPr bwMode="auto">
          <a:xfrm>
            <a:off x="6934200" y="1143000"/>
            <a:ext cx="2743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</a:rPr>
              <a:t>202 ICUs </a:t>
            </a:r>
          </a:p>
          <a:p>
            <a:pPr algn="ctr"/>
            <a:r>
              <a:rPr lang="en-US">
                <a:solidFill>
                  <a:srgbClr val="002060"/>
                </a:solidFill>
              </a:rPr>
              <a:t>26 nations</a:t>
            </a:r>
          </a:p>
          <a:p>
            <a:pPr algn="ctr"/>
            <a:r>
              <a:rPr lang="en-US">
                <a:solidFill>
                  <a:srgbClr val="002060"/>
                </a:solidFill>
              </a:rPr>
              <a:t>4040 patients</a:t>
            </a:r>
          </a:p>
          <a:p>
            <a:pPr algn="ctr"/>
            <a:r>
              <a:rPr lang="en-US">
                <a:solidFill>
                  <a:srgbClr val="002060"/>
                </a:solidFill>
              </a:rPr>
              <a:t>37,872 days</a:t>
            </a:r>
          </a:p>
          <a:p>
            <a:r>
              <a:rPr lang="en-US" sz="160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ICU Characteristics</a:t>
            </a:r>
            <a:endParaRPr lang="en-CA" sz="360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527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Characteristics </a:t>
                      </a:r>
                    </a:p>
                  </a:txBody>
                  <a:tcPr marL="45720" marT="9144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Total (n =202)</a:t>
                      </a:r>
                    </a:p>
                  </a:txBody>
                  <a:tcPr marL="45720" marR="0" marT="9144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Hospital Type </a:t>
                      </a:r>
                    </a:p>
                  </a:txBody>
                  <a:tcPr marL="4572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45720" marR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Teaching </a:t>
                      </a:r>
                    </a:p>
                  </a:txBody>
                  <a:tcPr marL="4572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170 (84.2%)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45720" marR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Non-teaching </a:t>
                      </a:r>
                    </a:p>
                  </a:txBody>
                  <a:tcPr marL="4572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32( 15.8%)</a:t>
                      </a:r>
                    </a:p>
                  </a:txBody>
                  <a:tcPr marL="45720" marR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Size of Hospital (beds) </a:t>
                      </a:r>
                    </a:p>
                  </a:txBody>
                  <a:tcPr marL="4572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45720" marR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Mean (Range) </a:t>
                      </a:r>
                    </a:p>
                  </a:txBody>
                  <a:tcPr marL="4572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581 (50-2500)</a:t>
                      </a:r>
                    </a:p>
                  </a:txBody>
                  <a:tcPr marL="45720" marR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ICU Structure </a:t>
                      </a:r>
                    </a:p>
                  </a:txBody>
                  <a:tcPr marL="4572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45720" marR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Open </a:t>
                      </a:r>
                    </a:p>
                  </a:txBody>
                  <a:tcPr marL="4572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51 (25.2%)</a:t>
                      </a:r>
                    </a:p>
                  </a:txBody>
                  <a:tcPr marL="45720" marR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Closed </a:t>
                      </a:r>
                    </a:p>
                  </a:txBody>
                  <a:tcPr marL="4572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148 (73.3%)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45720" marR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Other </a:t>
                      </a:r>
                    </a:p>
                  </a:txBody>
                  <a:tcPr marL="4572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 (1.5%)</a:t>
                      </a:r>
                    </a:p>
                  </a:txBody>
                  <a:tcPr marL="45720" marR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Size of ICU (beds) </a:t>
                      </a:r>
                    </a:p>
                  </a:txBody>
                  <a:tcPr marL="4572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45720" marR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Mean (Range)</a:t>
                      </a:r>
                    </a:p>
                  </a:txBody>
                  <a:tcPr marL="4572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17(4-86)</a:t>
                      </a:r>
                    </a:p>
                  </a:txBody>
                  <a:tcPr marL="45720" marR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Designated Medical Director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L="4572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185 (91.6%)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45720" marR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Presence of </a:t>
                      </a:r>
                      <a:r>
                        <a:rPr kumimoji="0" lang="en-CA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Dietitian</a:t>
                      </a: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(s)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4572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164 (81.2%)</a:t>
                      </a:r>
                    </a:p>
                  </a:txBody>
                  <a:tcPr marL="45720" marR="0" marB="0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Learning Objectives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You will become familiar with the</a:t>
            </a:r>
          </a:p>
          <a:p>
            <a:pPr>
              <a:buNone/>
            </a:pPr>
            <a:endParaRPr lang="en-US" sz="2400" dirty="0" smtClean="0"/>
          </a:p>
          <a:p>
            <a:pPr lvl="1">
              <a:buFont typeface="Wingdings" pitchFamily="2" charset="2"/>
              <a:buChar char="q"/>
            </a:pPr>
            <a:r>
              <a:rPr lang="en-US" sz="2400" dirty="0" smtClean="0"/>
              <a:t>Latest </a:t>
            </a:r>
            <a:r>
              <a:rPr lang="en-US" sz="2400" dirty="0"/>
              <a:t>evidence behind optimizing nutrition and protein intake in critical </a:t>
            </a:r>
            <a:r>
              <a:rPr lang="en-US" sz="2400" dirty="0" smtClean="0"/>
              <a:t>illness</a:t>
            </a:r>
          </a:p>
          <a:p>
            <a:pPr lvl="1">
              <a:buNone/>
            </a:pPr>
            <a:endParaRPr lang="en-US" sz="2400" dirty="0"/>
          </a:p>
          <a:p>
            <a:pPr lvl="1">
              <a:buFont typeface="Wingdings" pitchFamily="2" charset="2"/>
              <a:buChar char="q"/>
            </a:pPr>
            <a:r>
              <a:rPr lang="en-US" sz="2400" dirty="0" smtClean="0"/>
              <a:t>Current protein intakes in ICU patients: results </a:t>
            </a:r>
            <a:r>
              <a:rPr lang="en-US" sz="2400" dirty="0"/>
              <a:t>of the International Nutrition Survey </a:t>
            </a:r>
            <a:r>
              <a:rPr lang="en-US" sz="2400" dirty="0" smtClean="0"/>
              <a:t>2013</a:t>
            </a:r>
          </a:p>
          <a:p>
            <a:pPr lvl="1">
              <a:buNone/>
            </a:pPr>
            <a:endParaRPr lang="en-US" sz="2400" dirty="0"/>
          </a:p>
          <a:p>
            <a:pPr lvl="1">
              <a:buFont typeface="Wingdings" pitchFamily="2" charset="2"/>
              <a:buChar char="q"/>
            </a:pPr>
            <a:r>
              <a:rPr lang="en-US" sz="2400" dirty="0" smtClean="0"/>
              <a:t>Recent </a:t>
            </a:r>
            <a:r>
              <a:rPr lang="en-US" sz="2400" dirty="0"/>
              <a:t>efforts at improving the delivery of protein in ICUs </a:t>
            </a:r>
          </a:p>
          <a:p>
            <a:pPr lvl="2"/>
            <a:r>
              <a:rPr lang="en-US" sz="2000" dirty="0" smtClean="0"/>
              <a:t>The PEP </a:t>
            </a:r>
            <a:r>
              <a:rPr lang="en-US" sz="2000" dirty="0"/>
              <a:t>UP Protocol </a:t>
            </a:r>
            <a:endParaRPr lang="en-US" sz="2000" dirty="0" smtClean="0"/>
          </a:p>
          <a:p>
            <a:pPr lvl="2"/>
            <a:r>
              <a:rPr lang="en-US" sz="2000" dirty="0" smtClean="0"/>
              <a:t>use </a:t>
            </a:r>
            <a:r>
              <a:rPr lang="en-US" sz="2000" dirty="0"/>
              <a:t>of supplemental </a:t>
            </a:r>
            <a:r>
              <a:rPr lang="en-US" sz="2000" dirty="0" err="1" smtClean="0"/>
              <a:t>parenteral</a:t>
            </a:r>
            <a:r>
              <a:rPr lang="en-US" sz="2000" dirty="0" smtClean="0"/>
              <a:t> </a:t>
            </a:r>
            <a:r>
              <a:rPr lang="en-US" sz="2000" dirty="0"/>
              <a:t>nutrition in high risk patients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Patient Characteristics</a:t>
            </a:r>
            <a:endParaRPr lang="en-CA" sz="360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20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Characteristics </a:t>
                      </a:r>
                    </a:p>
                  </a:txBody>
                  <a:tcPr marL="45720" marT="4571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 = 4040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45717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Age (years)               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Median [Q1,Q3] </a:t>
                      </a:r>
                    </a:p>
                  </a:txBody>
                  <a:tcPr marL="45720" marT="4571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 [50-74]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45717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BMI                           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Median [Q1, Q3]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T="4571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25.7 [22.5 - 30]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45717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T="4571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45717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Admission Category             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Medical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T="4571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2588 (64%)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45717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Surgical: Elective </a:t>
                      </a:r>
                    </a:p>
                  </a:txBody>
                  <a:tcPr marL="45720" marT="4571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428 (10.6%)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45717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Surgical: Emergency </a:t>
                      </a:r>
                    </a:p>
                  </a:txBody>
                  <a:tcPr marL="45720" marT="4571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1024 (25.3%)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45717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T="4571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45717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Apache II Score       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Median [Q1, Q3]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T="4571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 [16-27]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45717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T="4571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45717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Presence of ARDS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</a:p>
                  </a:txBody>
                  <a:tcPr marL="45720" marT="4571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365/4040 (9%)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45717" marB="0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Clinical Outcomes </a:t>
            </a:r>
            <a:endParaRPr lang="en-CA" sz="360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05800" cy="4492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7200"/>
                <a:gridCol w="27686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Outcomes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16" marR="91432" marT="9144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n=4040                          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16" marR="0" marT="91440" marB="0" horzOverflow="overflow"/>
                </a:tc>
              </a:tr>
              <a:tr h="485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Length of Mechanical Ventilation (days)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45716" marR="91432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16" marR="0" marB="0" horzOverflow="overflow"/>
                </a:tc>
              </a:tr>
              <a:tr h="48537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Median [Q1, Q3] </a:t>
                      </a:r>
                    </a:p>
                  </a:txBody>
                  <a:tcPr marL="45716" marR="9143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6.6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[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3.1, 13.6]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16" marR="0" marB="0" horzOverflow="overflow"/>
                </a:tc>
              </a:tr>
              <a:tr h="485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Length of ICU Stay (days) </a:t>
                      </a:r>
                    </a:p>
                  </a:txBody>
                  <a:tcPr marL="45716" marR="9143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16" marR="0" marB="0" horzOverflow="overflow"/>
                </a:tc>
              </a:tr>
              <a:tr h="48537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Median [Q1, Q3]</a:t>
                      </a:r>
                    </a:p>
                  </a:txBody>
                  <a:tcPr marL="45716" marR="9143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[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5.8, 18.9]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16" marR="0" marB="0" horzOverflow="overflow"/>
                </a:tc>
              </a:tr>
              <a:tr h="485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Length of Hospital Stay (days) </a:t>
                      </a:r>
                    </a:p>
                  </a:txBody>
                  <a:tcPr marL="45716" marR="9143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16" marR="0" marB="0" horzOverflow="overflow"/>
                </a:tc>
              </a:tr>
              <a:tr h="48537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Median [Q1,Q3] </a:t>
                      </a:r>
                    </a:p>
                  </a:txBody>
                  <a:tcPr marL="45716" marR="9143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 [10.8, 44.9.]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16" marR="0" marB="0" horzOverflow="overflow"/>
                </a:tc>
              </a:tr>
              <a:tr h="485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Patient Died (within 60 days)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45716" marR="9143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16" marR="0" marB="0" horzOverflow="overflow"/>
                </a:tc>
              </a:tr>
              <a:tr h="48537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 </a:t>
                      </a:r>
                    </a:p>
                  </a:txBody>
                  <a:tcPr marL="45716" marR="9143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991 (24.5%)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16" marR="0" marB="0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84582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 2013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884910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14400"/>
            <a:ext cx="89154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8991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Barriers: innovative approaches to overcome these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Barriers to optimal protein intake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Unstable patients: Other aspects of care take precedence</a:t>
            </a:r>
          </a:p>
          <a:p>
            <a:r>
              <a:rPr lang="en-US" dirty="0" smtClean="0"/>
              <a:t>No feeding tube in place</a:t>
            </a:r>
          </a:p>
          <a:p>
            <a:r>
              <a:rPr lang="en-US" dirty="0" smtClean="0"/>
              <a:t>RD not around</a:t>
            </a:r>
          </a:p>
          <a:p>
            <a:r>
              <a:rPr lang="en-US" dirty="0" smtClean="0"/>
              <a:t>Delays in MDs starting EN</a:t>
            </a:r>
          </a:p>
          <a:p>
            <a:r>
              <a:rPr lang="en-US" dirty="0" smtClean="0"/>
              <a:t>M. agents not started when intolerance</a:t>
            </a:r>
          </a:p>
          <a:p>
            <a:r>
              <a:rPr lang="en-US" dirty="0" smtClean="0"/>
              <a:t>MDs want pts to be NPO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9051925" cy="3657600"/>
          </a:xfrm>
        </p:spPr>
        <p:txBody>
          <a:bodyPr anchor="ctr"/>
          <a:lstStyle/>
          <a:p>
            <a:pPr marL="166688" indent="-166688" eaLnBrk="1" hangingPunct="1">
              <a:spcBef>
                <a:spcPts val="600"/>
              </a:spcBef>
              <a:buClr>
                <a:srgbClr val="012B74"/>
              </a:buClr>
              <a:buFont typeface="Wingdings" pitchFamily="2" charset="2"/>
              <a:buChar char="q"/>
            </a:pPr>
            <a:r>
              <a:rPr lang="en-US" sz="2000" b="1" dirty="0" smtClean="0">
                <a:latin typeface="Calibri" pitchFamily="34" charset="0"/>
                <a:cs typeface="Arial" charset="0"/>
              </a:rPr>
              <a:t>Different feeding options</a:t>
            </a:r>
            <a:r>
              <a:rPr lang="en-US" sz="2800" dirty="0" smtClean="0">
                <a:latin typeface="Calibri" pitchFamily="34" charset="0"/>
                <a:cs typeface="Arial" charset="0"/>
              </a:rPr>
              <a:t> </a:t>
            </a:r>
          </a:p>
          <a:p>
            <a:pPr lvl="1" eaLnBrk="1" hangingPunct="1">
              <a:spcBef>
                <a:spcPts val="600"/>
              </a:spcBef>
              <a:buClr>
                <a:srgbClr val="012B74"/>
              </a:buClr>
              <a:buFont typeface="Arial" pitchFamily="34" charset="0"/>
              <a:buChar char="•"/>
            </a:pPr>
            <a:r>
              <a:rPr lang="en-US" sz="1800" b="1" dirty="0" smtClean="0">
                <a:latin typeface="Calibri" pitchFamily="34" charset="0"/>
                <a:cs typeface="Arial" charset="0"/>
              </a:rPr>
              <a:t>stable: </a:t>
            </a:r>
            <a:r>
              <a:rPr lang="en-US" sz="1800" dirty="0" smtClean="0">
                <a:latin typeface="Calibri" pitchFamily="34" charset="0"/>
                <a:cs typeface="Arial" charset="0"/>
              </a:rPr>
              <a:t>start </a:t>
            </a:r>
            <a:r>
              <a:rPr lang="en-US" sz="1800" dirty="0" err="1" smtClean="0">
                <a:latin typeface="Calibri" pitchFamily="34" charset="0"/>
                <a:cs typeface="Arial" charset="0"/>
              </a:rPr>
              <a:t>intragastric</a:t>
            </a:r>
            <a:r>
              <a:rPr lang="en-US" sz="1800" dirty="0" smtClean="0">
                <a:latin typeface="Calibri" pitchFamily="34" charset="0"/>
                <a:cs typeface="Arial" charset="0"/>
              </a:rPr>
              <a:t> EN immediately at goal rate</a:t>
            </a:r>
          </a:p>
          <a:p>
            <a:pPr lvl="1" eaLnBrk="1" hangingPunct="1">
              <a:spcBef>
                <a:spcPts val="600"/>
              </a:spcBef>
              <a:buClr>
                <a:srgbClr val="012B74"/>
              </a:buClr>
              <a:buFont typeface="Arial" pitchFamily="34" charset="0"/>
              <a:buChar char="•"/>
            </a:pPr>
            <a:r>
              <a:rPr lang="en-US" sz="1800" b="1" dirty="0" smtClean="0">
                <a:latin typeface="Calibri" pitchFamily="34" charset="0"/>
                <a:cs typeface="Arial" charset="0"/>
              </a:rPr>
              <a:t>unstable: </a:t>
            </a:r>
            <a:r>
              <a:rPr lang="en-US" sz="1800" dirty="0" smtClean="0">
                <a:latin typeface="Calibri" pitchFamily="34" charset="0"/>
                <a:cs typeface="Arial" charset="0"/>
              </a:rPr>
              <a:t>start at </a:t>
            </a:r>
            <a:r>
              <a:rPr lang="en-US" sz="1800" dirty="0" err="1" smtClean="0">
                <a:latin typeface="Calibri" pitchFamily="34" charset="0"/>
                <a:cs typeface="Arial" charset="0"/>
              </a:rPr>
              <a:t>trophic</a:t>
            </a:r>
            <a:r>
              <a:rPr lang="en-US" sz="1800" dirty="0" smtClean="0">
                <a:latin typeface="Calibri" pitchFamily="34" charset="0"/>
                <a:cs typeface="Arial" charset="0"/>
              </a:rPr>
              <a:t> feeds, 10 </a:t>
            </a:r>
            <a:r>
              <a:rPr lang="en-US" sz="1800" dirty="0" err="1" smtClean="0">
                <a:latin typeface="Calibri" pitchFamily="34" charset="0"/>
                <a:cs typeface="Arial" charset="0"/>
              </a:rPr>
              <a:t>mls</a:t>
            </a:r>
            <a:r>
              <a:rPr lang="en-US" sz="1800" dirty="0" smtClean="0">
                <a:latin typeface="Calibri" pitchFamily="34" charset="0"/>
                <a:cs typeface="Arial" charset="0"/>
              </a:rPr>
              <a:t>/hr and re-assess</a:t>
            </a:r>
          </a:p>
          <a:p>
            <a:pPr lvl="1" eaLnBrk="1" hangingPunct="1">
              <a:spcBef>
                <a:spcPts val="600"/>
              </a:spcBef>
              <a:buClr>
                <a:srgbClr val="012B74"/>
              </a:buClr>
              <a:buFont typeface="Arial" pitchFamily="34" charset="0"/>
              <a:buChar char="•"/>
            </a:pPr>
            <a:r>
              <a:rPr lang="en-US" sz="1800" b="1" dirty="0" smtClean="0">
                <a:latin typeface="Calibri" pitchFamily="34" charset="0"/>
                <a:cs typeface="Arial" charset="0"/>
              </a:rPr>
              <a:t>NPO: </a:t>
            </a:r>
            <a:r>
              <a:rPr lang="en-US" sz="1800" dirty="0" smtClean="0">
                <a:latin typeface="Calibri" pitchFamily="34" charset="0"/>
                <a:cs typeface="Arial" charset="0"/>
              </a:rPr>
              <a:t>re-assess daily, ask for reason</a:t>
            </a:r>
          </a:p>
          <a:p>
            <a:pPr marL="166688" indent="-166688" eaLnBrk="1" hangingPunct="1">
              <a:spcBef>
                <a:spcPts val="600"/>
              </a:spcBef>
              <a:buClr>
                <a:srgbClr val="012B74"/>
              </a:buClr>
              <a:buFont typeface="Wingdings" pitchFamily="2" charset="2"/>
              <a:buChar char="q"/>
            </a:pPr>
            <a:r>
              <a:rPr lang="en-US" sz="2000" b="1" dirty="0" smtClean="0">
                <a:latin typeface="Calibri" pitchFamily="34" charset="0"/>
                <a:cs typeface="Arial" charset="0"/>
              </a:rPr>
              <a:t>Volume based feeding</a:t>
            </a:r>
            <a:r>
              <a:rPr lang="en-US" sz="2000" dirty="0" smtClean="0">
                <a:latin typeface="Calibri" pitchFamily="34" charset="0"/>
                <a:cs typeface="Arial" charset="0"/>
              </a:rPr>
              <a:t>: </a:t>
            </a:r>
            <a:r>
              <a:rPr lang="en-US" sz="1800" dirty="0" smtClean="0">
                <a:latin typeface="Calibri" pitchFamily="34" charset="0"/>
                <a:cs typeface="Arial" charset="0"/>
              </a:rPr>
              <a:t>target a 24 hour volume vs. hourly</a:t>
            </a:r>
            <a:r>
              <a:rPr lang="en-US" sz="2000" dirty="0" smtClean="0">
                <a:latin typeface="Calibri" pitchFamily="34" charset="0"/>
                <a:cs typeface="Arial" charset="0"/>
              </a:rPr>
              <a:t> </a:t>
            </a:r>
          </a:p>
          <a:p>
            <a:pPr marL="166688" indent="-166688" eaLnBrk="1" hangingPunct="1">
              <a:spcBef>
                <a:spcPts val="600"/>
              </a:spcBef>
              <a:buClr>
                <a:srgbClr val="012B74"/>
              </a:buClr>
              <a:buFont typeface="Wingdings" pitchFamily="2" charset="2"/>
              <a:buChar char="q"/>
            </a:pPr>
            <a:r>
              <a:rPr lang="en-US" sz="2000" b="1" dirty="0" smtClean="0">
                <a:latin typeface="Calibri" pitchFamily="34" charset="0"/>
                <a:cs typeface="Arial" charset="0"/>
              </a:rPr>
              <a:t>RN driven:</a:t>
            </a:r>
            <a:r>
              <a:rPr lang="en-US" sz="1800" dirty="0" smtClean="0">
                <a:latin typeface="Calibri" pitchFamily="34" charset="0"/>
                <a:cs typeface="Arial" charset="0"/>
              </a:rPr>
              <a:t> adjust hourly rate to make up the 24 hour volume</a:t>
            </a:r>
            <a:endParaRPr lang="en-US" sz="2400" dirty="0" smtClean="0">
              <a:latin typeface="Calibri" pitchFamily="34" charset="0"/>
              <a:cs typeface="Arial" charset="0"/>
            </a:endParaRPr>
          </a:p>
          <a:p>
            <a:pPr marL="166688" indent="-166688" eaLnBrk="1" hangingPunct="1">
              <a:spcBef>
                <a:spcPts val="600"/>
              </a:spcBef>
              <a:buClr>
                <a:srgbClr val="012B74"/>
              </a:buClr>
              <a:buFont typeface="Wingdings" pitchFamily="2" charset="2"/>
              <a:buChar char="q"/>
            </a:pPr>
            <a:r>
              <a:rPr lang="en-US" sz="2000" b="1" dirty="0" smtClean="0">
                <a:latin typeface="Calibri" pitchFamily="34" charset="0"/>
                <a:cs typeface="Arial" charset="0"/>
              </a:rPr>
              <a:t>Semi elemental solution</a:t>
            </a:r>
            <a:r>
              <a:rPr lang="en-US" sz="2000" dirty="0" smtClean="0">
                <a:latin typeface="Calibri" pitchFamily="34" charset="0"/>
                <a:cs typeface="Arial" charset="0"/>
              </a:rPr>
              <a:t>: </a:t>
            </a:r>
            <a:r>
              <a:rPr lang="en-US" sz="1800" dirty="0" smtClean="0">
                <a:latin typeface="Calibri" pitchFamily="34" charset="0"/>
                <a:cs typeface="Arial" charset="0"/>
              </a:rPr>
              <a:t>start and progress to polymeric</a:t>
            </a:r>
          </a:p>
          <a:p>
            <a:pPr marL="166688" indent="-166688" eaLnBrk="1" hangingPunct="1">
              <a:spcBef>
                <a:spcPts val="600"/>
              </a:spcBef>
              <a:buClr>
                <a:srgbClr val="012B74"/>
              </a:buClr>
              <a:buFont typeface="Wingdings" pitchFamily="2" charset="2"/>
              <a:buChar char="q"/>
            </a:pPr>
            <a:r>
              <a:rPr lang="en-US" sz="2000" b="1" dirty="0" smtClean="0">
                <a:latin typeface="Calibri" pitchFamily="34" charset="0"/>
                <a:cs typeface="Arial" charset="0"/>
              </a:rPr>
              <a:t>Motility agents &amp; protein supplements</a:t>
            </a:r>
            <a:r>
              <a:rPr lang="en-US" sz="2000" dirty="0" smtClean="0">
                <a:latin typeface="Calibri" pitchFamily="34" charset="0"/>
                <a:cs typeface="Arial" charset="0"/>
              </a:rPr>
              <a:t>: </a:t>
            </a:r>
            <a:r>
              <a:rPr lang="en-US" sz="1800" dirty="0" smtClean="0">
                <a:latin typeface="Calibri" pitchFamily="34" charset="0"/>
                <a:cs typeface="Arial" charset="0"/>
              </a:rPr>
              <a:t>immediately vs. after problem starts</a:t>
            </a:r>
          </a:p>
          <a:p>
            <a:pPr marL="166688" indent="-166688" eaLnBrk="1" hangingPunct="1">
              <a:spcBef>
                <a:spcPts val="600"/>
              </a:spcBef>
              <a:buClr>
                <a:srgbClr val="012B74"/>
              </a:buClr>
              <a:buFont typeface="Wingdings" pitchFamily="2" charset="2"/>
              <a:buChar char="q"/>
            </a:pPr>
            <a:r>
              <a:rPr lang="en-US" sz="2000" b="1" dirty="0" smtClean="0">
                <a:latin typeface="Calibri" pitchFamily="34" charset="0"/>
                <a:cs typeface="Arial" charset="0"/>
              </a:rPr>
              <a:t>Gastric Residual Volumes:</a:t>
            </a:r>
            <a:r>
              <a:rPr lang="en-US" sz="2000" dirty="0" smtClean="0">
                <a:latin typeface="Calibri" pitchFamily="34" charset="0"/>
                <a:cs typeface="Arial" charset="0"/>
              </a:rPr>
              <a:t> </a:t>
            </a:r>
            <a:r>
              <a:rPr lang="en-US" sz="1800" dirty="0" smtClean="0">
                <a:latin typeface="Calibri" pitchFamily="34" charset="0"/>
                <a:cs typeface="Arial" charset="0"/>
              </a:rPr>
              <a:t>higher threshold (300 ml or more).</a:t>
            </a:r>
          </a:p>
        </p:txBody>
      </p:sp>
      <p:sp>
        <p:nvSpPr>
          <p:cNvPr id="1310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3513"/>
            <a:ext cx="9144000" cy="815975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sz="3000" dirty="0">
                <a:latin typeface="Calibri" pitchFamily="34" charset="0"/>
              </a:rPr>
              <a:t>The Efficacy of Enhanced </a:t>
            </a:r>
            <a:r>
              <a:rPr sz="3000" u="sng" dirty="0">
                <a:latin typeface="Calibri" pitchFamily="34" charset="0"/>
              </a:rPr>
              <a:t>P</a:t>
            </a:r>
            <a:r>
              <a:rPr sz="3000" dirty="0">
                <a:latin typeface="Calibri" pitchFamily="34" charset="0"/>
              </a:rPr>
              <a:t>rotein-</a:t>
            </a:r>
            <a:r>
              <a:rPr sz="3000" u="sng" dirty="0">
                <a:latin typeface="Calibri" pitchFamily="34" charset="0"/>
              </a:rPr>
              <a:t>E</a:t>
            </a:r>
            <a:r>
              <a:rPr sz="3000" dirty="0">
                <a:latin typeface="Calibri" pitchFamily="34" charset="0"/>
              </a:rPr>
              <a:t>nergy </a:t>
            </a:r>
            <a:r>
              <a:rPr sz="3000" u="sng" dirty="0">
                <a:latin typeface="Calibri" pitchFamily="34" charset="0"/>
              </a:rPr>
              <a:t>P</a:t>
            </a:r>
            <a:r>
              <a:rPr sz="3000" dirty="0">
                <a:latin typeface="Calibri" pitchFamily="34" charset="0"/>
              </a:rPr>
              <a:t>rovision </a:t>
            </a:r>
            <a:br>
              <a:rPr sz="3000" dirty="0">
                <a:latin typeface="Calibri" pitchFamily="34" charset="0"/>
              </a:rPr>
            </a:br>
            <a:r>
              <a:rPr sz="3000" dirty="0">
                <a:latin typeface="Calibri" pitchFamily="34" charset="0"/>
              </a:rPr>
              <a:t>via the </a:t>
            </a:r>
            <a:r>
              <a:rPr sz="3000" dirty="0" err="1">
                <a:latin typeface="Calibri" pitchFamily="34" charset="0"/>
              </a:rPr>
              <a:t>Enteral</a:t>
            </a:r>
            <a:r>
              <a:rPr sz="3000" dirty="0">
                <a:latin typeface="Calibri" pitchFamily="34" charset="0"/>
              </a:rPr>
              <a:t> Ro</a:t>
            </a:r>
            <a:r>
              <a:rPr sz="3000" u="sng" dirty="0">
                <a:latin typeface="Calibri" pitchFamily="34" charset="0"/>
              </a:rPr>
              <a:t>u</a:t>
            </a:r>
            <a:r>
              <a:rPr sz="3000" dirty="0">
                <a:latin typeface="Calibri" pitchFamily="34" charset="0"/>
              </a:rPr>
              <a:t>te in Critically Ill </a:t>
            </a:r>
            <a:r>
              <a:rPr sz="3000" u="sng" dirty="0">
                <a:latin typeface="Calibri" pitchFamily="34" charset="0"/>
              </a:rPr>
              <a:t>P</a:t>
            </a:r>
            <a:r>
              <a:rPr sz="3000" dirty="0">
                <a:latin typeface="Calibri" pitchFamily="34" charset="0"/>
              </a:rPr>
              <a:t>atients: </a:t>
            </a:r>
            <a:br>
              <a:rPr sz="3000" dirty="0">
                <a:latin typeface="Calibri" pitchFamily="34" charset="0"/>
              </a:rPr>
            </a:br>
            <a:r>
              <a:rPr sz="3000" dirty="0">
                <a:latin typeface="Calibri" pitchFamily="34" charset="0"/>
              </a:rPr>
              <a:t>The PEP </a:t>
            </a:r>
            <a:r>
              <a:rPr sz="3000" dirty="0" err="1">
                <a:latin typeface="Calibri" pitchFamily="34" charset="0"/>
              </a:rPr>
              <a:t>uP</a:t>
            </a:r>
            <a:r>
              <a:rPr sz="3000" dirty="0">
                <a:latin typeface="Calibri" pitchFamily="34" charset="0"/>
              </a:rPr>
              <a:t> Protocol!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1524000" y="1447800"/>
            <a:ext cx="5989320" cy="411480"/>
          </a:xfrm>
          <a:prstGeom prst="rect">
            <a:avLst/>
          </a:prstGeom>
          <a:solidFill>
            <a:srgbClr val="1AA4D5"/>
          </a:solidFill>
          <a:ln w="12700">
            <a:noFill/>
            <a:miter lim="800000"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12B74"/>
                </a:solidFill>
                <a:latin typeface="Arial" pitchFamily="34" charset="0"/>
                <a:cs typeface="Arial" pitchFamily="34" charset="0"/>
              </a:rPr>
              <a:t>A major paradigm shift in how we feed </a:t>
            </a:r>
            <a:r>
              <a:rPr lang="en-US" sz="2000" b="1" dirty="0" err="1">
                <a:solidFill>
                  <a:srgbClr val="012B74"/>
                </a:solidFill>
                <a:latin typeface="Arial" pitchFamily="34" charset="0"/>
                <a:cs typeface="Arial" pitchFamily="34" charset="0"/>
              </a:rPr>
              <a:t>enterally</a:t>
            </a:r>
            <a:endParaRPr lang="en-US" sz="2000" b="1" dirty="0">
              <a:solidFill>
                <a:srgbClr val="012B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7" name="TextBox 3"/>
          <p:cNvSpPr txBox="1">
            <a:spLocks noChangeArrowheads="1"/>
          </p:cNvSpPr>
          <p:nvPr/>
        </p:nvSpPr>
        <p:spPr bwMode="auto">
          <a:xfrm>
            <a:off x="685800" y="5943600"/>
            <a:ext cx="693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400" b="1">
                <a:solidFill>
                  <a:srgbClr val="012B74"/>
                </a:solidFill>
                <a:latin typeface="Arial" charset="0"/>
              </a:rPr>
              <a:t>Heyland DK, et al. </a:t>
            </a:r>
            <a:r>
              <a:rPr lang="en-US" sz="1400" b="1" i="1">
                <a:solidFill>
                  <a:srgbClr val="012B74"/>
                </a:solidFill>
                <a:latin typeface="Arial" charset="0"/>
              </a:rPr>
              <a:t>Crit Care</a:t>
            </a:r>
            <a:r>
              <a:rPr lang="en-US" sz="1400" b="1">
                <a:solidFill>
                  <a:srgbClr val="012B74"/>
                </a:solidFill>
                <a:latin typeface="Arial" charset="0"/>
              </a:rPr>
              <a:t>. 2010;14(2):R78.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0"/>
            <a:ext cx="5638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 of Evidence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5920" y="1828800"/>
            <a:ext cx="5852160" cy="457200"/>
          </a:xfrm>
          <a:prstGeom prst="rect">
            <a:avLst/>
          </a:prstGeom>
          <a:solidFill>
            <a:srgbClr val="1AA4D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 defTabSz="457200" eaLnBrk="0" hangingPunct="0">
              <a:defRPr/>
            </a:pPr>
            <a:r>
              <a:rPr lang="en-US" b="1" dirty="0">
                <a:solidFill>
                  <a:srgbClr val="012B74"/>
                </a:solidFill>
                <a:latin typeface="Arial" pitchFamily="34" charset="0"/>
                <a:cs typeface="Arial" pitchFamily="34" charset="0"/>
              </a:rPr>
              <a:t>A multi-center cluster randomized trial</a:t>
            </a:r>
          </a:p>
        </p:txBody>
      </p:sp>
      <p:sp>
        <p:nvSpPr>
          <p:cNvPr id="174085" name="TextBox 5"/>
          <p:cNvSpPr txBox="1">
            <a:spLocks noChangeArrowheads="1"/>
          </p:cNvSpPr>
          <p:nvPr/>
        </p:nvSpPr>
        <p:spPr bwMode="auto">
          <a:xfrm>
            <a:off x="2057400" y="3810000"/>
            <a:ext cx="419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dirty="0"/>
              <a:t>Critical Care Medicine Aug 2013</a:t>
            </a:r>
          </a:p>
        </p:txBody>
      </p:sp>
      <p:pic>
        <p:nvPicPr>
          <p:cNvPr id="119809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228601"/>
            <a:ext cx="8991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itle 1"/>
          <p:cNvSpPr>
            <a:spLocks noGrp="1"/>
          </p:cNvSpPr>
          <p:nvPr>
            <p:ph type="title"/>
          </p:nvPr>
        </p:nvSpPr>
        <p:spPr>
          <a:xfrm>
            <a:off x="0" y="166688"/>
            <a:ext cx="9144000" cy="1143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sz="3800">
                <a:latin typeface="Calibri" pitchFamily="34" charset="0"/>
              </a:rPr>
              <a:t>Research Questions</a:t>
            </a:r>
          </a:p>
        </p:txBody>
      </p:sp>
      <p:pic>
        <p:nvPicPr>
          <p:cNvPr id="176130" name="Picture 3" descr="question mark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33800" y="838200"/>
            <a:ext cx="11890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105400"/>
          </a:xfrm>
        </p:spPr>
        <p:txBody>
          <a:bodyPr anchor="ctr" anchorCtr="1"/>
          <a:lstStyle/>
          <a:p>
            <a:pPr marL="225425" indent="-225425" eaLnBrk="1" hangingPunct="1">
              <a:spcBef>
                <a:spcPts val="1800"/>
              </a:spcBef>
              <a:buClr>
                <a:srgbClr val="012B74"/>
              </a:buClr>
              <a:buFont typeface="Wingdings 2" pitchFamily="18" charset="2"/>
              <a:buChar char=""/>
            </a:pPr>
            <a:r>
              <a:rPr lang="en-US" sz="2200" b="1" dirty="0" smtClean="0">
                <a:latin typeface="Calibri" pitchFamily="34" charset="0"/>
                <a:cs typeface="Arial" charset="0"/>
              </a:rPr>
              <a:t>Primary:</a:t>
            </a:r>
            <a:r>
              <a:rPr lang="en-US" sz="2200" dirty="0" smtClean="0">
                <a:latin typeface="Calibri" pitchFamily="34" charset="0"/>
                <a:cs typeface="Arial" charset="0"/>
              </a:rPr>
              <a:t> What is the effect of the new innovative feeding  protocol, the PEP </a:t>
            </a:r>
            <a:r>
              <a:rPr lang="en-US" sz="2200" dirty="0" err="1" smtClean="0">
                <a:latin typeface="Calibri" pitchFamily="34" charset="0"/>
                <a:cs typeface="Arial" charset="0"/>
              </a:rPr>
              <a:t>uP</a:t>
            </a:r>
            <a:r>
              <a:rPr lang="en-US" sz="2200" dirty="0" smtClean="0">
                <a:latin typeface="Calibri" pitchFamily="34" charset="0"/>
                <a:cs typeface="Arial" charset="0"/>
              </a:rPr>
              <a:t> protocol, combined with a nursing educational intervention on </a:t>
            </a:r>
            <a:br>
              <a:rPr lang="en-US" sz="2200" dirty="0" smtClean="0">
                <a:latin typeface="Calibri" pitchFamily="34" charset="0"/>
                <a:cs typeface="Arial" charset="0"/>
              </a:rPr>
            </a:br>
            <a:r>
              <a:rPr lang="en-US" sz="2200" dirty="0" smtClean="0">
                <a:latin typeface="Calibri" pitchFamily="34" charset="0"/>
                <a:cs typeface="Arial" charset="0"/>
              </a:rPr>
              <a:t>EN intake compared to usual care? </a:t>
            </a:r>
          </a:p>
          <a:p>
            <a:pPr marL="225425" indent="-225425" eaLnBrk="1" hangingPunct="1">
              <a:spcBef>
                <a:spcPts val="1800"/>
              </a:spcBef>
              <a:buClr>
                <a:srgbClr val="012B74"/>
              </a:buClr>
              <a:buFont typeface="Wingdings 2" pitchFamily="18" charset="2"/>
              <a:buChar char=""/>
            </a:pPr>
            <a:r>
              <a:rPr lang="en-US" sz="2200" b="1" dirty="0" smtClean="0">
                <a:latin typeface="Calibri" pitchFamily="34" charset="0"/>
                <a:cs typeface="Arial" charset="0"/>
              </a:rPr>
              <a:t>Secondary:</a:t>
            </a:r>
            <a:r>
              <a:rPr lang="en-US" sz="2200" dirty="0" smtClean="0">
                <a:latin typeface="Calibri" pitchFamily="34" charset="0"/>
                <a:cs typeface="Arial" charset="0"/>
              </a:rPr>
              <a:t> What is the safety, feasibility and acceptability of </a:t>
            </a:r>
            <a:br>
              <a:rPr lang="en-US" sz="2200" dirty="0" smtClean="0">
                <a:latin typeface="Calibri" pitchFamily="34" charset="0"/>
                <a:cs typeface="Arial" charset="0"/>
              </a:rPr>
            </a:br>
            <a:r>
              <a:rPr lang="en-US" sz="2200" dirty="0" smtClean="0">
                <a:latin typeface="Calibri" pitchFamily="34" charset="0"/>
                <a:cs typeface="Arial" charset="0"/>
              </a:rPr>
              <a:t>the new PEP </a:t>
            </a:r>
            <a:r>
              <a:rPr lang="en-US" sz="2200" dirty="0" err="1" smtClean="0">
                <a:latin typeface="Calibri" pitchFamily="34" charset="0"/>
                <a:cs typeface="Arial" charset="0"/>
              </a:rPr>
              <a:t>uP</a:t>
            </a:r>
            <a:r>
              <a:rPr lang="en-US" sz="2200" dirty="0" smtClean="0">
                <a:latin typeface="Calibri" pitchFamily="34" charset="0"/>
                <a:cs typeface="Arial" charset="0"/>
              </a:rPr>
              <a:t> protocol?</a:t>
            </a:r>
          </a:p>
          <a:p>
            <a:pPr marL="225425" indent="-225425" eaLnBrk="1" hangingPunct="1">
              <a:spcBef>
                <a:spcPts val="1800"/>
              </a:spcBef>
              <a:buClr>
                <a:srgbClr val="012B74"/>
              </a:buClr>
              <a:buFont typeface="Wingdings 2" pitchFamily="18" charset="2"/>
              <a:buChar char=""/>
            </a:pPr>
            <a:r>
              <a:rPr lang="en-US" sz="2200" b="1" dirty="0" smtClean="0">
                <a:latin typeface="Calibri" pitchFamily="34" charset="0"/>
                <a:cs typeface="Arial" charset="0"/>
              </a:rPr>
              <a:t>Hypothesis : </a:t>
            </a:r>
            <a:r>
              <a:rPr lang="en-US" sz="2200" dirty="0" smtClean="0">
                <a:latin typeface="Calibri" pitchFamily="34" charset="0"/>
                <a:cs typeface="Arial" charset="0"/>
              </a:rPr>
              <a:t>this feeding protocol combined with a nurse-directed nutrition educational intervention will be </a:t>
            </a:r>
            <a:r>
              <a:rPr lang="en-US" sz="2200" b="1" dirty="0" smtClean="0">
                <a:latin typeface="Calibri" pitchFamily="34" charset="0"/>
                <a:cs typeface="Arial" charset="0"/>
              </a:rPr>
              <a:t>safe</a:t>
            </a:r>
            <a:r>
              <a:rPr lang="en-US" sz="2200" dirty="0" smtClean="0">
                <a:latin typeface="Calibri" pitchFamily="34" charset="0"/>
                <a:cs typeface="Arial" charset="0"/>
              </a:rPr>
              <a:t>, </a:t>
            </a:r>
            <a:r>
              <a:rPr lang="en-US" sz="2200" b="1" dirty="0" smtClean="0">
                <a:latin typeface="Calibri" pitchFamily="34" charset="0"/>
                <a:cs typeface="Arial" charset="0"/>
              </a:rPr>
              <a:t>acceptable, </a:t>
            </a:r>
            <a:r>
              <a:rPr lang="en-US" sz="2200" dirty="0" smtClean="0">
                <a:latin typeface="Calibri" pitchFamily="34" charset="0"/>
                <a:cs typeface="Arial" charset="0"/>
              </a:rPr>
              <a:t>and effectively </a:t>
            </a:r>
            <a:r>
              <a:rPr lang="en-US" sz="2200" b="1" dirty="0" smtClean="0">
                <a:latin typeface="Calibri" pitchFamily="34" charset="0"/>
                <a:cs typeface="Arial" charset="0"/>
              </a:rPr>
              <a:t>increase protein and energy delivery </a:t>
            </a:r>
            <a:r>
              <a:rPr lang="en-US" sz="2200" dirty="0" smtClean="0">
                <a:latin typeface="Calibri" pitchFamily="34" charset="0"/>
                <a:cs typeface="Arial" charset="0"/>
              </a:rPr>
              <a:t>to critically ill patients</a:t>
            </a:r>
            <a:endParaRPr lang="en-US" sz="2200" dirty="0" smtClean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777240" y="1038100"/>
            <a:ext cx="7589520" cy="2651760"/>
          </a:xfrm>
          <a:prstGeom prst="rect">
            <a:avLst/>
          </a:prstGeom>
          <a:solidFill>
            <a:srgbClr val="1AA4D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78178" name="Title 1"/>
          <p:cNvSpPr>
            <a:spLocks noGrp="1"/>
          </p:cNvSpPr>
          <p:nvPr>
            <p:ph type="title"/>
          </p:nvPr>
        </p:nvSpPr>
        <p:spPr>
          <a:xfrm>
            <a:off x="0" y="169863"/>
            <a:ext cx="9144000" cy="6096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sz="3800">
                <a:latin typeface="Calibri" pitchFamily="34" charset="0"/>
              </a:rPr>
              <a:t>Design</a:t>
            </a:r>
          </a:p>
        </p:txBody>
      </p:sp>
      <p:sp>
        <p:nvSpPr>
          <p:cNvPr id="178179" name="TextBox 13"/>
          <p:cNvSpPr txBox="1">
            <a:spLocks noChangeArrowheads="1"/>
          </p:cNvSpPr>
          <p:nvPr/>
        </p:nvSpPr>
        <p:spPr bwMode="auto">
          <a:xfrm>
            <a:off x="0" y="3725863"/>
            <a:ext cx="9144000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marL="225425" indent="-225425">
              <a:spcBef>
                <a:spcPts val="1800"/>
              </a:spcBef>
              <a:buClr>
                <a:srgbClr val="012B74"/>
              </a:buClr>
              <a:buFont typeface="Wingdings 2" pitchFamily="18" charset="2"/>
              <a:buChar char=""/>
            </a:pPr>
            <a:r>
              <a:rPr lang="en-US" sz="2200" dirty="0" smtClean="0">
                <a:solidFill>
                  <a:schemeClr val="bg2"/>
                </a:solidFill>
              </a:rPr>
              <a:t>Protocol utilized in all patient mechanically </a:t>
            </a:r>
            <a:r>
              <a:rPr lang="en-US" sz="2200" dirty="0" err="1" smtClean="0">
                <a:solidFill>
                  <a:schemeClr val="bg2"/>
                </a:solidFill>
              </a:rPr>
              <a:t>intubated</a:t>
            </a:r>
            <a:r>
              <a:rPr lang="en-US" sz="2200" dirty="0" smtClean="0">
                <a:solidFill>
                  <a:schemeClr val="bg2"/>
                </a:solidFill>
              </a:rPr>
              <a:t> within </a:t>
            </a:r>
            <a:br>
              <a:rPr lang="en-US" sz="2200" dirty="0" smtClean="0">
                <a:solidFill>
                  <a:schemeClr val="bg2"/>
                </a:solidFill>
              </a:rPr>
            </a:br>
            <a:r>
              <a:rPr lang="en-US" sz="2200" dirty="0" smtClean="0">
                <a:solidFill>
                  <a:schemeClr val="bg2"/>
                </a:solidFill>
              </a:rPr>
              <a:t>the first 6 hours after ICU admission</a:t>
            </a:r>
          </a:p>
          <a:p>
            <a:pPr marL="225425" indent="-225425">
              <a:spcBef>
                <a:spcPts val="1800"/>
              </a:spcBef>
              <a:buClr>
                <a:srgbClr val="012B74"/>
              </a:buClr>
              <a:buFont typeface="Wingdings 2" pitchFamily="18" charset="2"/>
              <a:buChar char=""/>
            </a:pPr>
            <a:r>
              <a:rPr lang="en-US" sz="2200" dirty="0" smtClean="0">
                <a:solidFill>
                  <a:schemeClr val="bg2"/>
                </a:solidFill>
              </a:rPr>
              <a:t>Focus on those who remained mechanically ventilated &gt; 72 hours</a:t>
            </a:r>
            <a:endParaRPr lang="en-US" sz="2200" dirty="0">
              <a:solidFill>
                <a:schemeClr val="bg2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49325" y="1062038"/>
            <a:ext cx="7529513" cy="2576512"/>
            <a:chOff x="152399" y="1192662"/>
            <a:chExt cx="7529950" cy="2576788"/>
          </a:xfrm>
        </p:grpSpPr>
        <p:sp>
          <p:nvSpPr>
            <p:cNvPr id="178181" name="Oval 3"/>
            <p:cNvSpPr>
              <a:spLocks noChangeArrowheads="1"/>
            </p:cNvSpPr>
            <p:nvPr/>
          </p:nvSpPr>
          <p:spPr bwMode="auto">
            <a:xfrm>
              <a:off x="152399" y="2052844"/>
              <a:ext cx="1920240" cy="914400"/>
            </a:xfrm>
            <a:prstGeom prst="ellipse">
              <a:avLst/>
            </a:prstGeom>
            <a:solidFill>
              <a:srgbClr val="CEE15D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b="1">
                  <a:solidFill>
                    <a:srgbClr val="012B74"/>
                  </a:solidFill>
                  <a:latin typeface="Arial" charset="0"/>
                </a:rPr>
                <a:t>18 sites</a:t>
              </a:r>
            </a:p>
          </p:txBody>
        </p:sp>
        <p:sp>
          <p:nvSpPr>
            <p:cNvPr id="178182" name="Right Arrow 5"/>
            <p:cNvSpPr>
              <a:spLocks noChangeArrowheads="1"/>
            </p:cNvSpPr>
            <p:nvPr/>
          </p:nvSpPr>
          <p:spPr bwMode="auto">
            <a:xfrm rot="-2758002">
              <a:off x="1657312" y="1740763"/>
              <a:ext cx="1219200" cy="22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EE15D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78183" name="Right Arrow 7"/>
            <p:cNvSpPr>
              <a:spLocks noChangeArrowheads="1"/>
            </p:cNvSpPr>
            <p:nvPr/>
          </p:nvSpPr>
          <p:spPr bwMode="auto">
            <a:xfrm rot="2534893">
              <a:off x="1635106" y="3047275"/>
              <a:ext cx="1219200" cy="22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EE15D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78184" name="TextBox 10"/>
            <p:cNvSpPr txBox="1">
              <a:spLocks noChangeArrowheads="1"/>
            </p:cNvSpPr>
            <p:nvPr/>
          </p:nvSpPr>
          <p:spPr bwMode="auto">
            <a:xfrm>
              <a:off x="2703000" y="1192662"/>
              <a:ext cx="1219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rgbClr val="012B74"/>
                  </a:solidFill>
                  <a:latin typeface="Arial" charset="0"/>
                </a:rPr>
                <a:t>Control</a:t>
              </a:r>
            </a:p>
          </p:txBody>
        </p:sp>
        <p:sp>
          <p:nvSpPr>
            <p:cNvPr id="178185" name="TextBox 11"/>
            <p:cNvSpPr txBox="1">
              <a:spLocks noChangeArrowheads="1"/>
            </p:cNvSpPr>
            <p:nvPr/>
          </p:nvSpPr>
          <p:spPr bwMode="auto">
            <a:xfrm>
              <a:off x="2703000" y="3312250"/>
              <a:ext cx="2438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rgbClr val="012B74"/>
                  </a:solidFill>
                  <a:latin typeface="Arial" charset="0"/>
                </a:rPr>
                <a:t>Intervention</a:t>
              </a:r>
            </a:p>
          </p:txBody>
        </p:sp>
        <p:grpSp>
          <p:nvGrpSpPr>
            <p:cNvPr id="3" name="Group 1"/>
            <p:cNvGrpSpPr>
              <a:grpSpLocks/>
            </p:cNvGrpSpPr>
            <p:nvPr/>
          </p:nvGrpSpPr>
          <p:grpSpPr bwMode="auto">
            <a:xfrm>
              <a:off x="2614038" y="1968707"/>
              <a:ext cx="5068311" cy="1082675"/>
              <a:chOff x="2614038" y="1961425"/>
              <a:chExt cx="5068311" cy="1082675"/>
            </a:xfrm>
          </p:grpSpPr>
          <p:cxnSp>
            <p:nvCxnSpPr>
              <p:cNvPr id="178187" name="Straight Connector 9"/>
              <p:cNvCxnSpPr>
                <a:cxnSpLocks noChangeShapeType="1"/>
              </p:cNvCxnSpPr>
              <p:nvPr/>
            </p:nvCxnSpPr>
            <p:spPr bwMode="auto">
              <a:xfrm>
                <a:off x="3276600" y="3028225"/>
                <a:ext cx="3581400" cy="15875"/>
              </a:xfrm>
              <a:prstGeom prst="line">
                <a:avLst/>
              </a:prstGeom>
              <a:noFill/>
              <a:ln w="57150" algn="ctr">
                <a:solidFill>
                  <a:srgbClr val="CEE15D"/>
                </a:solidFill>
                <a:round/>
                <a:headEnd/>
                <a:tailEnd/>
              </a:ln>
            </p:spPr>
          </p:cxnSp>
          <p:cxnSp>
            <p:nvCxnSpPr>
              <p:cNvPr id="178188" name="Straight Arrow Connector 13"/>
              <p:cNvCxnSpPr>
                <a:cxnSpLocks noChangeShapeType="1"/>
              </p:cNvCxnSpPr>
              <p:nvPr/>
            </p:nvCxnSpPr>
            <p:spPr bwMode="auto">
              <a:xfrm>
                <a:off x="3276600" y="2586900"/>
                <a:ext cx="0" cy="457200"/>
              </a:xfrm>
              <a:prstGeom prst="straightConnector1">
                <a:avLst/>
              </a:prstGeom>
              <a:noFill/>
              <a:ln w="57150" algn="ctr">
                <a:solidFill>
                  <a:srgbClr val="CEE15D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78189" name="Straight Arrow Connector 16"/>
              <p:cNvCxnSpPr>
                <a:cxnSpLocks noChangeShapeType="1"/>
              </p:cNvCxnSpPr>
              <p:nvPr/>
            </p:nvCxnSpPr>
            <p:spPr bwMode="auto">
              <a:xfrm>
                <a:off x="6858000" y="2586900"/>
                <a:ext cx="0" cy="457200"/>
              </a:xfrm>
              <a:prstGeom prst="straightConnector1">
                <a:avLst/>
              </a:prstGeom>
              <a:noFill/>
              <a:ln w="57150" algn="ctr">
                <a:solidFill>
                  <a:srgbClr val="CEE15D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178190" name="TextBox 17"/>
              <p:cNvSpPr txBox="1">
                <a:spLocks noChangeArrowheads="1"/>
              </p:cNvSpPr>
              <p:nvPr/>
            </p:nvSpPr>
            <p:spPr bwMode="auto">
              <a:xfrm>
                <a:off x="2614038" y="2234163"/>
                <a:ext cx="133191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Arial" charset="0"/>
                  </a:rPr>
                  <a:t>Baseline</a:t>
                </a:r>
              </a:p>
            </p:txBody>
          </p:sp>
          <p:sp>
            <p:nvSpPr>
              <p:cNvPr id="178191" name="TextBox 18"/>
              <p:cNvSpPr txBox="1">
                <a:spLocks noChangeArrowheads="1"/>
              </p:cNvSpPr>
              <p:nvPr/>
            </p:nvSpPr>
            <p:spPr bwMode="auto">
              <a:xfrm>
                <a:off x="6061512" y="2234163"/>
                <a:ext cx="162083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Arial" charset="0"/>
                  </a:rPr>
                  <a:t>Follow-up</a:t>
                </a:r>
              </a:p>
            </p:txBody>
          </p:sp>
          <p:sp>
            <p:nvSpPr>
              <p:cNvPr id="178192" name="Text Box 16"/>
              <p:cNvSpPr txBox="1">
                <a:spLocks noChangeArrowheads="1"/>
              </p:cNvSpPr>
              <p:nvPr/>
            </p:nvSpPr>
            <p:spPr bwMode="auto">
              <a:xfrm>
                <a:off x="3771900" y="1961425"/>
                <a:ext cx="25908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000">
                    <a:solidFill>
                      <a:srgbClr val="000000"/>
                    </a:solidFill>
                    <a:latin typeface="Arial" charset="0"/>
                  </a:rPr>
                  <a:t>6-9 months later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sz="3400">
                <a:latin typeface="Calibri" pitchFamily="34" charset="0"/>
                <a:ea typeface="SimSun" pitchFamily="2" charset="-122"/>
                <a:cs typeface="Times New Roman" pitchFamily="18" charset="0"/>
              </a:rPr>
              <a:t>Change of Nutritional Intake from Baseline </a:t>
            </a:r>
            <a:br>
              <a:rPr sz="3400">
                <a:latin typeface="Calibri" pitchFamily="34" charset="0"/>
                <a:ea typeface="SimSun" pitchFamily="2" charset="-122"/>
                <a:cs typeface="Times New Roman" pitchFamily="18" charset="0"/>
              </a:rPr>
            </a:br>
            <a:r>
              <a:rPr sz="3400">
                <a:latin typeface="Calibri" pitchFamily="34" charset="0"/>
                <a:ea typeface="SimSun" pitchFamily="2" charset="-122"/>
                <a:cs typeface="Times New Roman" pitchFamily="18" charset="0"/>
              </a:rPr>
              <a:t>to Follow-up of All the Study Sites </a:t>
            </a:r>
            <a:r>
              <a:rPr sz="3000">
                <a:latin typeface="Arial" charset="0"/>
                <a:ea typeface="SimSun" pitchFamily="2" charset="-122"/>
                <a:cs typeface="Arial" charset="0"/>
              </a:rPr>
              <a:t>(All patients)</a:t>
            </a:r>
          </a:p>
        </p:txBody>
      </p:sp>
      <p:sp>
        <p:nvSpPr>
          <p:cNvPr id="39939" name="TextBox 10"/>
          <p:cNvSpPr txBox="1">
            <a:spLocks noChangeArrowheads="1"/>
          </p:cNvSpPr>
          <p:nvPr/>
        </p:nvSpPr>
        <p:spPr bwMode="auto">
          <a:xfrm>
            <a:off x="2514600" y="1280160"/>
            <a:ext cx="4114800" cy="411480"/>
          </a:xfrm>
          <a:prstGeom prst="rect">
            <a:avLst/>
          </a:prstGeom>
          <a:solidFill>
            <a:srgbClr val="1AA4D5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rgbClr val="012B74"/>
                </a:solidFill>
                <a:latin typeface="Arial" pitchFamily="34" charset="0"/>
                <a:cs typeface="Arial" pitchFamily="34" charset="0"/>
              </a:rPr>
              <a:t>% Calories Received/Prescribed</a:t>
            </a:r>
          </a:p>
        </p:txBody>
      </p:sp>
      <p:pic>
        <p:nvPicPr>
          <p:cNvPr id="190467" name="Picture 5"/>
          <p:cNvPicPr>
            <a:picLocks noChangeAspect="1" noChangeArrowheads="1"/>
          </p:cNvPicPr>
          <p:nvPr/>
        </p:nvPicPr>
        <p:blipFill>
          <a:blip r:embed="rId4" cstate="email"/>
          <a:srcRect t="3238" b="6476"/>
          <a:stretch>
            <a:fillRect/>
          </a:stretch>
        </p:blipFill>
        <p:spPr bwMode="auto">
          <a:xfrm>
            <a:off x="479425" y="1825625"/>
            <a:ext cx="8185150" cy="3736975"/>
          </a:xfrm>
          <a:prstGeom prst="rect">
            <a:avLst/>
          </a:prstGeom>
          <a:solidFill>
            <a:schemeClr val="bg1"/>
          </a:solidFill>
          <a:ln w="6350">
            <a:solidFill>
              <a:srgbClr val="1AA4D5"/>
            </a:solidFill>
            <a:miter lim="800000"/>
            <a:headEnd/>
            <a:tailEnd/>
          </a:ln>
        </p:spPr>
      </p:pic>
      <p:sp>
        <p:nvSpPr>
          <p:cNvPr id="190468" name="TextBox 4"/>
          <p:cNvSpPr txBox="1">
            <a:spLocks noChangeArrowheads="1"/>
          </p:cNvSpPr>
          <p:nvPr/>
        </p:nvSpPr>
        <p:spPr bwMode="auto">
          <a:xfrm>
            <a:off x="2819400" y="2362200"/>
            <a:ext cx="914400" cy="200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700">
                <a:solidFill>
                  <a:schemeClr val="bg2"/>
                </a:solidFill>
                <a:latin typeface="Arial(W1)"/>
              </a:rPr>
              <a:t>p value=0.001</a:t>
            </a:r>
          </a:p>
        </p:txBody>
      </p:sp>
      <p:sp>
        <p:nvSpPr>
          <p:cNvPr id="190469" name="TextBox 5"/>
          <p:cNvSpPr txBox="1">
            <a:spLocks noChangeArrowheads="1"/>
          </p:cNvSpPr>
          <p:nvPr/>
        </p:nvSpPr>
        <p:spPr bwMode="auto">
          <a:xfrm>
            <a:off x="7010400" y="2362200"/>
            <a:ext cx="914400" cy="200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700">
                <a:solidFill>
                  <a:schemeClr val="bg2"/>
                </a:solidFill>
                <a:latin typeface="Arial(W1)"/>
              </a:rPr>
              <a:t>p value=0.71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3" name="Picture 5"/>
          <p:cNvPicPr>
            <a:picLocks noChangeAspect="1" noChangeArrowheads="1"/>
          </p:cNvPicPr>
          <p:nvPr/>
        </p:nvPicPr>
        <p:blipFill>
          <a:blip r:embed="rId4" cstate="email"/>
          <a:srcRect t="3238" b="6476"/>
          <a:stretch>
            <a:fillRect/>
          </a:stretch>
        </p:blipFill>
        <p:spPr bwMode="auto">
          <a:xfrm>
            <a:off x="482600" y="1822450"/>
            <a:ext cx="8178800" cy="3740150"/>
          </a:xfrm>
          <a:prstGeom prst="rect">
            <a:avLst/>
          </a:prstGeom>
          <a:solidFill>
            <a:schemeClr val="bg1"/>
          </a:solidFill>
          <a:ln w="6350">
            <a:solidFill>
              <a:srgbClr val="1AA4D5"/>
            </a:solidFill>
            <a:miter lim="800000"/>
            <a:headEnd/>
            <a:tailEnd/>
          </a:ln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606040" y="1280160"/>
            <a:ext cx="3931920" cy="411480"/>
          </a:xfrm>
          <a:prstGeom prst="rect">
            <a:avLst/>
          </a:prstGeom>
          <a:solidFill>
            <a:srgbClr val="1AA4D5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rgbClr val="012B74"/>
                </a:solidFill>
                <a:latin typeface="Arial" pitchFamily="34" charset="0"/>
                <a:cs typeface="Arial" pitchFamily="34" charset="0"/>
              </a:rPr>
              <a:t>% Protein Received/Prescribed</a:t>
            </a:r>
          </a:p>
        </p:txBody>
      </p:sp>
      <p:sp>
        <p:nvSpPr>
          <p:cNvPr id="192515" name="Title 1"/>
          <p:cNvSpPr>
            <a:spLocks noGrp="1"/>
          </p:cNvSpPr>
          <p:nvPr>
            <p:ph type="title"/>
          </p:nvPr>
        </p:nvSpPr>
        <p:spPr>
          <a:xfrm>
            <a:off x="0" y="160338"/>
            <a:ext cx="9144000" cy="1143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sz="3400">
                <a:latin typeface="Calibri" pitchFamily="34" charset="0"/>
                <a:ea typeface="SimSun" pitchFamily="2" charset="-122"/>
                <a:cs typeface="Times New Roman" pitchFamily="18" charset="0"/>
              </a:rPr>
              <a:t>Change of Nutritional Intake from Baseline </a:t>
            </a:r>
            <a:br>
              <a:rPr sz="3400">
                <a:latin typeface="Calibri" pitchFamily="34" charset="0"/>
                <a:ea typeface="SimSun" pitchFamily="2" charset="-122"/>
                <a:cs typeface="Times New Roman" pitchFamily="18" charset="0"/>
              </a:rPr>
            </a:br>
            <a:r>
              <a:rPr sz="3400">
                <a:latin typeface="Calibri" pitchFamily="34" charset="0"/>
                <a:ea typeface="SimSun" pitchFamily="2" charset="-122"/>
                <a:cs typeface="Times New Roman" pitchFamily="18" charset="0"/>
              </a:rPr>
              <a:t>to Follow-up of All the Study Sites </a:t>
            </a:r>
            <a:r>
              <a:rPr sz="3000">
                <a:latin typeface="Arial" charset="0"/>
                <a:ea typeface="SimSun" pitchFamily="2" charset="-122"/>
                <a:cs typeface="Arial" charset="0"/>
              </a:rPr>
              <a:t>(All patients)</a:t>
            </a:r>
          </a:p>
        </p:txBody>
      </p:sp>
      <p:sp>
        <p:nvSpPr>
          <p:cNvPr id="192516" name="TextBox 5"/>
          <p:cNvSpPr txBox="1">
            <a:spLocks noChangeArrowheads="1"/>
          </p:cNvSpPr>
          <p:nvPr/>
        </p:nvSpPr>
        <p:spPr bwMode="auto">
          <a:xfrm>
            <a:off x="2819400" y="2362200"/>
            <a:ext cx="914400" cy="200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700">
                <a:solidFill>
                  <a:schemeClr val="bg2"/>
                </a:solidFill>
                <a:latin typeface="Arial(W1)"/>
              </a:rPr>
              <a:t>p value=0.005</a:t>
            </a:r>
          </a:p>
        </p:txBody>
      </p:sp>
      <p:sp>
        <p:nvSpPr>
          <p:cNvPr id="192517" name="TextBox 6"/>
          <p:cNvSpPr txBox="1">
            <a:spLocks noChangeArrowheads="1"/>
          </p:cNvSpPr>
          <p:nvPr/>
        </p:nvSpPr>
        <p:spPr bwMode="auto">
          <a:xfrm>
            <a:off x="6934200" y="2362200"/>
            <a:ext cx="914400" cy="200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700">
                <a:solidFill>
                  <a:schemeClr val="bg2"/>
                </a:solidFill>
                <a:latin typeface="Arial(W1)"/>
              </a:rPr>
              <a:t>p value=0.81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6" name="Rectangle 6"/>
          <p:cNvSpPr>
            <a:spLocks noChangeArrowheads="1"/>
          </p:cNvSpPr>
          <p:nvPr/>
        </p:nvSpPr>
        <p:spPr bwMode="auto">
          <a:xfrm>
            <a:off x="685800" y="1166813"/>
            <a:ext cx="7772400" cy="4435475"/>
          </a:xfrm>
          <a:prstGeom prst="rect">
            <a:avLst/>
          </a:prstGeom>
          <a:solidFill>
            <a:srgbClr val="FFFFFF"/>
          </a:solidFill>
          <a:ln w="6350" algn="ctr">
            <a:solidFill>
              <a:srgbClr val="1AA4D5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latin typeface="Arial" charset="0"/>
            </a:endParaRPr>
          </a:p>
        </p:txBody>
      </p:sp>
      <p:graphicFrame>
        <p:nvGraphicFramePr>
          <p:cNvPr id="6285" name="Object 141"/>
          <p:cNvGraphicFramePr>
            <a:graphicFrameLocks noChangeAspect="1"/>
          </p:cNvGraphicFramePr>
          <p:nvPr/>
        </p:nvGraphicFramePr>
        <p:xfrm>
          <a:off x="820738" y="1165225"/>
          <a:ext cx="7748587" cy="4862513"/>
        </p:xfrm>
        <a:graphic>
          <a:graphicData uri="http://schemas.openxmlformats.org/presentationml/2006/ole">
            <p:oleObj spid="_x0000_s5122" name="Worksheet" r:id="rId5" imgW="7543935" imgH="4733873" progId="Excel.Sheet.8">
              <p:embed/>
            </p:oleObj>
          </a:graphicData>
        </a:graphic>
      </p:graphicFrame>
      <p:sp>
        <p:nvSpPr>
          <p:cNvPr id="6287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9144000" cy="758825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sz="3800">
                <a:latin typeface="Calibri" pitchFamily="34" charset="0"/>
                <a:ea typeface="SimSun" pitchFamily="2" charset="-122"/>
                <a:cs typeface="Times New Roman" pitchFamily="18" charset="0"/>
              </a:rPr>
              <a:t>Complications </a:t>
            </a:r>
            <a:br>
              <a:rPr sz="3800">
                <a:latin typeface="Calibri" pitchFamily="34" charset="0"/>
                <a:ea typeface="SimSun" pitchFamily="2" charset="-122"/>
                <a:cs typeface="Times New Roman" pitchFamily="18" charset="0"/>
              </a:rPr>
            </a:br>
            <a:r>
              <a:rPr sz="3000">
                <a:latin typeface="Arial" charset="0"/>
                <a:ea typeface="SimSun" pitchFamily="2" charset="-122"/>
                <a:cs typeface="Arial" charset="0"/>
              </a:rPr>
              <a:t>(All patients – n = 1,059) </a:t>
            </a:r>
          </a:p>
        </p:txBody>
      </p:sp>
      <p:sp>
        <p:nvSpPr>
          <p:cNvPr id="6288" name="TextBox 4"/>
          <p:cNvSpPr txBox="1">
            <a:spLocks noChangeArrowheads="1"/>
          </p:cNvSpPr>
          <p:nvPr/>
        </p:nvSpPr>
        <p:spPr bwMode="auto">
          <a:xfrm>
            <a:off x="720725" y="5299075"/>
            <a:ext cx="11430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i="1">
                <a:solidFill>
                  <a:schemeClr val="bg2"/>
                </a:solidFill>
                <a:latin typeface="Arial" charset="0"/>
              </a:rPr>
              <a:t>p</a:t>
            </a:r>
            <a:r>
              <a:rPr lang="en-US" sz="1400">
                <a:solidFill>
                  <a:schemeClr val="bg2"/>
                </a:solidFill>
                <a:latin typeface="Arial" charset="0"/>
              </a:rPr>
              <a:t> &gt; 0.05</a:t>
            </a:r>
          </a:p>
        </p:txBody>
      </p:sp>
      <p:sp>
        <p:nvSpPr>
          <p:cNvPr id="6289" name="TextBox 6"/>
          <p:cNvSpPr txBox="1">
            <a:spLocks noChangeArrowheads="1"/>
          </p:cNvSpPr>
          <p:nvPr/>
        </p:nvSpPr>
        <p:spPr bwMode="auto">
          <a:xfrm rot="-5400000">
            <a:off x="-1142206" y="3047206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bg2"/>
                </a:solidFill>
                <a:latin typeface="Arial" charset="0"/>
              </a:rPr>
              <a:t>Percent</a:t>
            </a:r>
          </a:p>
        </p:txBody>
      </p:sp>
      <p:sp>
        <p:nvSpPr>
          <p:cNvPr id="6290" name="TextBox 6"/>
          <p:cNvSpPr txBox="1">
            <a:spLocks noChangeArrowheads="1"/>
          </p:cNvSpPr>
          <p:nvPr/>
        </p:nvSpPr>
        <p:spPr bwMode="auto">
          <a:xfrm>
            <a:off x="1366838" y="5151438"/>
            <a:ext cx="1828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>
                <a:solidFill>
                  <a:schemeClr val="bg2"/>
                </a:solidFill>
                <a:latin typeface="Arial" charset="0"/>
              </a:rPr>
              <a:t>Vomiting</a:t>
            </a:r>
          </a:p>
        </p:txBody>
      </p:sp>
      <p:sp>
        <p:nvSpPr>
          <p:cNvPr id="6291" name="TextBox 6"/>
          <p:cNvSpPr txBox="1">
            <a:spLocks noChangeArrowheads="1"/>
          </p:cNvSpPr>
          <p:nvPr/>
        </p:nvSpPr>
        <p:spPr bwMode="auto">
          <a:xfrm>
            <a:off x="3113088" y="5151438"/>
            <a:ext cx="1828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>
                <a:solidFill>
                  <a:schemeClr val="bg2"/>
                </a:solidFill>
                <a:latin typeface="Arial" charset="0"/>
              </a:rPr>
              <a:t>Regurgitation</a:t>
            </a:r>
          </a:p>
        </p:txBody>
      </p:sp>
      <p:sp>
        <p:nvSpPr>
          <p:cNvPr id="6292" name="TextBox 6"/>
          <p:cNvSpPr txBox="1">
            <a:spLocks noChangeArrowheads="1"/>
          </p:cNvSpPr>
          <p:nvPr/>
        </p:nvSpPr>
        <p:spPr bwMode="auto">
          <a:xfrm>
            <a:off x="4789488" y="5151438"/>
            <a:ext cx="19192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>
                <a:solidFill>
                  <a:schemeClr val="bg2"/>
                </a:solidFill>
                <a:latin typeface="Arial" charset="0"/>
              </a:rPr>
              <a:t>Macro Aspiration</a:t>
            </a:r>
          </a:p>
        </p:txBody>
      </p:sp>
      <p:sp>
        <p:nvSpPr>
          <p:cNvPr id="6293" name="TextBox 6"/>
          <p:cNvSpPr txBox="1">
            <a:spLocks noChangeArrowheads="1"/>
          </p:cNvSpPr>
          <p:nvPr/>
        </p:nvSpPr>
        <p:spPr bwMode="auto">
          <a:xfrm>
            <a:off x="6556375" y="5151438"/>
            <a:ext cx="1828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>
                <a:solidFill>
                  <a:schemeClr val="bg2"/>
                </a:solidFill>
                <a:latin typeface="Arial" charset="0"/>
              </a:rPr>
              <a:t>Pneumonia</a:t>
            </a:r>
          </a:p>
        </p:txBody>
      </p:sp>
      <p:sp>
        <p:nvSpPr>
          <p:cNvPr id="6294" name="Rectangle 15"/>
          <p:cNvSpPr>
            <a:spLocks noChangeArrowheads="1"/>
          </p:cNvSpPr>
          <p:nvPr/>
        </p:nvSpPr>
        <p:spPr bwMode="white">
          <a:xfrm>
            <a:off x="1711325" y="4965700"/>
            <a:ext cx="6248400" cy="138113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latin typeface="Arial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0" y="590550"/>
            <a:ext cx="91440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eaLnBrk="0" hangingPunct="0">
              <a:spcBef>
                <a:spcPts val="600"/>
              </a:spcBef>
              <a:tabLst>
                <a:tab pos="6210300" algn="l"/>
              </a:tabLst>
            </a:pPr>
            <a:endParaRPr lang="en-CA" sz="2000" dirty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spcBef>
                <a:spcPts val="600"/>
              </a:spcBef>
              <a:tabLst>
                <a:tab pos="6210300" algn="l"/>
              </a:tabLst>
            </a:pPr>
            <a:endParaRPr lang="en-CA" sz="2000" dirty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spcBef>
                <a:spcPts val="600"/>
              </a:spcBef>
              <a:tabLst>
                <a:tab pos="6210300" algn="l"/>
              </a:tabLst>
            </a:pPr>
            <a:endParaRPr lang="en-CA" sz="2000" dirty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spcBef>
                <a:spcPts val="600"/>
              </a:spcBef>
              <a:tabLst>
                <a:tab pos="6210300" algn="l"/>
              </a:tabLst>
            </a:pPr>
            <a:endParaRPr lang="en-CA" sz="2000" dirty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spcBef>
                <a:spcPts val="600"/>
              </a:spcBef>
              <a:tabLst>
                <a:tab pos="6210300" algn="l"/>
              </a:tabLst>
            </a:pPr>
            <a:endParaRPr lang="en-CA" sz="2000" dirty="0">
              <a:solidFill>
                <a:srgbClr val="000000"/>
              </a:solidFill>
              <a:latin typeface="Arial" charset="0"/>
            </a:endParaRPr>
          </a:p>
          <a:p>
            <a:pPr algn="ctr" eaLnBrk="0" hangingPunct="0">
              <a:spcBef>
                <a:spcPts val="600"/>
              </a:spcBef>
              <a:tabLst>
                <a:tab pos="6210300" algn="l"/>
              </a:tabLst>
            </a:pPr>
            <a:endParaRPr lang="en-CA" sz="2000" dirty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spcBef>
                <a:spcPts val="600"/>
              </a:spcBef>
              <a:tabLst>
                <a:tab pos="6210300" algn="l"/>
              </a:tabLst>
            </a:pPr>
            <a:endParaRPr lang="en-CA" sz="2000" dirty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spcBef>
                <a:spcPts val="600"/>
              </a:spcBef>
              <a:tabLst>
                <a:tab pos="6210300" algn="l"/>
              </a:tabLst>
            </a:pPr>
            <a:endParaRPr lang="en-CA" sz="2000" b="1" u="sng" dirty="0" smtClean="0">
              <a:solidFill>
                <a:srgbClr val="17365D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spcBef>
                <a:spcPts val="600"/>
              </a:spcBef>
              <a:tabLst>
                <a:tab pos="6210300" algn="l"/>
              </a:tabLst>
            </a:pPr>
            <a:endParaRPr lang="en-CA" sz="2000" b="1" u="sng" dirty="0" smtClean="0">
              <a:solidFill>
                <a:srgbClr val="17365D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spcBef>
                <a:spcPts val="600"/>
              </a:spcBef>
              <a:tabLst>
                <a:tab pos="6210300" algn="l"/>
              </a:tabLst>
            </a:pPr>
            <a:r>
              <a:rPr lang="en-CA" sz="2000" b="1" u="sng" dirty="0" smtClean="0">
                <a:solidFill>
                  <a:srgbClr val="17365D"/>
                </a:solidFill>
                <a:ea typeface="Calibri" pitchFamily="34" charset="0"/>
                <a:cs typeface="Arial" pitchFamily="34" charset="0"/>
              </a:rPr>
              <a:t>What </a:t>
            </a:r>
            <a:r>
              <a:rPr lang="en-CA" sz="2000" b="1" u="sng" dirty="0">
                <a:solidFill>
                  <a:srgbClr val="17365D"/>
                </a:solidFill>
                <a:ea typeface="Calibri" pitchFamily="34" charset="0"/>
                <a:cs typeface="Arial" pitchFamily="34" charset="0"/>
              </a:rPr>
              <a:t>we provided</a:t>
            </a:r>
            <a:r>
              <a:rPr lang="en-US" sz="2000" dirty="0">
                <a:ea typeface="Calibri" pitchFamily="34" charset="0"/>
                <a:cs typeface="Arial" pitchFamily="34" charset="0"/>
              </a:rPr>
              <a:t> </a:t>
            </a:r>
          </a:p>
          <a:p>
            <a:pPr eaLnBrk="0" hangingPunct="0">
              <a:spcBef>
                <a:spcPts val="600"/>
              </a:spcBef>
              <a:buFont typeface="Wingdings" pitchFamily="2" charset="2"/>
              <a:buChar char="q"/>
              <a:tabLst>
                <a:tab pos="6210300" algn="l"/>
              </a:tabLst>
            </a:pPr>
            <a:r>
              <a:rPr lang="en-CA" sz="2000" dirty="0">
                <a:solidFill>
                  <a:srgbClr val="17365D"/>
                </a:solidFill>
                <a:ea typeface="Calibri" pitchFamily="34" charset="0"/>
                <a:cs typeface="Arial" pitchFamily="34" charset="0"/>
              </a:rPr>
              <a:t>access to an educational DVD presentation to train the multidisciplinary team</a:t>
            </a:r>
            <a:endParaRPr lang="en-US" sz="2000" dirty="0">
              <a:ea typeface="Calibri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q"/>
              <a:tabLst>
                <a:tab pos="6210300" algn="l"/>
              </a:tabLst>
            </a:pPr>
            <a:r>
              <a:rPr lang="en-CA" sz="2000" dirty="0">
                <a:solidFill>
                  <a:srgbClr val="17365D"/>
                </a:solidFill>
                <a:ea typeface="Calibri" pitchFamily="34" charset="0"/>
                <a:cs typeface="Arial" pitchFamily="34" charset="0"/>
              </a:rPr>
              <a:t>supporting tools such as visual aids and protocol </a:t>
            </a:r>
            <a:r>
              <a:rPr lang="en-CA" sz="2000" dirty="0" smtClean="0">
                <a:solidFill>
                  <a:srgbClr val="17365D"/>
                </a:solidFill>
                <a:ea typeface="Calibri" pitchFamily="34" charset="0"/>
                <a:cs typeface="Arial" pitchFamily="34" charset="0"/>
              </a:rPr>
              <a:t>templates (website)</a:t>
            </a:r>
            <a:endParaRPr lang="en-US" sz="2000" dirty="0">
              <a:ea typeface="Calibri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q"/>
              <a:tabLst>
                <a:tab pos="6210300" algn="l"/>
              </a:tabLst>
            </a:pPr>
            <a:r>
              <a:rPr lang="en-CA" sz="2000" dirty="0">
                <a:solidFill>
                  <a:srgbClr val="17365D"/>
                </a:solidFill>
                <a:ea typeface="Calibri" pitchFamily="34" charset="0"/>
                <a:cs typeface="Arial" pitchFamily="34" charset="0"/>
              </a:rPr>
              <a:t>access to a member of the Critical Care Nutrition team for support</a:t>
            </a:r>
            <a:endParaRPr lang="en-US" sz="2000" dirty="0">
              <a:ea typeface="Calibri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q"/>
              <a:tabLst>
                <a:tab pos="6210300" algn="l"/>
              </a:tabLst>
            </a:pPr>
            <a:r>
              <a:rPr lang="en-CA" sz="2000" dirty="0">
                <a:solidFill>
                  <a:srgbClr val="17365D"/>
                </a:solidFill>
                <a:ea typeface="Calibri" pitchFamily="34" charset="0"/>
                <a:cs typeface="Arial" pitchFamily="34" charset="0"/>
              </a:rPr>
              <a:t>access to an online discussion group around questions unique to PEP </a:t>
            </a:r>
            <a:r>
              <a:rPr lang="en-CA" sz="2000" dirty="0" err="1">
                <a:solidFill>
                  <a:srgbClr val="17365D"/>
                </a:solidFill>
                <a:ea typeface="Calibri" pitchFamily="34" charset="0"/>
                <a:cs typeface="Arial" pitchFamily="34" charset="0"/>
              </a:rPr>
              <a:t>uP</a:t>
            </a:r>
            <a:endParaRPr lang="en-US" sz="2000" dirty="0">
              <a:ea typeface="Calibri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q"/>
              <a:tabLst>
                <a:tab pos="6210300" algn="l"/>
              </a:tabLst>
            </a:pPr>
            <a:r>
              <a:rPr lang="en-CA" sz="2000" dirty="0">
                <a:solidFill>
                  <a:srgbClr val="17365D"/>
                </a:solidFill>
                <a:ea typeface="Calibri" pitchFamily="34" charset="0"/>
                <a:cs typeface="Arial" pitchFamily="34" charset="0"/>
              </a:rPr>
              <a:t>a detailed site report, showing nutrition performance in INS Survey 2013</a:t>
            </a:r>
            <a:endParaRPr lang="en-US" sz="2000" dirty="0">
              <a:ea typeface="Calibri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q"/>
              <a:tabLst>
                <a:tab pos="6210300" algn="l"/>
              </a:tabLst>
            </a:pPr>
            <a:r>
              <a:rPr lang="en-CA" sz="2000" dirty="0">
                <a:solidFill>
                  <a:srgbClr val="17365D"/>
                </a:solidFill>
                <a:ea typeface="Calibri" pitchFamily="34" charset="0"/>
                <a:cs typeface="Arial" pitchFamily="34" charset="0"/>
              </a:rPr>
              <a:t>online access to a novel nutrition monitoring tool</a:t>
            </a:r>
          </a:p>
          <a:p>
            <a:pPr eaLnBrk="0" hangingPunct="0">
              <a:buFont typeface="Symbol" pitchFamily="18" charset="2"/>
              <a:buChar char=""/>
              <a:tabLst>
                <a:tab pos="6210300" algn="l"/>
              </a:tabLst>
            </a:pPr>
            <a:endParaRPr lang="en-CA" sz="2000" dirty="0">
              <a:solidFill>
                <a:srgbClr val="17365D"/>
              </a:solidFill>
              <a:latin typeface="Times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6210300" algn="l"/>
              </a:tabLst>
            </a:pPr>
            <a:endParaRPr lang="en-CA" sz="2000" u="sng" dirty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buFont typeface="Symbol" pitchFamily="18" charset="2"/>
              <a:buChar char=""/>
              <a:tabLst>
                <a:tab pos="6210300" algn="l"/>
              </a:tabLst>
            </a:pPr>
            <a:endParaRPr lang="en-US" sz="2000" dirty="0"/>
          </a:p>
        </p:txBody>
      </p:sp>
      <p:sp>
        <p:nvSpPr>
          <p:cNvPr id="210946" name="Title 1"/>
          <p:cNvSpPr txBox="1">
            <a:spLocks/>
          </p:cNvSpPr>
          <p:nvPr/>
        </p:nvSpPr>
        <p:spPr bwMode="auto">
          <a:xfrm>
            <a:off x="0" y="304800"/>
            <a:ext cx="91440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0" hangingPunct="0">
              <a:lnSpc>
                <a:spcPct val="85000"/>
              </a:lnSpc>
            </a:pPr>
            <a:r>
              <a:rPr lang="en-CA" sz="3800" b="1">
                <a:solidFill>
                  <a:srgbClr val="012B74"/>
                </a:solidFill>
                <a:ea typeface="SimSun" pitchFamily="2" charset="-122"/>
                <a:cs typeface="Times New Roman" pitchFamily="18" charset="0"/>
              </a:rPr>
              <a:t>Canadian PEP uP Collaborative</a:t>
            </a:r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762000" y="990600"/>
            <a:ext cx="77724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en-CA" b="1" dirty="0">
                <a:solidFill>
                  <a:srgbClr val="000000"/>
                </a:solidFill>
              </a:rPr>
              <a:t>National Quality improvement collaborative in conjunction with Nestle Health Science</a:t>
            </a:r>
          </a:p>
          <a:p>
            <a:pPr algn="ctr" eaLnBrk="0" hangingPunct="0">
              <a:spcBef>
                <a:spcPts val="600"/>
              </a:spcBef>
            </a:pPr>
            <a:endParaRPr lang="en-US" dirty="0">
              <a:solidFill>
                <a:schemeClr val="folHlink"/>
              </a:solidFill>
            </a:endParaRPr>
          </a:p>
        </p:txBody>
      </p:sp>
      <p:pic>
        <p:nvPicPr>
          <p:cNvPr id="21094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0" y="2057400"/>
            <a:ext cx="26574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normAutofit fontScale="97500" lnSpcReduction="10000"/>
          </a:bodyPr>
          <a:lstStyle/>
          <a:p>
            <a:pPr algn="ctr" defTabSz="457200" eaLnBrk="0" hangingPunct="0">
              <a:lnSpc>
                <a:spcPct val="90000"/>
              </a:lnSpc>
              <a:defRPr/>
            </a:pPr>
            <a:r>
              <a:rPr lang="en-US" sz="4000" b="1" dirty="0">
                <a:solidFill>
                  <a:srgbClr val="012B74"/>
                </a:solidFill>
                <a:latin typeface="Calibri"/>
                <a:cs typeface="Calibri"/>
              </a:rPr>
              <a:t>Results of the Canadian PEP </a:t>
            </a:r>
            <a:r>
              <a:rPr lang="en-US" sz="4000" b="1" dirty="0" err="1">
                <a:solidFill>
                  <a:srgbClr val="012B74"/>
                </a:solidFill>
                <a:latin typeface="Calibri"/>
                <a:cs typeface="Calibri"/>
              </a:rPr>
              <a:t>uP</a:t>
            </a:r>
            <a:r>
              <a:rPr lang="en-US" sz="4000" b="1" dirty="0">
                <a:solidFill>
                  <a:srgbClr val="012B74"/>
                </a:solidFill>
                <a:latin typeface="Calibri"/>
                <a:cs typeface="Calibri"/>
              </a:rPr>
              <a:t> Collaborative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5240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2800" b="1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800" b="1" kern="0" dirty="0" smtClean="0">
                <a:solidFill>
                  <a:srgbClr val="000000"/>
                </a:solidFill>
                <a:cs typeface="Arial" pitchFamily="34" charset="0"/>
              </a:rPr>
              <a:t>Fall of 2012-Spring 2013</a:t>
            </a:r>
            <a:endParaRPr lang="en-US" sz="28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000000"/>
                </a:solidFill>
                <a:cs typeface="Arial" pitchFamily="34" charset="0"/>
              </a:rPr>
              <a:t>8 </a:t>
            </a:r>
            <a:r>
              <a:rPr lang="en-US" kern="0" dirty="0">
                <a:solidFill>
                  <a:srgbClr val="000000"/>
                </a:solidFill>
                <a:cs typeface="Arial" pitchFamily="34" charset="0"/>
              </a:rPr>
              <a:t>ICUs implemented PEP </a:t>
            </a:r>
            <a:r>
              <a:rPr lang="en-US" kern="0" dirty="0" err="1">
                <a:solidFill>
                  <a:srgbClr val="000000"/>
                </a:solidFill>
                <a:cs typeface="Arial" pitchFamily="34" charset="0"/>
              </a:rPr>
              <a:t>uP</a:t>
            </a:r>
            <a:r>
              <a:rPr lang="en-US" kern="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kern="0" dirty="0" smtClean="0">
                <a:solidFill>
                  <a:srgbClr val="000000"/>
                </a:solidFill>
                <a:cs typeface="Arial" pitchFamily="34" charset="0"/>
              </a:rPr>
              <a:t>protocol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kern="0" dirty="0">
              <a:solidFill>
                <a:srgbClr val="000000"/>
              </a:solidFill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kern="0" dirty="0">
                <a:solidFill>
                  <a:srgbClr val="000000"/>
                </a:solidFill>
                <a:cs typeface="Arial" pitchFamily="34" charset="0"/>
              </a:rPr>
              <a:t>Compared to 16 ICUs (concurrent control group</a:t>
            </a:r>
            <a:r>
              <a:rPr lang="en-US" kern="0" dirty="0" smtClean="0">
                <a:solidFill>
                  <a:srgbClr val="000000"/>
                </a:solidFill>
                <a:cs typeface="Arial" pitchFamily="34" charset="0"/>
              </a:rPr>
              <a:t>)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kern="0" dirty="0">
              <a:solidFill>
                <a:srgbClr val="000000"/>
              </a:solidFill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kern="0" dirty="0">
                <a:solidFill>
                  <a:srgbClr val="000000"/>
                </a:solidFill>
                <a:cs typeface="Arial" pitchFamily="34" charset="0"/>
              </a:rPr>
              <a:t>All evaluated their nutrition </a:t>
            </a:r>
            <a:r>
              <a:rPr lang="en-US" kern="0" dirty="0" smtClean="0">
                <a:solidFill>
                  <a:srgbClr val="000000"/>
                </a:solidFill>
                <a:cs typeface="Arial" pitchFamily="34" charset="0"/>
              </a:rPr>
              <a:t>performance (INS 2013)</a:t>
            </a:r>
            <a:endParaRPr lang="en-US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2212" name="TextBox 5"/>
          <p:cNvSpPr txBox="1">
            <a:spLocks noChangeArrowheads="1"/>
          </p:cNvSpPr>
          <p:nvPr/>
        </p:nvSpPr>
        <p:spPr bwMode="auto">
          <a:xfrm>
            <a:off x="5105400" y="5410200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800" dirty="0" err="1">
                <a:solidFill>
                  <a:schemeClr val="bg2"/>
                </a:solidFill>
              </a:rPr>
              <a:t>Heyland</a:t>
            </a:r>
            <a:r>
              <a:rPr lang="en-US" sz="1800" dirty="0">
                <a:solidFill>
                  <a:schemeClr val="bg2"/>
                </a:solidFill>
              </a:rPr>
              <a:t> JPEN 2014 (in press)</a:t>
            </a:r>
          </a:p>
        </p:txBody>
      </p:sp>
      <p:pic>
        <p:nvPicPr>
          <p:cNvPr id="192516" name="Picture 4" descr="https://www.natcom.org/uploadedImages/CommunicationCurrents_Articles/Volume_6/Photo%20-%20people%20collaboratin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72200" y="1447800"/>
            <a:ext cx="2060372" cy="231676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Results of the Canadian PEP </a:t>
            </a:r>
            <a:r>
              <a:rPr lang="en-US" sz="3600" dirty="0" err="1" smtClean="0"/>
              <a:t>uP</a:t>
            </a:r>
            <a:r>
              <a:rPr lang="en-US" sz="3600" dirty="0" smtClean="0"/>
              <a:t> Collaborative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304799" y="1524000"/>
          <a:ext cx="8229601" cy="3505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1"/>
                <a:gridCol w="1752600"/>
                <a:gridCol w="1676400"/>
                <a:gridCol w="1066800"/>
              </a:tblGrid>
              <a:tr h="5443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52800" algn="l"/>
                        </a:tabLst>
                      </a:pPr>
                      <a:r>
                        <a:rPr kumimoji="0" lang="en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PEP </a:t>
                      </a:r>
                      <a:r>
                        <a:rPr kumimoji="0" lang="en-C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uP</a:t>
                      </a:r>
                      <a:r>
                        <a:rPr kumimoji="0" lang="en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 Sites (n=8)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144" marR="0" marT="0" marB="0" anchor="ctr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52800" algn="l"/>
                        </a:tabLst>
                      </a:pPr>
                      <a:r>
                        <a:rPr kumimoji="0" lang="en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Concurrent Controls (n=16)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144" marR="0" marT="0" marB="0" anchor="ctr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52800" algn="l"/>
                        </a:tabLst>
                      </a:pPr>
                      <a:r>
                        <a:rPr kumimoji="0" lang="en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P values*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144" marR="0" marT="0" marB="0" anchor="ctr" horzOverflow="overflow">
                    <a:solidFill>
                      <a:srgbClr val="CCFFFF"/>
                    </a:solidFill>
                  </a:tcPr>
                </a:tc>
              </a:tr>
              <a:tr h="473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52800" algn="l"/>
                        </a:tabLst>
                      </a:pPr>
                      <a:r>
                        <a:rPr kumimoji="0" lang="en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 Number of patients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144" marR="0" marT="0" marB="0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52800" algn="l"/>
                        </a:tabLst>
                      </a:pPr>
                      <a:r>
                        <a:rPr kumimoji="0" lang="en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154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144" marR="0" marT="0" marB="0" anchor="ctr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52800" algn="l"/>
                        </a:tabLst>
                      </a:pPr>
                      <a:r>
                        <a:rPr kumimoji="0" lang="en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290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144" marR="0" marT="0" marB="0" anchor="ctr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696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52800" algn="l"/>
                        </a:tabLst>
                        <a:defRPr/>
                      </a:pPr>
                      <a:r>
                        <a:rPr kumimoji="0" lang="en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Proportion of prescribed calories from EN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        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52800" algn="l"/>
                        </a:tabLst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                                                    </a:t>
                      </a:r>
                      <a:r>
                        <a:rPr kumimoji="0" lang="en-C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Mean±SD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144" marR="0" marT="0" marB="0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60.1% ± 29.3%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144" marR="0" marT="0" marB="0" anchor="ctr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49.9% ± 28.9%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144" marR="0" marT="0" marB="0" anchor="ctr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0.02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144" marR="0" marT="0" marB="0" anchor="ctr" horzOverflow="overflow">
                    <a:solidFill>
                      <a:srgbClr val="CCFFFF"/>
                    </a:solidFill>
                  </a:tcPr>
                </a:tc>
              </a:tr>
              <a:tr h="623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52800" algn="l"/>
                        </a:tabLst>
                        <a:defRPr/>
                      </a:pPr>
                      <a:r>
                        <a:rPr kumimoji="0" lang="en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Proportion of prescribed protein from EN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52800" algn="l"/>
                        </a:tabLst>
                        <a:defRPr/>
                      </a:pPr>
                      <a:r>
                        <a:rPr kumimoji="0" lang="en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                                                     </a:t>
                      </a:r>
                      <a:r>
                        <a:rPr kumimoji="0" lang="en-C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Mean±SD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144" marR="0" marT="0" marB="0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61.0% ± 29.7%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144" marR="0" marT="0" marB="0" anchor="ctr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49.7% ± 28.6%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144" marR="0" marT="0" marB="0" anchor="ctr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0.01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144" marR="0" marT="0" marB="0" anchor="ctr" horzOverflow="overflow">
                    <a:solidFill>
                      <a:srgbClr val="CCFFFF"/>
                    </a:solidFill>
                  </a:tcPr>
                </a:tc>
              </a:tr>
              <a:tr h="623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52800" algn="l"/>
                        </a:tabLst>
                        <a:defRPr/>
                      </a:pPr>
                      <a:r>
                        <a:rPr kumimoji="0" lang="en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Proportion of prescribed calories from total nutrition                                        </a:t>
                      </a:r>
                      <a:r>
                        <a:rPr kumimoji="0" lang="en-C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Mean±SD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144" marR="0" marT="0" marB="0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68.5% ± 32.8%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144" marR="0" marT="0" marB="0" anchor="ctr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56.2% ± 29.4%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144" marR="0" marT="0" marB="0" anchor="ctr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0.04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144" marR="0" marT="0" marB="0" anchor="ctr" horzOverflow="overflow">
                    <a:solidFill>
                      <a:srgbClr val="CCFFFF"/>
                    </a:solidFill>
                  </a:tcPr>
                </a:tc>
              </a:tr>
              <a:tr h="544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52800" algn="l"/>
                        </a:tabLst>
                        <a:defRPr/>
                      </a:pPr>
                      <a:r>
                        <a:rPr kumimoji="0" lang="en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Proportion of prescribed protein from total nutrition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                                        </a:t>
                      </a:r>
                      <a:r>
                        <a:rPr kumimoji="0" lang="en-C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Mean±SD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144" marR="0" marT="0" marB="0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63.1% ± 28.9%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144" marR="0" marT="0" marB="0" anchor="ctr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51.7% ± 28.2%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144" marR="0" marT="0" marB="0" anchor="ctr" horzOverflow="overflow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0.01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144" marR="0" marT="0" marB="0" anchor="ctr" horzOverflow="overflow"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1" name="Chart 1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52600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82" name="Chart 1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43400" y="16764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normAutofit fontScale="97500"/>
          </a:bodyPr>
          <a:lstStyle/>
          <a:p>
            <a:pPr algn="ctr" defTabSz="457200" eaLnBrk="0" hangingPunct="0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012B74"/>
                </a:solidFill>
                <a:latin typeface="Calibri"/>
                <a:cs typeface="Calibri"/>
              </a:rPr>
              <a:t>Results of the Canadian PEP </a:t>
            </a:r>
            <a:r>
              <a:rPr lang="en-US" sz="3200" b="1" dirty="0" err="1">
                <a:solidFill>
                  <a:srgbClr val="012B74"/>
                </a:solidFill>
                <a:latin typeface="Calibri"/>
                <a:cs typeface="Calibri"/>
              </a:rPr>
              <a:t>uP</a:t>
            </a:r>
            <a:r>
              <a:rPr lang="en-US" sz="3200" b="1" dirty="0">
                <a:solidFill>
                  <a:srgbClr val="012B74"/>
                </a:solidFill>
                <a:latin typeface="Calibri"/>
                <a:cs typeface="Calibri"/>
              </a:rPr>
              <a:t> Collaborative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686800" cy="1143000"/>
          </a:xfrm>
        </p:spPr>
        <p:txBody>
          <a:bodyPr>
            <a:noAutofit/>
          </a:bodyPr>
          <a:lstStyle/>
          <a:p>
            <a:pPr algn="l">
              <a:tabLst>
                <a:tab pos="1371600" algn="l"/>
              </a:tabLst>
            </a:pPr>
            <a:r>
              <a:rPr lang="en-US" sz="3600" b="1" dirty="0" smtClean="0"/>
              <a:t>Guidelines: SCCM/ASPEN 2009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143000"/>
          <a:ext cx="79248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2003"/>
                <a:gridCol w="4042797"/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 smtClean="0"/>
                        <a:t>Protein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assess adequacy protein provision regularly</a:t>
                      </a:r>
                    </a:p>
                    <a:p>
                      <a:endParaRPr lang="en-US" sz="18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BMI &lt;30: 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1.2-2.0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g/kg actual body wt/d</a:t>
                      </a:r>
                    </a:p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Higher in burn/ multi-trauma (Grade: E)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 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&gt;50%-65% of goal calories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 the first week of hospitalization </a:t>
                      </a:r>
                    </a:p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(Grade: C)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1600" y="4038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refs or papers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normAutofit fontScale="97500"/>
          </a:bodyPr>
          <a:lstStyle/>
          <a:p>
            <a:pPr algn="ctr" defTabSz="457200" eaLnBrk="0" hangingPunct="0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012B74"/>
                </a:solidFill>
                <a:latin typeface="Calibri"/>
                <a:cs typeface="Calibri"/>
              </a:rPr>
              <a:t>Results of the Canadian PEP </a:t>
            </a:r>
            <a:r>
              <a:rPr lang="en-US" sz="3200" b="1" dirty="0" err="1">
                <a:solidFill>
                  <a:srgbClr val="012B74"/>
                </a:solidFill>
                <a:latin typeface="Calibri"/>
                <a:cs typeface="Calibri"/>
              </a:rPr>
              <a:t>uP</a:t>
            </a:r>
            <a:r>
              <a:rPr lang="en-US" sz="3200" b="1" dirty="0">
                <a:solidFill>
                  <a:srgbClr val="012B74"/>
                </a:solidFill>
                <a:latin typeface="Calibri"/>
                <a:cs typeface="Calibri"/>
              </a:rPr>
              <a:t> Collaborative</a:t>
            </a:r>
          </a:p>
        </p:txBody>
      </p:sp>
      <p:sp>
        <p:nvSpPr>
          <p:cNvPr id="18842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>
              <a:solidFill>
                <a:srgbClr val="FFFF00"/>
              </a:solidFill>
            </a:endParaRPr>
          </a:p>
        </p:txBody>
      </p:sp>
      <p:graphicFrame>
        <p:nvGraphicFramePr>
          <p:cNvPr id="188418" name="Object 2"/>
          <p:cNvGraphicFramePr>
            <a:graphicFrameLocks noChangeAspect="1"/>
          </p:cNvGraphicFramePr>
          <p:nvPr/>
        </p:nvGraphicFramePr>
        <p:xfrm>
          <a:off x="152400" y="1828800"/>
          <a:ext cx="4572000" cy="3124200"/>
        </p:xfrm>
        <a:graphic>
          <a:graphicData uri="http://schemas.openxmlformats.org/presentationml/2006/ole">
            <p:oleObj spid="_x0000_s6146" name="Worksheet" r:id="rId3" imgW="4572000" imgH="2590890" progId="Excel.Sheet.12">
              <p:embed/>
            </p:oleObj>
          </a:graphicData>
        </a:graphic>
      </p:graphicFrame>
      <p:sp>
        <p:nvSpPr>
          <p:cNvPr id="18842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>
              <a:solidFill>
                <a:srgbClr val="FFFF00"/>
              </a:solidFill>
            </a:endParaRPr>
          </a:p>
        </p:txBody>
      </p:sp>
      <p:graphicFrame>
        <p:nvGraphicFramePr>
          <p:cNvPr id="188419" name="Object 3"/>
          <p:cNvGraphicFramePr>
            <a:graphicFrameLocks noChangeAspect="1"/>
          </p:cNvGraphicFramePr>
          <p:nvPr/>
        </p:nvGraphicFramePr>
        <p:xfrm>
          <a:off x="4419600" y="1828800"/>
          <a:ext cx="4638675" cy="3124200"/>
        </p:xfrm>
        <a:graphic>
          <a:graphicData uri="http://schemas.openxmlformats.org/presentationml/2006/ole">
            <p:oleObj spid="_x0000_s6147" name="Worksheet" r:id="rId4" imgW="4638580" imgH="2571750" progId="Excel.Sheet.12">
              <p:embed/>
            </p:oleObj>
          </a:graphicData>
        </a:graphic>
      </p:graphicFrame>
      <p:sp>
        <p:nvSpPr>
          <p:cNvPr id="188423" name="TextBox 8"/>
          <p:cNvSpPr txBox="1">
            <a:spLocks noChangeArrowheads="1"/>
          </p:cNvSpPr>
          <p:nvPr/>
        </p:nvSpPr>
        <p:spPr bwMode="auto">
          <a:xfrm>
            <a:off x="1295400" y="1295400"/>
            <a:ext cx="213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</a:rPr>
              <a:t>Average Caloric Adequacy Across Sites</a:t>
            </a:r>
          </a:p>
        </p:txBody>
      </p:sp>
      <p:sp>
        <p:nvSpPr>
          <p:cNvPr id="188424" name="TextBox 9"/>
          <p:cNvSpPr txBox="1">
            <a:spLocks noChangeArrowheads="1"/>
          </p:cNvSpPr>
          <p:nvPr/>
        </p:nvSpPr>
        <p:spPr bwMode="auto">
          <a:xfrm>
            <a:off x="5562600" y="1219200"/>
            <a:ext cx="213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</a:rPr>
              <a:t>Average Protein Adequacy Across Sites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4004846"/>
            <a:ext cx="9906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 = 0.02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4004846"/>
            <a:ext cx="1143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 = 0.004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normAutofit/>
          </a:bodyPr>
          <a:lstStyle/>
          <a:p>
            <a:pPr algn="ctr" defTabSz="457200" eaLnBrk="0" hangingPunct="0">
              <a:lnSpc>
                <a:spcPct val="80000"/>
              </a:lnSpc>
            </a:pPr>
            <a:r>
              <a:rPr lang="en-US" sz="2800" b="1">
                <a:solidFill>
                  <a:srgbClr val="012B74"/>
                </a:solidFill>
              </a:rPr>
              <a:t>Results of the Canadian PEP uP Collaborative</a:t>
            </a:r>
          </a:p>
          <a:p>
            <a:pPr algn="ctr" defTabSz="457200">
              <a:lnSpc>
                <a:spcPct val="90000"/>
              </a:lnSpc>
            </a:pPr>
            <a:r>
              <a:rPr lang="en-CA" sz="2000" b="1">
                <a:solidFill>
                  <a:srgbClr val="1F497D"/>
                </a:solidFill>
              </a:rPr>
              <a:t>Proportion of Prescribed Protein From EN According to Initial EN Delivery Strategy</a:t>
            </a:r>
          </a:p>
          <a:p>
            <a:pPr algn="ctr" defTabSz="457200" eaLnBrk="0" hangingPunct="0">
              <a:lnSpc>
                <a:spcPct val="80000"/>
              </a:lnSpc>
            </a:pPr>
            <a:endParaRPr lang="en-US" sz="2900" b="1">
              <a:solidFill>
                <a:srgbClr val="012B74"/>
              </a:solidFill>
            </a:endParaRPr>
          </a:p>
        </p:txBody>
      </p:sp>
      <p:graphicFrame>
        <p:nvGraphicFramePr>
          <p:cNvPr id="230402" name="Content Placeholder 3"/>
          <p:cNvGraphicFramePr>
            <a:graphicFrameLocks noGrp="1"/>
          </p:cNvGraphicFramePr>
          <p:nvPr>
            <p:ph idx="1"/>
          </p:nvPr>
        </p:nvGraphicFramePr>
        <p:xfrm>
          <a:off x="200025" y="863600"/>
          <a:ext cx="8743950" cy="5892800"/>
        </p:xfrm>
        <a:graphic>
          <a:graphicData uri="http://schemas.openxmlformats.org/presentationml/2006/ole">
            <p:oleObj spid="_x0000_s8194" name="Chart" r:id="rId4" imgW="8762810" imgH="5905595" progId="Excel.Sheet.8">
              <p:embed/>
            </p:oleObj>
          </a:graphicData>
        </a:graphic>
      </p:graphicFrame>
      <p:sp>
        <p:nvSpPr>
          <p:cNvPr id="4" name="&quot;No&quot; Symbol 3"/>
          <p:cNvSpPr/>
          <p:nvPr/>
        </p:nvSpPr>
        <p:spPr>
          <a:xfrm>
            <a:off x="7070725" y="5272088"/>
            <a:ext cx="1096963" cy="1096962"/>
          </a:xfrm>
          <a:prstGeom prst="noSmoking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8000">
                <a:schemeClr val="accent2">
                  <a:lumMod val="40000"/>
                  <a:lumOff val="60000"/>
                </a:schemeClr>
              </a:gs>
              <a:gs pos="30000">
                <a:schemeClr val="accent2">
                  <a:lumMod val="60000"/>
                  <a:lumOff val="40000"/>
                </a:schemeClr>
              </a:gs>
              <a:gs pos="55000">
                <a:srgbClr val="FFA459"/>
              </a:gs>
              <a:gs pos="80000">
                <a:schemeClr val="accent2">
                  <a:lumMod val="60000"/>
                  <a:lumOff val="40000"/>
                </a:schemeClr>
              </a:gs>
              <a:gs pos="88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 w="444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5410200"/>
            <a:ext cx="2130929" cy="821523"/>
          </a:xfrm>
          <a:prstGeom prst="rect">
            <a:avLst/>
          </a:prstGeom>
          <a:noFill/>
          <a:ln>
            <a:noFill/>
          </a:ln>
        </p:spPr>
        <p:txBody>
          <a:bodyPr lIns="82058" tIns="41029" rIns="82058" bIns="41029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rgbClr val="FF0000"/>
                  </a:solidFill>
                </a:ln>
                <a:solidFill>
                  <a:srgbClr val="9D0101"/>
                </a:solidFill>
                <a:latin typeface="Copperplate Gothic Light"/>
                <a:cs typeface="Copperplate Gothic Light"/>
              </a:rPr>
              <a:t>Just say </a:t>
            </a:r>
            <a:r>
              <a:rPr lang="en-US" dirty="0">
                <a:ln>
                  <a:solidFill>
                    <a:srgbClr val="FF0000"/>
                  </a:solidFill>
                </a:ln>
                <a:solidFill>
                  <a:srgbClr val="9D0101"/>
                </a:solidFill>
                <a:latin typeface="Copperplate Gothic Bold"/>
                <a:cs typeface="Copperplate Gothic Bold"/>
              </a:rPr>
              <a:t>no</a:t>
            </a:r>
          </a:p>
          <a:p>
            <a:pPr algn="ctr">
              <a:defRPr/>
            </a:pPr>
            <a:r>
              <a:rPr lang="en-US" dirty="0">
                <a:ln>
                  <a:solidFill>
                    <a:srgbClr val="FF0000"/>
                  </a:solidFill>
                </a:ln>
                <a:solidFill>
                  <a:srgbClr val="9D0101"/>
                </a:solidFill>
                <a:latin typeface="Copperplate Gothic Light"/>
                <a:cs typeface="Copperplate Gothic Light"/>
              </a:rPr>
              <a:t>to </a:t>
            </a:r>
            <a:r>
              <a:rPr lang="en-US" dirty="0">
                <a:ln>
                  <a:solidFill>
                    <a:srgbClr val="FF0000"/>
                  </a:solidFill>
                </a:ln>
                <a:solidFill>
                  <a:srgbClr val="9D0101"/>
                </a:solidFill>
                <a:latin typeface="Copperplate Gothic Bold"/>
                <a:cs typeface="Copperplate Gothic Bold"/>
              </a:rPr>
              <a:t>NPO*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normAutofit fontScale="97500"/>
          </a:bodyPr>
          <a:lstStyle/>
          <a:p>
            <a:pPr algn="ctr" defTabSz="457200" eaLnBrk="0" hangingPunct="0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012B74"/>
                </a:solidFill>
                <a:latin typeface="Calibri"/>
                <a:cs typeface="Calibri"/>
              </a:rPr>
              <a:t>Results of the Canadian PEP </a:t>
            </a:r>
            <a:r>
              <a:rPr lang="en-US" sz="3200" b="1" dirty="0" err="1">
                <a:solidFill>
                  <a:srgbClr val="012B74"/>
                </a:solidFill>
                <a:latin typeface="Calibri"/>
                <a:cs typeface="Calibri"/>
              </a:rPr>
              <a:t>uP</a:t>
            </a:r>
            <a:r>
              <a:rPr lang="en-US" sz="3200" b="1" dirty="0">
                <a:solidFill>
                  <a:srgbClr val="012B74"/>
                </a:solidFill>
                <a:latin typeface="Calibri"/>
                <a:cs typeface="Calibri"/>
              </a:rPr>
              <a:t> Collaborative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5800" y="1676400"/>
            <a:ext cx="868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000000"/>
                </a:solidFill>
                <a:cs typeface="Arial" pitchFamily="34" charset="0"/>
              </a:rPr>
              <a:t>Patients </a:t>
            </a:r>
            <a:r>
              <a:rPr lang="en-US" kern="0" dirty="0">
                <a:solidFill>
                  <a:srgbClr val="000000"/>
                </a:solidFill>
                <a:cs typeface="Arial" pitchFamily="34" charset="0"/>
              </a:rPr>
              <a:t>in PEP </a:t>
            </a:r>
            <a:r>
              <a:rPr lang="en-US" kern="0" dirty="0" err="1">
                <a:solidFill>
                  <a:srgbClr val="000000"/>
                </a:solidFill>
                <a:cs typeface="Arial" pitchFamily="34" charset="0"/>
              </a:rPr>
              <a:t>uP</a:t>
            </a:r>
            <a:r>
              <a:rPr lang="en-US" kern="0" dirty="0">
                <a:solidFill>
                  <a:srgbClr val="000000"/>
                </a:solidFill>
                <a:cs typeface="Arial" pitchFamily="34" charset="0"/>
              </a:rPr>
              <a:t> Sites were much more likely to*:</a:t>
            </a:r>
          </a:p>
          <a:p>
            <a:pPr lvl="1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000" kern="0" dirty="0">
                <a:solidFill>
                  <a:srgbClr val="000000"/>
                </a:solidFill>
                <a:cs typeface="Arial" pitchFamily="34" charset="0"/>
              </a:rPr>
              <a:t> receive protein supplements (72% vs. 48%)</a:t>
            </a:r>
          </a:p>
          <a:p>
            <a:pPr lvl="1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000" kern="0" dirty="0">
                <a:solidFill>
                  <a:srgbClr val="000000"/>
                </a:solidFill>
                <a:cs typeface="Arial" pitchFamily="34" charset="0"/>
              </a:rPr>
              <a:t> receive 80 % of protein requirements by day 3 (46% vs. 29%)</a:t>
            </a:r>
          </a:p>
          <a:p>
            <a:pPr lvl="1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000" kern="0" dirty="0">
                <a:solidFill>
                  <a:srgbClr val="000000"/>
                </a:solidFill>
                <a:cs typeface="Arial" pitchFamily="34" charset="0"/>
              </a:rPr>
              <a:t> receive Semi- or elemental solution within first 2 days of </a:t>
            </a:r>
            <a:r>
              <a:rPr lang="en-US" sz="2000" kern="0" dirty="0" smtClean="0">
                <a:solidFill>
                  <a:srgbClr val="000000"/>
                </a:solidFill>
                <a:cs typeface="Arial" pitchFamily="34" charset="0"/>
              </a:rPr>
              <a:t>admission</a:t>
            </a:r>
          </a:p>
          <a:p>
            <a:pPr lvl="1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000" kern="0" dirty="0" smtClean="0">
                <a:solidFill>
                  <a:srgbClr val="000000"/>
                </a:solidFill>
                <a:cs typeface="Arial" pitchFamily="34" charset="0"/>
              </a:rPr>
              <a:t>   (45</a:t>
            </a:r>
            <a:r>
              <a:rPr lang="en-US" sz="2000" kern="0" dirty="0">
                <a:solidFill>
                  <a:srgbClr val="000000"/>
                </a:solidFill>
                <a:cs typeface="Arial" pitchFamily="34" charset="0"/>
              </a:rPr>
              <a:t>% vs. 7%)</a:t>
            </a:r>
          </a:p>
          <a:p>
            <a:pPr lvl="1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000" kern="0" dirty="0">
                <a:solidFill>
                  <a:srgbClr val="000000"/>
                </a:solidFill>
                <a:cs typeface="Arial" pitchFamily="34" charset="0"/>
              </a:rPr>
              <a:t> receive a motility agent within first 2 days of admission (55% </a:t>
            </a:r>
            <a:r>
              <a:rPr lang="en-US" sz="2000" kern="0" dirty="0" smtClean="0">
                <a:solidFill>
                  <a:srgbClr val="000000"/>
                </a:solidFill>
                <a:cs typeface="Arial" pitchFamily="34" charset="0"/>
              </a:rPr>
              <a:t>vs10</a:t>
            </a:r>
            <a:r>
              <a:rPr lang="en-US" sz="2000" kern="0" dirty="0">
                <a:solidFill>
                  <a:srgbClr val="000000"/>
                </a:solidFill>
                <a:cs typeface="Arial" pitchFamily="34" charset="0"/>
              </a:rPr>
              <a:t>%)</a:t>
            </a:r>
          </a:p>
          <a:p>
            <a:pPr lvl="1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000000"/>
                </a:solidFill>
                <a:cs typeface="Arial" pitchFamily="34" charset="0"/>
              </a:rPr>
              <a:t>No </a:t>
            </a:r>
            <a:r>
              <a:rPr lang="en-US" kern="0" dirty="0">
                <a:solidFill>
                  <a:srgbClr val="000000"/>
                </a:solidFill>
                <a:cs typeface="Arial" pitchFamily="34" charset="0"/>
              </a:rPr>
              <a:t>difference in </a:t>
            </a:r>
            <a:r>
              <a:rPr lang="en-US" kern="0" dirty="0" err="1">
                <a:solidFill>
                  <a:srgbClr val="000000"/>
                </a:solidFill>
                <a:cs typeface="Arial" pitchFamily="34" charset="0"/>
              </a:rPr>
              <a:t>glycemic</a:t>
            </a:r>
            <a:r>
              <a:rPr lang="en-US" kern="0" dirty="0">
                <a:solidFill>
                  <a:srgbClr val="000000"/>
                </a:solidFill>
                <a:cs typeface="Arial" pitchFamily="34" charset="0"/>
              </a:rPr>
              <a:t> control </a:t>
            </a:r>
          </a:p>
        </p:txBody>
      </p:sp>
      <p:sp>
        <p:nvSpPr>
          <p:cNvPr id="232452" name="TextBox 5"/>
          <p:cNvSpPr txBox="1">
            <a:spLocks noChangeArrowheads="1"/>
          </p:cNvSpPr>
          <p:nvPr/>
        </p:nvSpPr>
        <p:spPr bwMode="auto">
          <a:xfrm>
            <a:off x="609600" y="5334000"/>
            <a:ext cx="853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</a:rPr>
              <a:t>                                                                                        *</a:t>
            </a:r>
            <a:r>
              <a:rPr lang="en-US" sz="1600" dirty="0">
                <a:solidFill>
                  <a:srgbClr val="000000"/>
                </a:solidFill>
              </a:rPr>
              <a:t>All comparisons are statistically significant p&lt;0.05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normAutofit fontScale="97500"/>
          </a:bodyPr>
          <a:lstStyle/>
          <a:p>
            <a:pPr algn="ctr" defTabSz="457200" eaLnBrk="0" hangingPunct="0">
              <a:lnSpc>
                <a:spcPct val="90000"/>
              </a:lnSpc>
              <a:defRPr/>
            </a:pPr>
            <a:r>
              <a:rPr lang="en-US" sz="4000" b="1" dirty="0">
                <a:solidFill>
                  <a:srgbClr val="012B74"/>
                </a:solidFill>
                <a:latin typeface="Calibri"/>
                <a:cs typeface="Calibri"/>
              </a:rPr>
              <a:t>Next Steps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990600"/>
            <a:ext cx="5562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 PEP </a:t>
            </a:r>
            <a:r>
              <a:rPr lang="en-US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uP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Collaborative 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CA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Started April 2014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CA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CA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CA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sites as either Tier 1 or Tier 2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CA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Using higher protein semi elemental formula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CA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Supported by Nestle Health Science US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en-US" sz="3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Latin American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PEP 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uP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Collaborative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CA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Starting soon!</a:t>
            </a: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CA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Aimed at Spanish speaking ICUs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CA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Translation and Implementation: to be led by </a:t>
            </a:r>
          </a:p>
          <a:p>
            <a:pPr eaLnBrk="0" hangingPunct="0">
              <a:spcBef>
                <a:spcPct val="20000"/>
              </a:spcBef>
            </a:pPr>
            <a:r>
              <a:rPr lang="en-CA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CA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Willy </a:t>
            </a:r>
            <a:r>
              <a:rPr lang="en-CA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Manzanares, MD, Uruguay</a:t>
            </a: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962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7800" y="1143000"/>
            <a:ext cx="29527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962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7400" y="3505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When limited via EN route?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supplemental PN</a:t>
            </a:r>
          </a:p>
          <a:p>
            <a:endParaRPr lang="en-US" dirty="0"/>
          </a:p>
          <a:p>
            <a:r>
              <a:rPr lang="en-US" dirty="0" smtClean="0"/>
              <a:t>TOP UP Trial in BMI ≥35 and &lt;25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Guidelines: ESPEN 2009</a:t>
            </a:r>
            <a:endParaRPr lang="en-US" sz="3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43000"/>
          <a:ext cx="78486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0253"/>
                <a:gridCol w="51283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PN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1.3–1.5 g/kg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ideal body weight 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plus adequate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acute and initial phase: avoid excess of 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20–25 kcal/kg BW/day 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During recovery: 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25–30 total kcal/kg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BW/day (C))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PN 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acute illness:  meet measured energy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expenditure in order to decrease negative energy balance (Grade B).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no indirect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calorimetry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kcal/kg/day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increasing to target over the next 2–3 days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(Grade C).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58674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refs or papers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Guidelines: Canadian 2013</a:t>
            </a:r>
            <a:endParaRPr lang="en-US" sz="3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43000"/>
          <a:ext cx="8153400" cy="1015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518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There are insufficient data to make a recommendation regarding the use of 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 protein diets for head injured patients and other critically ill patients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</a:t>
                      </a:r>
                    </a:p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when starting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enteral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nutrition in critically </a:t>
                      </a:r>
                    </a:p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ill patients, strategies to optimize delivery </a:t>
                      </a:r>
                    </a:p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nutrients (starting at target rate, higher </a:t>
                      </a:r>
                    </a:p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threshold of gastric residual volumes, use </a:t>
                      </a:r>
                    </a:p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prokinetics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small bowel feedings) </a:t>
                      </a:r>
                    </a:p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should be considered. </a:t>
                      </a:r>
                    </a:p>
                    <a:p>
                      <a:endParaRPr lang="en-US" sz="18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There are insufficient data to make a </a:t>
                      </a:r>
                    </a:p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 on the use of indirect </a:t>
                      </a:r>
                    </a:p>
                    <a:p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calorimetry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vs. predictive equations for </a:t>
                      </a:r>
                    </a:p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determining energy needs for nutrition or to </a:t>
                      </a:r>
                    </a:p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guide when nutrition is to be supplemented in </a:t>
                      </a:r>
                    </a:p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critically ill patients.</a:t>
                      </a:r>
                    </a:p>
                    <a:p>
                      <a:endParaRPr lang="en-US" sz="18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There are insufficient data to make a recommendation on the use of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hypocaloric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enteral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nutrition in critically ill </a:t>
                      </a:r>
                    </a:p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PN</a:t>
                      </a:r>
                    </a:p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Based on 4 level 2 studies, in critically ill patients who are not malnourished, are tolerating some EN, or when </a:t>
                      </a:r>
                    </a:p>
                    <a:p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parenteral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nutrition is indicated for short term use (&lt; 10 days), low dose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parenteral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nutrition should be considered. There are insufficient </a:t>
                      </a:r>
                    </a:p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to make recommendations about the use of low dose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parenteral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nutrition in the following patients: those requiring PN for long term </a:t>
                      </a:r>
                    </a:p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(&gt; 10 days); obese critically ill patients and malnourished critically ill patients. Practitioners will have to weigh the safety and benefits of </a:t>
                      </a:r>
                    </a:p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 dose PN on an individual case-by-case basis in these latter patient populations.</a:t>
                      </a:r>
                    </a:p>
                    <a:p>
                      <a:endParaRPr lang="en-US" sz="18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Conflicting evidence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9144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/>
              <a:t>Surviving Sepsis Campaign Guidelines CCM Feb 2013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2057400"/>
          <a:ext cx="8153400" cy="4267200"/>
        </p:xfrm>
        <a:graphic>
          <a:graphicData uri="http://schemas.openxmlformats.org/drawingml/2006/table">
            <a:tbl>
              <a:tblPr/>
              <a:tblGrid>
                <a:gridCol w="1069107"/>
                <a:gridCol w="3619100"/>
                <a:gridCol w="3465193"/>
              </a:tblGrid>
              <a:tr h="28448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/>
                          <a:ea typeface="SimSun"/>
                        </a:rPr>
                        <a:t>Topic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58967" marR="589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/>
                          <a:ea typeface="SimSun"/>
                        </a:rPr>
                        <a:t>Key points of SSC guidelines on EN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58967" marR="589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/>
                          <a:ea typeface="SimSun"/>
                        </a:rPr>
                        <a:t>Key points of Canadian guidelines on EN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58967" marR="589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55147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400">
                          <a:solidFill>
                            <a:schemeClr val="tx1"/>
                          </a:solidFill>
                          <a:latin typeface="Calibri"/>
                          <a:ea typeface="SimSun"/>
                        </a:rPr>
                        <a:t>Early vs. Delayed Nutrient Intake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58967" marR="589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5735" algn="l"/>
                        </a:tabLst>
                      </a:pPr>
                      <a:r>
                        <a:rPr lang="x-none" sz="1400">
                          <a:solidFill>
                            <a:schemeClr val="tx1"/>
                          </a:solidFill>
                          <a:latin typeface="Calibri"/>
                          <a:ea typeface="SimSun"/>
                        </a:rPr>
                        <a:t>Administer oral or enteral (if necessary) feedings, as tolerated, rather than either complete fasting or provision of only intravenous glucose </a:t>
                      </a:r>
                      <a:r>
                        <a:rPr lang="x-none" sz="1400" b="1">
                          <a:solidFill>
                            <a:schemeClr val="tx1"/>
                          </a:solidFill>
                          <a:latin typeface="Calibri"/>
                          <a:ea typeface="SimSun"/>
                        </a:rPr>
                        <a:t>within the first 48 hours</a:t>
                      </a:r>
                      <a:r>
                        <a:rPr lang="x-none" sz="1400">
                          <a:solidFill>
                            <a:schemeClr val="tx1"/>
                          </a:solidFill>
                          <a:latin typeface="Calibri"/>
                          <a:ea typeface="SimSun"/>
                        </a:rPr>
                        <a:t> after a diagnosis of severe sepsis/septic shock (grade 2C).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58967" marR="589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35255" algn="l"/>
                        </a:tabLs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/>
                          <a:ea typeface="SimSun"/>
                        </a:rPr>
                        <a:t>Early EN (within 24-48 hours following admission to ICU) is recommended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/>
                          <a:ea typeface="SimSun"/>
                        </a:rPr>
                        <a:t> in critically ill patients. 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35255" algn="l"/>
                        </a:tabLs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/>
                          <a:ea typeface="SimSun"/>
                        </a:rPr>
                        <a:t>When starting EN in critically ill patients,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/>
                          <a:ea typeface="SimSun"/>
                        </a:rPr>
                        <a:t>strategies to optimize delivery of nutrients (starting at target rate, higher threshold of gastric residual volumes, use of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Calibri"/>
                          <a:ea typeface="SimSun"/>
                        </a:rPr>
                        <a:t>prokinetics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/>
                          <a:ea typeface="SimSun"/>
                        </a:rPr>
                        <a:t> and small bowel feedings) should be considered.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58967" marR="589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327573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400">
                          <a:solidFill>
                            <a:schemeClr val="tx1"/>
                          </a:solidFill>
                          <a:latin typeface="Calibri"/>
                          <a:ea typeface="SimSun"/>
                        </a:rPr>
                        <a:t>Trophic vs. Full Feeds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58967" marR="589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5735" algn="l"/>
                        </a:tabLst>
                      </a:pPr>
                      <a:r>
                        <a:rPr lang="x-none" sz="1400" b="1">
                          <a:solidFill>
                            <a:schemeClr val="tx1"/>
                          </a:solidFill>
                          <a:latin typeface="Calibri"/>
                          <a:ea typeface="SimSun"/>
                        </a:rPr>
                        <a:t>Avoid mandatory full caloric feeding</a:t>
                      </a:r>
                      <a:r>
                        <a:rPr lang="x-none" sz="1400">
                          <a:solidFill>
                            <a:schemeClr val="tx1"/>
                          </a:solidFill>
                          <a:latin typeface="Calibri"/>
                          <a:ea typeface="SimSun"/>
                        </a:rPr>
                        <a:t> in the first week but rather </a:t>
                      </a:r>
                      <a:r>
                        <a:rPr lang="x-none" sz="1400" b="1">
                          <a:solidFill>
                            <a:schemeClr val="tx1"/>
                          </a:solidFill>
                          <a:latin typeface="Calibri"/>
                          <a:ea typeface="SimSun"/>
                        </a:rPr>
                        <a:t>suggest low dose feeding (e.g., up to 500 calories per day)</a:t>
                      </a:r>
                      <a:r>
                        <a:rPr lang="x-none" sz="1400">
                          <a:solidFill>
                            <a:schemeClr val="tx1"/>
                          </a:solidFill>
                          <a:latin typeface="Calibri"/>
                          <a:ea typeface="SimSun"/>
                        </a:rPr>
                        <a:t>, advancing only as tolerated (grade 2B).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58967" marR="589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35255" algn="l"/>
                        </a:tabLs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/>
                          <a:ea typeface="SimSun"/>
                        </a:rPr>
                        <a:t>In patients with Acute Lung Injury,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/>
                          <a:ea typeface="SimSun"/>
                        </a:rPr>
                        <a:t>an initial strategy of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Calibri"/>
                          <a:ea typeface="SimSun"/>
                        </a:rPr>
                        <a:t>trophic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/>
                          <a:ea typeface="SimSun"/>
                        </a:rPr>
                        <a:t> feeds for 5 days should not be considered.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58967" marR="589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Conflicting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EDEN study results</a:t>
            </a:r>
          </a:p>
          <a:p>
            <a:pPr lvl="1"/>
            <a:r>
              <a:rPr lang="en-US" dirty="0" smtClean="0"/>
              <a:t>Rice results</a:t>
            </a:r>
          </a:p>
          <a:p>
            <a:pPr lvl="1"/>
            <a:r>
              <a:rPr lang="en-US" dirty="0" err="1" smtClean="0"/>
              <a:t>Arabi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Conclude that need to focus on “high risk patients”..Charlene to discuss this in detail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Recent review on protein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Hoffer</a:t>
            </a:r>
            <a:r>
              <a:rPr lang="en-US" dirty="0" smtClean="0"/>
              <a:t> et al </a:t>
            </a:r>
          </a:p>
          <a:p>
            <a:pPr lvl="1"/>
            <a:r>
              <a:rPr lang="en-US" dirty="0" smtClean="0"/>
              <a:t>Meta-analysis of 13 RCTs </a:t>
            </a:r>
          </a:p>
          <a:p>
            <a:pPr lvl="1"/>
            <a:r>
              <a:rPr lang="en-US" dirty="0" smtClean="0"/>
              <a:t>Show results</a:t>
            </a:r>
          </a:p>
          <a:p>
            <a:pPr lvl="1"/>
            <a:r>
              <a:rPr lang="en-US" dirty="0" smtClean="0"/>
              <a:t>Conclusions: 2.5 g/kg/day is safe and effective</a:t>
            </a:r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2118</Words>
  <Application>Microsoft Office PowerPoint</Application>
  <PresentationFormat>On-screen Show (4:3)</PresentationFormat>
  <Paragraphs>411</Paragraphs>
  <Slides>45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Office Theme</vt:lpstr>
      <vt:lpstr>Worksheet</vt:lpstr>
      <vt:lpstr>Chart</vt:lpstr>
      <vt:lpstr>Protein in Critical illness Evidence and Current Practices </vt:lpstr>
      <vt:lpstr>Learning Objectives</vt:lpstr>
      <vt:lpstr>Review of Evidence</vt:lpstr>
      <vt:lpstr>Guidelines: SCCM/ASPEN 2009</vt:lpstr>
      <vt:lpstr>Guidelines: ESPEN 2009</vt:lpstr>
      <vt:lpstr>Guidelines: Canadian 2013</vt:lpstr>
      <vt:lpstr>Conflicting evidence</vt:lpstr>
      <vt:lpstr>Conflicting evidence</vt:lpstr>
      <vt:lpstr>Recent review on protein</vt:lpstr>
      <vt:lpstr>Slide 10</vt:lpstr>
      <vt:lpstr>Slide 11</vt:lpstr>
      <vt:lpstr>Slide 12</vt:lpstr>
      <vt:lpstr>Observational studies: protein results in better outcomes</vt:lpstr>
      <vt:lpstr>Current Practices </vt:lpstr>
      <vt:lpstr> International Nutrition Survey (INS) 2013</vt:lpstr>
      <vt:lpstr>Methods</vt:lpstr>
      <vt:lpstr>Slide 17</vt:lpstr>
      <vt:lpstr>Slide 18</vt:lpstr>
      <vt:lpstr>ICU Characteristics</vt:lpstr>
      <vt:lpstr>Patient Characteristics</vt:lpstr>
      <vt:lpstr>Clinical Outcomes </vt:lpstr>
      <vt:lpstr>Slide 22</vt:lpstr>
      <vt:lpstr>INS 2013</vt:lpstr>
      <vt:lpstr>Slide 24</vt:lpstr>
      <vt:lpstr>Slide 25</vt:lpstr>
      <vt:lpstr>Barriers: innovative approaches to overcome these</vt:lpstr>
      <vt:lpstr>Barriers to optimal protein intake</vt:lpstr>
      <vt:lpstr>The Efficacy of Enhanced Protein-Energy Provision  via the Enteral Route in Critically Ill Patients:  The PEP uP Protocol!</vt:lpstr>
      <vt:lpstr>Slide 29</vt:lpstr>
      <vt:lpstr>Slide 30</vt:lpstr>
      <vt:lpstr>Research Questions</vt:lpstr>
      <vt:lpstr>Design</vt:lpstr>
      <vt:lpstr>Change of Nutritional Intake from Baseline  to Follow-up of All the Study Sites (All patients)</vt:lpstr>
      <vt:lpstr>Change of Nutritional Intake from Baseline  to Follow-up of All the Study Sites (All patients)</vt:lpstr>
      <vt:lpstr>Complications  (All patients – n = 1,059) </vt:lpstr>
      <vt:lpstr>Slide 36</vt:lpstr>
      <vt:lpstr>Slide 37</vt:lpstr>
      <vt:lpstr>Results of the Canadian PEP uP Collaborative </vt:lpstr>
      <vt:lpstr>Slide 39</vt:lpstr>
      <vt:lpstr>Slide 40</vt:lpstr>
      <vt:lpstr>Slide 41</vt:lpstr>
      <vt:lpstr>Slide 42</vt:lpstr>
      <vt:lpstr>Slide 43</vt:lpstr>
      <vt:lpstr>When limited via EN route?</vt:lpstr>
      <vt:lpstr>Summary </vt:lpstr>
    </vt:vector>
  </TitlesOfParts>
  <Company>KGH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in Critical illness Evidence and Current Practices</dc:title>
  <dc:creator>dhaliwar</dc:creator>
  <cp:lastModifiedBy>Owner</cp:lastModifiedBy>
  <cp:revision>16</cp:revision>
  <dcterms:created xsi:type="dcterms:W3CDTF">2014-04-21T16:43:50Z</dcterms:created>
  <dcterms:modified xsi:type="dcterms:W3CDTF">2014-05-25T18:12:08Z</dcterms:modified>
</cp:coreProperties>
</file>