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53" r:id="rId2"/>
  </p:sldMasterIdLst>
  <p:notesMasterIdLst>
    <p:notesMasterId r:id="rId55"/>
  </p:notesMasterIdLst>
  <p:handoutMasterIdLst>
    <p:handoutMasterId r:id="rId56"/>
  </p:handoutMasterIdLst>
  <p:sldIdLst>
    <p:sldId id="256" r:id="rId3"/>
    <p:sldId id="258" r:id="rId4"/>
    <p:sldId id="351" r:id="rId5"/>
    <p:sldId id="260" r:id="rId6"/>
    <p:sldId id="340" r:id="rId7"/>
    <p:sldId id="257" r:id="rId8"/>
    <p:sldId id="352" r:id="rId9"/>
    <p:sldId id="353" r:id="rId10"/>
    <p:sldId id="354" r:id="rId11"/>
    <p:sldId id="330" r:id="rId12"/>
    <p:sldId id="350" r:id="rId13"/>
    <p:sldId id="349" r:id="rId14"/>
    <p:sldId id="355" r:id="rId15"/>
    <p:sldId id="335" r:id="rId16"/>
    <p:sldId id="332" r:id="rId17"/>
    <p:sldId id="333" r:id="rId18"/>
    <p:sldId id="334" r:id="rId19"/>
    <p:sldId id="336" r:id="rId20"/>
    <p:sldId id="337" r:id="rId21"/>
    <p:sldId id="338" r:id="rId22"/>
    <p:sldId id="339" r:id="rId23"/>
    <p:sldId id="371" r:id="rId24"/>
    <p:sldId id="361" r:id="rId25"/>
    <p:sldId id="362" r:id="rId26"/>
    <p:sldId id="265" r:id="rId27"/>
    <p:sldId id="266" r:id="rId28"/>
    <p:sldId id="267" r:id="rId29"/>
    <p:sldId id="268" r:id="rId30"/>
    <p:sldId id="372" r:id="rId31"/>
    <p:sldId id="281" r:id="rId32"/>
    <p:sldId id="282" r:id="rId33"/>
    <p:sldId id="283" r:id="rId34"/>
    <p:sldId id="284" r:id="rId35"/>
    <p:sldId id="358" r:id="rId36"/>
    <p:sldId id="356" r:id="rId37"/>
    <p:sldId id="357" r:id="rId38"/>
    <p:sldId id="363" r:id="rId39"/>
    <p:sldId id="364" r:id="rId40"/>
    <p:sldId id="365" r:id="rId41"/>
    <p:sldId id="366" r:id="rId42"/>
    <p:sldId id="367" r:id="rId43"/>
    <p:sldId id="368" r:id="rId44"/>
    <p:sldId id="373" r:id="rId45"/>
    <p:sldId id="369" r:id="rId46"/>
    <p:sldId id="370" r:id="rId47"/>
    <p:sldId id="359" r:id="rId48"/>
    <p:sldId id="374" r:id="rId49"/>
    <p:sldId id="341" r:id="rId50"/>
    <p:sldId id="263" r:id="rId51"/>
    <p:sldId id="329" r:id="rId52"/>
    <p:sldId id="328" r:id="rId53"/>
    <p:sldId id="360" r:id="rId54"/>
  </p:sldIdLst>
  <p:sldSz cx="9144000" cy="6858000" type="screen4x3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8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1A2BA0E-1204-40CC-B878-5542262FFCDC}" type="datetimeFigureOut">
              <a:rPr lang="en-CA"/>
              <a:pPr>
                <a:defRPr/>
              </a:pPr>
              <a:t>20/06/2011</a:t>
            </a:fld>
            <a:endParaRPr lang="en-CA"/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07C3379-C808-4C32-ADAE-4B8B473523E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50AA018-32AB-4036-A6C7-085B727D799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B590DD-583F-4DF2-9511-E282A86C7609}" type="slidenum">
              <a:rPr lang="en-CA" smtClean="0">
                <a:latin typeface="Arial" charset="0"/>
                <a:ea typeface="ＭＳ Ｐゴシック"/>
                <a:cs typeface="ＭＳ Ｐゴシック"/>
              </a:rPr>
              <a:pPr/>
              <a:t>1</a:t>
            </a:fld>
            <a:endParaRPr lang="en-CA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9F0021-4143-4E67-BDD2-6D909BBE5ADB}" type="slidenum">
              <a:rPr lang="en-CA" smtClean="0">
                <a:latin typeface="Arial" charset="0"/>
                <a:ea typeface="ＭＳ Ｐゴシック"/>
                <a:cs typeface="ＭＳ Ｐゴシック"/>
              </a:rPr>
              <a:pPr/>
              <a:t>30</a:t>
            </a:fld>
            <a:endParaRPr lang="en-CA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B944FC-ED70-4804-B6F2-FEA0123D5BFD}" type="slidenum">
              <a:rPr lang="en-CA" smtClean="0">
                <a:latin typeface="Arial" charset="0"/>
                <a:ea typeface="ＭＳ Ｐゴシック"/>
                <a:cs typeface="ＭＳ Ｐゴシック"/>
              </a:rPr>
              <a:pPr/>
              <a:t>31</a:t>
            </a:fld>
            <a:endParaRPr lang="en-CA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E3BB4C-FFEA-427F-837A-B68066ACE851}" type="slidenum">
              <a:rPr lang="en-CA" smtClean="0">
                <a:latin typeface="Arial" charset="0"/>
                <a:ea typeface="ＭＳ Ｐゴシック"/>
                <a:cs typeface="ＭＳ Ｐゴシック"/>
              </a:rPr>
              <a:pPr/>
              <a:t>32</a:t>
            </a:fld>
            <a:endParaRPr lang="en-CA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2A0BAC-E193-4E70-81A3-A0458B449DDC}" type="slidenum">
              <a:rPr lang="en-CA" smtClean="0">
                <a:latin typeface="Arial" charset="0"/>
                <a:ea typeface="ＭＳ Ｐゴシック"/>
                <a:cs typeface="ＭＳ Ｐゴシック"/>
              </a:rPr>
              <a:pPr/>
              <a:t>33</a:t>
            </a:fld>
            <a:endParaRPr lang="en-CA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292ED1-6430-451C-BA59-9498F825E1B7}" type="slidenum">
              <a:rPr lang="en-CA" smtClean="0">
                <a:latin typeface="Arial" charset="0"/>
                <a:ea typeface="ＭＳ Ｐゴシック"/>
                <a:cs typeface="ＭＳ Ｐゴシック"/>
              </a:rPr>
              <a:pPr/>
              <a:t>48</a:t>
            </a:fld>
            <a:endParaRPr lang="en-CA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F7DDB9-A635-411C-914D-420BBE6FFCD3}" type="slidenum">
              <a:rPr lang="en-CA" smtClean="0">
                <a:latin typeface="Arial" charset="0"/>
                <a:ea typeface="ＭＳ Ｐゴシック"/>
                <a:cs typeface="ＭＳ Ｐゴシック"/>
              </a:rPr>
              <a:pPr/>
              <a:t>49</a:t>
            </a:fld>
            <a:endParaRPr lang="en-CA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FBB882-BB69-46C0-9300-A0793009024E}" type="slidenum">
              <a:rPr lang="en-CA" smtClean="0">
                <a:latin typeface="Arial" charset="0"/>
                <a:ea typeface="ＭＳ Ｐゴシック"/>
                <a:cs typeface="ＭＳ Ｐゴシック"/>
              </a:rPr>
              <a:pPr/>
              <a:t>50</a:t>
            </a:fld>
            <a:endParaRPr lang="en-CA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014E9A-1173-45EF-8C5E-277F54E567D8}" type="slidenum">
              <a:rPr lang="en-CA" smtClean="0">
                <a:latin typeface="Arial" charset="0"/>
                <a:ea typeface="ＭＳ Ｐゴシック"/>
                <a:cs typeface="ＭＳ Ｐゴシック"/>
              </a:rPr>
              <a:pPr/>
              <a:t>51</a:t>
            </a:fld>
            <a:endParaRPr lang="en-CA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A6DC63-F974-4515-ABFD-B2F24712DF88}" type="slidenum">
              <a:rPr lang="en-CA" smtClean="0">
                <a:latin typeface="Arial" charset="0"/>
                <a:ea typeface="ＭＳ Ｐゴシック"/>
                <a:cs typeface="ＭＳ Ｐゴシック"/>
              </a:rPr>
              <a:pPr/>
              <a:t>2</a:t>
            </a:fld>
            <a:endParaRPr lang="en-CA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7467EE-ADCD-4552-A049-22DEAB2B3595}" type="slidenum">
              <a:rPr lang="en-CA" smtClean="0">
                <a:latin typeface="Arial" charset="0"/>
                <a:ea typeface="ＭＳ Ｐゴシック"/>
                <a:cs typeface="ＭＳ Ｐゴシック"/>
              </a:rPr>
              <a:pPr/>
              <a:t>4</a:t>
            </a:fld>
            <a:endParaRPr lang="en-CA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15C56E-F1C4-4F66-A912-7452C9C71B1A}" type="slidenum">
              <a:rPr lang="en-CA" smtClean="0">
                <a:latin typeface="Arial" charset="0"/>
                <a:ea typeface="ＭＳ Ｐゴシック"/>
                <a:cs typeface="ＭＳ Ｐゴシック"/>
              </a:rPr>
              <a:pPr/>
              <a:t>5</a:t>
            </a:fld>
            <a:endParaRPr lang="en-CA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01A826-80E6-4DA7-99F4-54966C84A765}" type="slidenum">
              <a:rPr lang="en-CA" smtClean="0">
                <a:latin typeface="Arial" charset="0"/>
                <a:ea typeface="ＭＳ Ｐゴシック"/>
                <a:cs typeface="ＭＳ Ｐゴシック"/>
              </a:rPr>
              <a:pPr/>
              <a:t>6</a:t>
            </a:fld>
            <a:endParaRPr lang="en-CA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97DFEB-E0AD-4AB9-99FE-8A0547D5F7C7}" type="slidenum">
              <a:rPr lang="en-CA" smtClean="0">
                <a:latin typeface="Arial" charset="0"/>
                <a:ea typeface="ＭＳ Ｐゴシック"/>
                <a:cs typeface="ＭＳ Ｐゴシック"/>
              </a:rPr>
              <a:pPr/>
              <a:t>25</a:t>
            </a:fld>
            <a:endParaRPr lang="en-CA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1A3E8C-4C63-4C5E-AB1C-613D098FC434}" type="slidenum">
              <a:rPr lang="en-CA" smtClean="0">
                <a:latin typeface="Arial" charset="0"/>
                <a:ea typeface="ＭＳ Ｐゴシック"/>
                <a:cs typeface="ＭＳ Ｐゴシック"/>
              </a:rPr>
              <a:pPr/>
              <a:t>26</a:t>
            </a:fld>
            <a:endParaRPr lang="en-CA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E43C76-6E76-4473-91CA-9FD5BBD1AD10}" type="slidenum">
              <a:rPr lang="en-CA" smtClean="0">
                <a:latin typeface="Arial" charset="0"/>
                <a:ea typeface="ＭＳ Ｐゴシック"/>
                <a:cs typeface="ＭＳ Ｐゴシック"/>
              </a:rPr>
              <a:pPr/>
              <a:t>27</a:t>
            </a:fld>
            <a:endParaRPr lang="en-CA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EDA0C6-56A1-4506-8EF4-F89DA28F84D6}" type="slidenum">
              <a:rPr lang="en-CA" smtClean="0">
                <a:latin typeface="Arial" charset="0"/>
                <a:ea typeface="ＭＳ Ｐゴシック"/>
                <a:cs typeface="ＭＳ Ｐゴシック"/>
              </a:rPr>
              <a:pPr/>
              <a:t>28</a:t>
            </a:fld>
            <a:endParaRPr lang="en-CA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A77A6-C8BB-449F-8A2A-43782122A33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55E83-5622-4B95-94BA-54C07508390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19050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0"/>
            <a:ext cx="55626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5A6DF-B872-40F8-A1BF-E02D325EB82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C06E5-76C5-48BB-9ABB-67B65213136E}" type="datetimeFigureOut">
              <a:rPr lang="en-US"/>
              <a:pPr>
                <a:defRPr/>
              </a:pPr>
              <a:t>6/20/2011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FE4BB-7DDF-483D-93CC-6A4D3AD0238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BF4E5-3CEC-4ED5-8018-98B664E5277C}" type="datetimeFigureOut">
              <a:rPr lang="en-US"/>
              <a:pPr>
                <a:defRPr/>
              </a:pPr>
              <a:t>6/20/2011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7D922-8D4E-4362-94AE-3E5E09F527E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52031-AA59-43DE-A252-737A6C0F76DF}" type="datetimeFigureOut">
              <a:rPr lang="en-US"/>
              <a:pPr>
                <a:defRPr/>
              </a:pPr>
              <a:t>6/20/2011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A02EF-B941-4E6B-A834-F38297C6DE1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85393-CE2D-4333-AEB9-BE9DA65F0609}" type="datetimeFigureOut">
              <a:rPr lang="en-US"/>
              <a:pPr>
                <a:defRPr/>
              </a:pPr>
              <a:t>6/20/2011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40FDC-D48A-4AC9-AD22-6798AE355E7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B4E8C-75DD-44EF-A4D4-F9A7B5D55CC9}" type="datetimeFigureOut">
              <a:rPr lang="en-US"/>
              <a:pPr>
                <a:defRPr/>
              </a:pPr>
              <a:t>6/20/2011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2AEAD-195D-4AC1-A495-55CE646A898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AE709-3288-4192-B7AB-FF77E88E1AE2}" type="datetimeFigureOut">
              <a:rPr lang="en-US"/>
              <a:pPr>
                <a:defRPr/>
              </a:pPr>
              <a:t>6/20/2011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43A72-C70E-451C-A662-1DBCA8E01AC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AC8AC-F5E4-40BF-8450-DDFB4102D1D2}" type="datetimeFigureOut">
              <a:rPr lang="en-US"/>
              <a:pPr>
                <a:defRPr/>
              </a:pPr>
              <a:t>6/20/2011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A286D-9E63-4CFB-8520-623928E7656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3EEE2-4B41-4521-8E31-B727BE167B21}" type="datetimeFigureOut">
              <a:rPr lang="en-US"/>
              <a:pPr>
                <a:defRPr/>
              </a:pPr>
              <a:t>6/20/2011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E0D9E-440C-4B7E-AF8C-D78B6540E8E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B7EA2-859D-4315-A56E-82BD312AC88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33503-BAF1-427E-BBA8-67B3D0B5782D}" type="datetimeFigureOut">
              <a:rPr lang="en-US"/>
              <a:pPr>
                <a:defRPr/>
              </a:pPr>
              <a:t>6/20/2011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310B2-889E-4EEF-A7E2-35A5EE97049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F000E-D395-4E99-B769-5AC5D45BA0D2}" type="datetimeFigureOut">
              <a:rPr lang="en-US"/>
              <a:pPr>
                <a:defRPr/>
              </a:pPr>
              <a:t>6/20/2011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202CC-55B1-4AD7-932A-2FF5D9D870C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54CFC-EFDC-4C61-BE1D-32651E25588D}" type="datetimeFigureOut">
              <a:rPr lang="en-US"/>
              <a:pPr>
                <a:defRPr/>
              </a:pPr>
              <a:t>6/20/2011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2B30B-B2B8-44A0-909B-2A6930A1104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C710C-DB9F-4314-BD81-39A6ED5DC36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733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733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A365B-3066-416C-B24C-F960B85D60F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19BD2-075F-4A36-9D0C-7193B26B288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E0500-3BB5-41D5-8292-FDBA9469358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3F2D5-83CC-4237-972F-7A0BDE07903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3FE9B-5BEA-40F1-AEBF-BF02524CBEA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EB693-E373-4F94-AA77-51B8C5AF6DA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20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8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0"/>
            <a:ext cx="73898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620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7260432-C64A-4D3C-A295-4E255C8ECDE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Palatino"/>
          <a:ea typeface="ＭＳ Ｐゴシック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Palatino"/>
          <a:ea typeface="ＭＳ Ｐゴシック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Palatino"/>
          <a:ea typeface="ＭＳ Ｐゴシック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Palatino"/>
          <a:ea typeface="ＭＳ Ｐゴシック"/>
          <a:cs typeface="ＭＳ Ｐゴシック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Palatino"/>
          <a:ea typeface="ＭＳ Ｐゴシック"/>
          <a:cs typeface="ＭＳ Ｐゴシック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Palatino"/>
          <a:ea typeface="ＭＳ Ｐゴシック"/>
          <a:cs typeface="ＭＳ Ｐゴシック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Palatino"/>
          <a:ea typeface="ＭＳ Ｐゴシック"/>
          <a:cs typeface="ＭＳ Ｐゴシック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Palatino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1" descr="university ave streetscape_42_150dpi2 copy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5053013"/>
            <a:ext cx="9144000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18" descr="Strip of Tartan.eps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1285875"/>
            <a:ext cx="9144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6" descr="Red Curve.eps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872288" y="0"/>
            <a:ext cx="2271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33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63500">
            <a:solidFill>
              <a:srgbClr val="990000"/>
            </a:solidFill>
            <a:miter lim="800000"/>
            <a:headEnd/>
            <a:tailEnd/>
          </a:ln>
        </p:spPr>
        <p:txBody>
          <a:bodyPr wrap="none" lIns="17392" tIns="8696" rIns="17392" bIns="8696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CA" sz="800"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13318" name="Group 1201"/>
          <p:cNvGrpSpPr>
            <a:grpSpLocks noChangeAspect="1"/>
          </p:cNvGrpSpPr>
          <p:nvPr/>
        </p:nvGrpSpPr>
        <p:grpSpPr bwMode="auto">
          <a:xfrm>
            <a:off x="7759700" y="247650"/>
            <a:ext cx="1169988" cy="823913"/>
            <a:chOff x="864" y="1056"/>
            <a:chExt cx="2496" cy="1776"/>
          </a:xfrm>
        </p:grpSpPr>
        <p:sp>
          <p:nvSpPr>
            <p:cNvPr id="12" name="Rectangle 917"/>
            <p:cNvSpPr>
              <a:spLocks noChangeArrowheads="1"/>
            </p:cNvSpPr>
            <p:nvPr/>
          </p:nvSpPr>
          <p:spPr bwMode="auto">
            <a:xfrm>
              <a:off x="864" y="1056"/>
              <a:ext cx="2496" cy="17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sz="800">
                <a:latin typeface="Arial" pitchFamily="34" charset="0"/>
                <a:ea typeface="+mn-ea"/>
                <a:cs typeface="+mn-cs"/>
              </a:endParaRPr>
            </a:p>
          </p:txBody>
        </p:sp>
        <p:pic>
          <p:nvPicPr>
            <p:cNvPr id="13332" name="Picture 915" descr="QL^F_4C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960" y="1152"/>
              <a:ext cx="2304" cy="1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319" name="Picture 21" descr="university ave streetscape_42_150dpi2 copy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5053013"/>
            <a:ext cx="9144000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8" descr="Strip of Tartan.eps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1285875"/>
            <a:ext cx="9144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26" descr="Red Curve.eps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872288" y="0"/>
            <a:ext cx="2271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333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63500">
            <a:solidFill>
              <a:srgbClr val="990000"/>
            </a:solidFill>
            <a:miter lim="800000"/>
            <a:headEnd/>
            <a:tailEnd/>
          </a:ln>
        </p:spPr>
        <p:txBody>
          <a:bodyPr wrap="none" lIns="17392" tIns="8696" rIns="17392" bIns="8696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CA" sz="800"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3323" name="Picture 3333" descr="canadafla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60363" y="836613"/>
            <a:ext cx="64293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5" descr="HDH LOGO best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55575" y="92075"/>
            <a:ext cx="1052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6" descr="Kingston General bi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90500" y="500063"/>
            <a:ext cx="9810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133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65E6DDB-44B0-4534-B9F6-BF625D8F4B52}" type="datetimeFigureOut">
              <a:rPr lang="en-US"/>
              <a:pPr>
                <a:defRPr/>
              </a:pPr>
              <a:t>6/20/2011</a:t>
            </a:fld>
            <a:endParaRPr lang="en-CA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7D5DB28-EF52-45D6-9CD4-06FA207BA54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a/imgres?imgurl=http://udc-nuh.netcare.com.sg/img/fn_dys10.jpg&amp;imgrefurl=http://udc-nuh.netcare.com.sg/sub4c.htm&amp;h=143&amp;w=150&amp;sz=19&amp;hl=en&amp;start=1&amp;tbnid=yiaF7Fc1PQAk_M:&amp;tbnh=92&amp;tbnw=96&amp;prev=/images?q=motility+drugs&amp;gbv=2&amp;svnum=10&amp;hl=en&amp;sa=G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edbudmedical.com/images/model_500L_side200_2.jpg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://images.google.ca/imgres?imgurl=http://www.endoscopy.com.au/images/Gastroscope-diagram.jpg&amp;imgrefurl=http://www.endoscopy.com.au/about-endoscopy.htm&amp;h=249&amp;w=250&amp;sz=22&amp;hl=en&amp;start=32&amp;tbnid=3FBc2kEogq1CDM:&amp;tbnh=111&amp;tbnw=111&amp;prev=/images?q=stomach+and+small+bowel&amp;start=20&amp;gbv=2&amp;ndsp=20&amp;svnum=10&amp;hl=en&amp;sa=N" TargetMode="External"/><Relationship Id="rId9" Type="http://schemas.openxmlformats.org/officeDocument/2006/relationships/image" Target="../media/image2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1844675"/>
            <a:ext cx="7772400" cy="1470025"/>
          </a:xfrm>
        </p:spPr>
        <p:txBody>
          <a:bodyPr lIns="0" tIns="0" rIns="0" bIns="0"/>
          <a:lstStyle/>
          <a:p>
            <a:pPr eaLnBrk="1" hangingPunct="1"/>
            <a:r>
              <a:rPr lang="en-US" smtClean="0"/>
              <a:t>Enteral Nutrition Therapy </a:t>
            </a:r>
            <a:br>
              <a:rPr lang="en-US" smtClean="0"/>
            </a:br>
            <a:r>
              <a:rPr lang="en-US" smtClean="0"/>
              <a:t>for the Surgical Patient</a:t>
            </a:r>
            <a:endParaRPr lang="en-CA" smtClean="0"/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71550" y="3716338"/>
            <a:ext cx="6913563" cy="1892300"/>
          </a:xfrm>
        </p:spPr>
        <p:txBody>
          <a:bodyPr lIns="0" tIns="0" rIns="0" bIns="0"/>
          <a:lstStyle/>
          <a:p>
            <a:pPr marL="0" indent="0" algn="ctr" eaLnBrk="1" hangingPunct="1">
              <a:buFont typeface="Arial" charset="0"/>
              <a:buNone/>
            </a:pPr>
            <a:r>
              <a:rPr lang="en-US" sz="2000" smtClean="0"/>
              <a:t>John W. Drover, MD, FACS, FRCSC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z="2000" smtClean="0"/>
              <a:t>Associate Professor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z="2000" smtClean="0"/>
              <a:t>Department of Surgery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z="2000" smtClean="0"/>
              <a:t>Queen’s University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z="2000" smtClean="0"/>
              <a:t>June 18, 2011</a:t>
            </a:r>
            <a:endParaRPr lang="en-CA" sz="2000" smtClean="0"/>
          </a:p>
        </p:txBody>
      </p:sp>
      <p:sp>
        <p:nvSpPr>
          <p:cNvPr id="27651" name="TextBox 6"/>
          <p:cNvSpPr txBox="1">
            <a:spLocks noChangeArrowheads="1"/>
          </p:cNvSpPr>
          <p:nvPr/>
        </p:nvSpPr>
        <p:spPr bwMode="auto">
          <a:xfrm>
            <a:off x="1619250" y="260350"/>
            <a:ext cx="4114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latin typeface="Times" pitchFamily="18" charset="0"/>
              </a:rPr>
              <a:t>Dietitians of Canada</a:t>
            </a:r>
          </a:p>
          <a:p>
            <a:pPr eaLnBrk="0" hangingPunct="0"/>
            <a:r>
              <a:rPr lang="en-US" sz="2400">
                <a:latin typeface="Times" pitchFamily="18" charset="0"/>
              </a:rPr>
              <a:t>Annual National Conference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Physician Delivered Malnutrition</a:t>
            </a:r>
            <a:endParaRPr lang="en-CA" smtClean="0"/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484313"/>
            <a:ext cx="8229600" cy="4525962"/>
          </a:xfrm>
        </p:spPr>
        <p:txBody>
          <a:bodyPr/>
          <a:lstStyle/>
          <a:p>
            <a:r>
              <a:rPr lang="en-US" smtClean="0"/>
              <a:t>Prospective observational study</a:t>
            </a:r>
          </a:p>
          <a:p>
            <a:r>
              <a:rPr lang="en-US" smtClean="0"/>
              <a:t>Principally surgical/trauma patients (74%)</a:t>
            </a:r>
          </a:p>
          <a:p>
            <a:r>
              <a:rPr lang="en-US" smtClean="0"/>
              <a:t>Nutrition Therapy Team visited all patients</a:t>
            </a:r>
          </a:p>
          <a:p>
            <a:pPr lvl="1"/>
            <a:r>
              <a:rPr lang="en-US" smtClean="0"/>
              <a:t>Clear fluids/NPO for &gt; 3 days</a:t>
            </a:r>
          </a:p>
          <a:p>
            <a:pPr lvl="1"/>
            <a:r>
              <a:rPr lang="en-US" smtClean="0"/>
              <a:t>Made suggestions in writing for team</a:t>
            </a:r>
          </a:p>
          <a:p>
            <a:pPr lvl="1"/>
            <a:r>
              <a:rPr lang="en-US" smtClean="0"/>
              <a:t>Appropriateness defined a priori</a:t>
            </a:r>
          </a:p>
          <a:p>
            <a:pPr lvl="1"/>
            <a:r>
              <a:rPr lang="en-US" smtClean="0"/>
              <a:t>Returned for follow-up</a:t>
            </a:r>
          </a:p>
          <a:p>
            <a:endParaRPr lang="en-CA" smtClean="0"/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5076825" y="5589588"/>
            <a:ext cx="3671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" pitchFamily="18" charset="0"/>
              </a:rPr>
              <a:t>Franklin et al, (JPEN 2011)</a:t>
            </a:r>
            <a:endParaRPr lang="en-CA" sz="2400"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Physician Delivered Malnutrition</a:t>
            </a:r>
          </a:p>
        </p:txBody>
      </p:sp>
      <p:graphicFrame>
        <p:nvGraphicFramePr>
          <p:cNvPr id="30747" name="Group 27"/>
          <p:cNvGraphicFramePr>
            <a:graphicFrameLocks noGrp="1"/>
          </p:cNvGraphicFramePr>
          <p:nvPr>
            <p:ph idx="4294967295"/>
          </p:nvPr>
        </p:nvGraphicFramePr>
        <p:xfrm>
          <a:off x="838200" y="2590800"/>
          <a:ext cx="7620000" cy="2651125"/>
        </p:xfrm>
        <a:graphic>
          <a:graphicData uri="http://schemas.openxmlformats.org/drawingml/2006/table">
            <a:tbl>
              <a:tblPr/>
              <a:tblGrid>
                <a:gridCol w="1905000"/>
                <a:gridCol w="1905000"/>
                <a:gridCol w="1905000"/>
                <a:gridCol w="1905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8000"/>
                        <a:buFont typeface="Monotype Sorts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/>
                          <a:cs typeface="ＭＳ Ｐゴシック"/>
                        </a:rPr>
                        <a:t>Diet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8000"/>
                        <a:buFont typeface="Monotype Sorts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/>
                          <a:cs typeface="ＭＳ Ｐゴシック"/>
                        </a:rPr>
                        <a:t>Order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8000"/>
                        <a:buFont typeface="Monotype Sorts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/>
                          <a:cs typeface="ＭＳ Ｐゴシック"/>
                        </a:rPr>
                        <a:t>(n=days)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8000"/>
                        <a:buFont typeface="Monotype Sorts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/>
                          <a:cs typeface="ＭＳ Ｐゴシック"/>
                        </a:rPr>
                        <a:t>Unclear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8000"/>
                        <a:buFont typeface="Monotype Sorts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/>
                          <a:cs typeface="ＭＳ Ｐゴシック"/>
                        </a:rPr>
                        <a:t>Appropriate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Inappropriate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8000"/>
                        <a:buFont typeface="Monotype Sorts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/>
                          <a:cs typeface="ＭＳ Ｐゴシック"/>
                        </a:rPr>
                        <a:t>NPO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8000"/>
                        <a:buFont typeface="Monotype Sorts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/>
                          <a:cs typeface="ＭＳ Ｐゴシック"/>
                        </a:rPr>
                        <a:t>N=1109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8000"/>
                        <a:buFont typeface="Monotype Sorts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/>
                          <a:cs typeface="ＭＳ Ｐゴシック"/>
                        </a:rPr>
                        <a:t>15.0%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8000"/>
                        <a:buFont typeface="Monotype Sorts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/>
                          <a:cs typeface="ＭＳ Ｐゴシック"/>
                        </a:rPr>
                        <a:t>58.6%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26.4%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8000"/>
                        <a:buFont typeface="Monotype Sorts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/>
                          <a:cs typeface="ＭＳ Ｐゴシック"/>
                        </a:rPr>
                        <a:t>CLD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8000"/>
                        <a:buFont typeface="Monotype Sorts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/>
                          <a:cs typeface="ＭＳ Ｐゴシック"/>
                        </a:rPr>
                        <a:t>N=238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8000"/>
                        <a:buFont typeface="Monotype Sorts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/>
                          <a:cs typeface="ＭＳ Ｐゴシック"/>
                        </a:rPr>
                        <a:t>32.1%*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8000"/>
                        <a:buFont typeface="Monotype Sorts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/>
                          <a:cs typeface="ＭＳ Ｐゴシック"/>
                        </a:rPr>
                        <a:t>25.6%*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44.3%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  <p:sp>
        <p:nvSpPr>
          <p:cNvPr id="43032" name="TextBox 4"/>
          <p:cNvSpPr txBox="1">
            <a:spLocks noChangeArrowheads="1"/>
          </p:cNvSpPr>
          <p:nvPr/>
        </p:nvSpPr>
        <p:spPr bwMode="auto">
          <a:xfrm>
            <a:off x="609600" y="1828800"/>
            <a:ext cx="815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Reasons for NPO/CLD Orders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01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Physician Delivered Malnutrition</a:t>
            </a:r>
          </a:p>
        </p:txBody>
      </p:sp>
      <p:graphicFrame>
        <p:nvGraphicFramePr>
          <p:cNvPr id="110600" name="Object 8"/>
          <p:cNvGraphicFramePr>
            <a:graphicFrameLocks noChangeAspect="1"/>
          </p:cNvGraphicFramePr>
          <p:nvPr/>
        </p:nvGraphicFramePr>
        <p:xfrm>
          <a:off x="914400" y="1981200"/>
          <a:ext cx="7443788" cy="4175125"/>
        </p:xfrm>
        <a:graphic>
          <a:graphicData uri="http://schemas.openxmlformats.org/presentationml/2006/ole">
            <p:oleObj spid="_x0000_s110600" name="Chart" r:id="rId3" imgW="10845401" imgH="6083076" progId="MSGraph.Chart.8">
              <p:embed followColorScheme="full"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1371600"/>
            <a:ext cx="8763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Arial" pitchFamily="-110" charset="0"/>
                <a:cs typeface="Arial" pitchFamily="-110" charset="0"/>
              </a:rPr>
              <a:t>Percent Compliance with MNT Dietitian Recommendations</a:t>
            </a:r>
          </a:p>
          <a:p>
            <a:pPr eaLnBrk="0" hangingPunct="0">
              <a:defRPr/>
            </a:pPr>
            <a:endParaRPr lang="en-US" sz="2400" dirty="0">
              <a:latin typeface="Times" pitchFamily="-110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5842000"/>
            <a:ext cx="12192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Arial" pitchFamily="-110" charset="0"/>
                <a:cs typeface="Arial" pitchFamily="-110" charset="0"/>
              </a:rPr>
              <a:t>1st Note</a:t>
            </a:r>
          </a:p>
          <a:p>
            <a:pPr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Arial" pitchFamily="-110" charset="0"/>
                <a:cs typeface="Arial" pitchFamily="-110" charset="0"/>
              </a:rPr>
              <a:t>3.4 Days</a:t>
            </a:r>
          </a:p>
          <a:p>
            <a:pPr eaLnBrk="0" hangingPunct="0">
              <a:defRPr/>
            </a:pPr>
            <a:endParaRPr lang="en-US" sz="2400" dirty="0">
              <a:latin typeface="Times" pitchFamily="-110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5867400"/>
            <a:ext cx="1143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Arial" pitchFamily="-110" charset="0"/>
                <a:cs typeface="Arial" pitchFamily="-110" charset="0"/>
              </a:rPr>
              <a:t>2nd Note 6.1 Days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5867400"/>
            <a:ext cx="1143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Arial" pitchFamily="-110" charset="0"/>
                <a:cs typeface="Arial" pitchFamily="-110" charset="0"/>
              </a:rPr>
              <a:t>3rd Note</a:t>
            </a:r>
          </a:p>
          <a:p>
            <a:pPr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Arial" pitchFamily="-110" charset="0"/>
                <a:cs typeface="Arial" pitchFamily="-110" charset="0"/>
              </a:rPr>
              <a:t>9.1 Days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Physician Delivered Malnutrition</a:t>
            </a:r>
          </a:p>
        </p:txBody>
      </p:sp>
      <p:sp>
        <p:nvSpPr>
          <p:cNvPr id="111618" name="Content Placeholder 3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Conclusions</a:t>
            </a:r>
          </a:p>
          <a:p>
            <a:r>
              <a:rPr lang="en-US" smtClean="0"/>
              <a:t>Despite active MNT: CLD/NPO &gt;3d common</a:t>
            </a:r>
          </a:p>
          <a:p>
            <a:r>
              <a:rPr lang="en-US" smtClean="0"/>
              <a:t>Over 1/3 NPO and 2/3 CLD</a:t>
            </a:r>
          </a:p>
          <a:p>
            <a:pPr lvl="1"/>
            <a:r>
              <a:rPr lang="en-US" smtClean="0"/>
              <a:t>Inappropriate</a:t>
            </a:r>
          </a:p>
          <a:p>
            <a:pPr lvl="1"/>
            <a:r>
              <a:rPr lang="en-US" smtClean="0"/>
              <a:t>Poorly justified</a:t>
            </a:r>
          </a:p>
          <a:p>
            <a:r>
              <a:rPr lang="en-US" smtClean="0"/>
              <a:t>Improving nutrition adequacy hampered by poor compliance with MNT suggestions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International Nutrition Survey</a:t>
            </a:r>
            <a:endParaRPr lang="en-CA" smtClean="0"/>
          </a:p>
        </p:txBody>
      </p:sp>
      <p:sp>
        <p:nvSpPr>
          <p:cNvPr id="11366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Nutrition Therapy for the Critically Ill Surgical Patient: We need to do Better.</a:t>
            </a:r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mtClean="0"/>
              <a:t>Medical vs. Surgical</a:t>
            </a:r>
          </a:p>
          <a:p>
            <a:r>
              <a:rPr lang="en-US" smtClean="0"/>
              <a:t>Point prevalence survey (2007, 2008)</a:t>
            </a:r>
          </a:p>
          <a:p>
            <a:r>
              <a:rPr lang="en-US" smtClean="0"/>
              <a:t>269 ICUs world wide</a:t>
            </a:r>
          </a:p>
          <a:p>
            <a:r>
              <a:rPr lang="en-US" smtClean="0"/>
              <a:t>5497 mechanically ventilated patients</a:t>
            </a:r>
          </a:p>
          <a:p>
            <a:r>
              <a:rPr lang="en-US" smtClean="0"/>
              <a:t>ICU stay &gt;3 days</a:t>
            </a:r>
          </a:p>
          <a:p>
            <a:r>
              <a:rPr lang="en-US" smtClean="0"/>
              <a:t>12 days of data from date of admission</a:t>
            </a:r>
          </a:p>
          <a:p>
            <a:r>
              <a:rPr lang="en-US" smtClean="0"/>
              <a:t>37.7% surgical admission diagnoses</a:t>
            </a:r>
            <a:endParaRPr lang="en-CA" smtClean="0"/>
          </a:p>
        </p:txBody>
      </p:sp>
      <p:sp>
        <p:nvSpPr>
          <p:cNvPr id="113667" name="Text Box 4"/>
          <p:cNvSpPr txBox="1">
            <a:spLocks noChangeArrowheads="1"/>
          </p:cNvSpPr>
          <p:nvPr/>
        </p:nvSpPr>
        <p:spPr bwMode="auto">
          <a:xfrm>
            <a:off x="4572000" y="6092825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" pitchFamily="18" charset="0"/>
              </a:rPr>
              <a:t>Drover et al, JPEN 2010</a:t>
            </a:r>
            <a:endParaRPr lang="en-CA" sz="2400"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46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0"/>
            <a:ext cx="7389812" cy="1295400"/>
          </a:xfrm>
        </p:spPr>
        <p:txBody>
          <a:bodyPr/>
          <a:lstStyle/>
          <a:p>
            <a:r>
              <a:rPr lang="en-US" smtClean="0"/>
              <a:t>Regions</a:t>
            </a:r>
            <a:endParaRPr lang="en-CA" smtClean="0"/>
          </a:p>
        </p:txBody>
      </p:sp>
      <p:graphicFrame>
        <p:nvGraphicFramePr>
          <p:cNvPr id="114718" name="Group 30"/>
          <p:cNvGraphicFramePr>
            <a:graphicFrameLocks noGrp="1"/>
          </p:cNvGraphicFramePr>
          <p:nvPr>
            <p:ph idx="4294967295"/>
          </p:nvPr>
        </p:nvGraphicFramePr>
        <p:xfrm>
          <a:off x="827088" y="1916113"/>
          <a:ext cx="6265862" cy="4162425"/>
        </p:xfrm>
        <a:graphic>
          <a:graphicData uri="http://schemas.openxmlformats.org/drawingml/2006/table">
            <a:tbl>
              <a:tblPr/>
              <a:tblGrid>
                <a:gridCol w="3529012"/>
                <a:gridCol w="2736850"/>
              </a:tblGrid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Canada</a:t>
                      </a:r>
                      <a:endParaRPr kumimoji="0" lang="en-C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57 (21.2%)</a:t>
                      </a:r>
                      <a:r>
                        <a:rPr kumimoji="0" lang="en-C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Australia and New Zealand</a:t>
                      </a:r>
                      <a:endParaRPr kumimoji="0" lang="en-C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35 (13.0%)</a:t>
                      </a:r>
                      <a:r>
                        <a:rPr kumimoji="0" lang="en-C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USA</a:t>
                      </a:r>
                      <a:endParaRPr kumimoji="0" lang="en-C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77 (28.6%)</a:t>
                      </a:r>
                      <a:r>
                        <a:rPr kumimoji="0" lang="en-C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Europe and SA</a:t>
                      </a:r>
                      <a:endParaRPr kumimoji="0" lang="en-C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46 (17.1%)</a:t>
                      </a:r>
                      <a:r>
                        <a:rPr kumimoji="0" lang="en-C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China</a:t>
                      </a:r>
                      <a:endParaRPr kumimoji="0" lang="en-C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26 (9.7%)</a:t>
                      </a:r>
                      <a:r>
                        <a:rPr kumimoji="0" lang="en-C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Asia</a:t>
                      </a:r>
                      <a:endParaRPr kumimoji="0" lang="en-C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14 (5.2%)</a:t>
                      </a:r>
                      <a:r>
                        <a:rPr kumimoji="0" lang="en-C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Latin America</a:t>
                      </a:r>
                      <a:endParaRPr kumimoji="0" lang="en-C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14 (5.2%)</a:t>
                      </a:r>
                      <a:r>
                        <a:rPr kumimoji="0" lang="en-C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Structures of ICU</a:t>
            </a:r>
            <a:endParaRPr lang="en-CA" smtClean="0"/>
          </a:p>
        </p:txBody>
      </p:sp>
      <p:sp>
        <p:nvSpPr>
          <p:cNvPr id="11571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Teaching			79.2%</a:t>
            </a:r>
          </a:p>
          <a:p>
            <a:r>
              <a:rPr lang="en-US" smtClean="0"/>
              <a:t>Hospital size		647.8 (108-4000)</a:t>
            </a:r>
            <a:r>
              <a:rPr lang="en-CA" smtClean="0"/>
              <a:t> </a:t>
            </a:r>
          </a:p>
          <a:p>
            <a:r>
              <a:rPr lang="en-US" smtClean="0"/>
              <a:t>Closed ICU		72.5%</a:t>
            </a:r>
          </a:p>
          <a:p>
            <a:r>
              <a:rPr lang="en-US" smtClean="0"/>
              <a:t>Medical Director		92.9%</a:t>
            </a:r>
          </a:p>
          <a:p>
            <a:r>
              <a:rPr lang="en-US" smtClean="0"/>
              <a:t>ICU size			17.6 (4-75)</a:t>
            </a:r>
            <a:r>
              <a:rPr lang="en-CA" smtClean="0"/>
              <a:t> </a:t>
            </a:r>
          </a:p>
          <a:p>
            <a:r>
              <a:rPr lang="en-US" smtClean="0"/>
              <a:t>Feeding protocol	77.3%</a:t>
            </a:r>
          </a:p>
          <a:p>
            <a:r>
              <a:rPr lang="en-US" smtClean="0"/>
              <a:t>Presence of dietitian	79.6%</a:t>
            </a:r>
          </a:p>
          <a:p>
            <a:r>
              <a:rPr lang="en-US" smtClean="0"/>
              <a:t>Glycemic protocol	86.3%</a:t>
            </a:r>
            <a:endParaRPr lang="en-C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Patient Characteristics</a:t>
            </a:r>
            <a:endParaRPr lang="en-CA" smtClean="0"/>
          </a:p>
        </p:txBody>
      </p:sp>
      <p:graphicFrame>
        <p:nvGraphicFramePr>
          <p:cNvPr id="116794" name="Group 58"/>
          <p:cNvGraphicFramePr>
            <a:graphicFrameLocks noGrp="1"/>
          </p:cNvGraphicFramePr>
          <p:nvPr>
            <p:ph idx="4294967295"/>
          </p:nvPr>
        </p:nvGraphicFramePr>
        <p:xfrm>
          <a:off x="914400" y="1600200"/>
          <a:ext cx="7620000" cy="5029200"/>
        </p:xfrm>
        <a:graphic>
          <a:graphicData uri="http://schemas.openxmlformats.org/drawingml/2006/table">
            <a:tbl>
              <a:tblPr/>
              <a:tblGrid>
                <a:gridCol w="2794000"/>
                <a:gridCol w="2286000"/>
                <a:gridCol w="2540000"/>
              </a:tblGrid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Medical (n=3425)</a:t>
                      </a:r>
                      <a:endParaRPr kumimoji="0" lang="en-C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Surgical (n=2072)</a:t>
                      </a:r>
                      <a:endParaRPr kumimoji="0" lang="en-C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Age (years)</a:t>
                      </a:r>
                      <a:endParaRPr kumimoji="0" lang="en-C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60.1 (13-99)</a:t>
                      </a:r>
                      <a:r>
                        <a:rPr kumimoji="0" lang="en-C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 58.4 (12-94)</a:t>
                      </a:r>
                      <a:r>
                        <a:rPr kumimoji="0" lang="en-C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Male</a:t>
                      </a:r>
                      <a:endParaRPr kumimoji="0" lang="en-C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59.0%</a:t>
                      </a:r>
                      <a:r>
                        <a:rPr kumimoji="0" lang="en-C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63.9%</a:t>
                      </a:r>
                      <a:r>
                        <a:rPr kumimoji="0" lang="en-C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Admission diagnosis</a:t>
                      </a:r>
                      <a:endParaRPr kumimoji="0" lang="en-C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Cardiovascular/ Vasc</a:t>
                      </a:r>
                      <a:endParaRPr kumimoji="0" lang="en-C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498 (14.5%)</a:t>
                      </a:r>
                      <a:r>
                        <a:rPr kumimoji="0" lang="en-C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417 (20.1%)</a:t>
                      </a:r>
                      <a:r>
                        <a:rPr kumimoji="0" lang="en-C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Respiratory </a:t>
                      </a:r>
                      <a:endParaRPr kumimoji="0" lang="en-C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1331 (38.9%)</a:t>
                      </a:r>
                      <a:r>
                        <a:rPr kumimoji="0" lang="en-C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130 (6.3%)</a:t>
                      </a:r>
                      <a:r>
                        <a:rPr kumimoji="0" lang="en-C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Gastrointestinal </a:t>
                      </a:r>
                      <a:endParaRPr kumimoji="0" lang="en-C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155 (4.5%)</a:t>
                      </a:r>
                      <a:r>
                        <a:rPr kumimoji="0" lang="en-C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636 (30.7%)</a:t>
                      </a:r>
                      <a:r>
                        <a:rPr kumimoji="0" lang="en-C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Neurologic</a:t>
                      </a:r>
                      <a:r>
                        <a:rPr kumimoji="0" lang="en-C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392 (11.5%)</a:t>
                      </a:r>
                      <a:r>
                        <a:rPr kumimoji="0" lang="en-C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285 (13.8%)</a:t>
                      </a:r>
                      <a:r>
                        <a:rPr kumimoji="0" lang="en-C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Trauma</a:t>
                      </a:r>
                      <a:r>
                        <a:rPr kumimoji="0" lang="en-C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172 (5.0%)</a:t>
                      </a:r>
                      <a:r>
                        <a:rPr kumimoji="0" lang="en-C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389 (18.8%)</a:t>
                      </a:r>
                      <a:r>
                        <a:rPr kumimoji="0" lang="en-C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Pancreatitis</a:t>
                      </a:r>
                      <a:r>
                        <a:rPr kumimoji="0" lang="en-C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61 (1.8%)</a:t>
                      </a:r>
                      <a:r>
                        <a:rPr kumimoji="0" lang="en-C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32 (1.5%)</a:t>
                      </a:r>
                      <a:r>
                        <a:rPr kumimoji="0" lang="en-C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APACHE II</a:t>
                      </a:r>
                      <a:r>
                        <a:rPr kumimoji="0" lang="en-C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/>
                          <a:ea typeface="Times New Roman" pitchFamily="18" charset="0"/>
                          <a:cs typeface="Arial" charset="0"/>
                        </a:rPr>
                        <a:t>23.1 (1-54)</a:t>
                      </a:r>
                      <a:r>
                        <a:rPr kumimoji="0" lang="en-C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/>
                          <a:ea typeface="Times New Roman" pitchFamily="18" charset="0"/>
                          <a:cs typeface="Arial" charset="0"/>
                        </a:rPr>
                        <a:t>21.0 (1-72)</a:t>
                      </a:r>
                      <a:r>
                        <a:rPr kumimoji="0" lang="en-C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Patient Outcomes</a:t>
            </a:r>
            <a:endParaRPr lang="en-CA" smtClean="0"/>
          </a:p>
        </p:txBody>
      </p:sp>
      <p:graphicFrame>
        <p:nvGraphicFramePr>
          <p:cNvPr id="117796" name="Group 36"/>
          <p:cNvGraphicFramePr>
            <a:graphicFrameLocks noGrp="1"/>
          </p:cNvGraphicFramePr>
          <p:nvPr>
            <p:ph idx="4294967295"/>
          </p:nvPr>
        </p:nvGraphicFramePr>
        <p:xfrm>
          <a:off x="304800" y="2590800"/>
          <a:ext cx="8532813" cy="2095500"/>
        </p:xfrm>
        <a:graphic>
          <a:graphicData uri="http://schemas.openxmlformats.org/drawingml/2006/table">
            <a:tbl>
              <a:tblPr/>
              <a:tblGrid>
                <a:gridCol w="2071688"/>
                <a:gridCol w="2540000"/>
                <a:gridCol w="2540000"/>
                <a:gridCol w="1381125"/>
              </a:tblGrid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Medical</a:t>
                      </a:r>
                      <a:endParaRPr kumimoji="0" lang="en-C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Surgical</a:t>
                      </a:r>
                      <a:endParaRPr kumimoji="0" lang="en-C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p-value</a:t>
                      </a:r>
                      <a:endParaRPr kumimoji="0" lang="en-C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Length of MV</a:t>
                      </a:r>
                      <a:endParaRPr kumimoji="0" lang="en-C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/>
                          <a:ea typeface="Times New Roman" pitchFamily="18" charset="0"/>
                          <a:cs typeface="Arial" charset="0"/>
                        </a:rPr>
                        <a:t>9.2 [4.4-20.5]</a:t>
                      </a:r>
                      <a:r>
                        <a:rPr kumimoji="0" lang="en-C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/>
                          <a:ea typeface="Times New Roman" pitchFamily="18" charset="0"/>
                          <a:cs typeface="Arial" charset="0"/>
                        </a:rPr>
                        <a:t>7.4 [3.4-16.3]</a:t>
                      </a:r>
                      <a:r>
                        <a:rPr kumimoji="0" lang="en-C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/>
                          <a:ea typeface="Times New Roman" pitchFamily="18" charset="0"/>
                          <a:cs typeface="Arial" charset="0"/>
                        </a:rPr>
                        <a:t>&lt;0.0001</a:t>
                      </a:r>
                      <a:r>
                        <a:rPr kumimoji="0" lang="en-C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Hospital LOS</a:t>
                      </a:r>
                      <a:endParaRPr kumimoji="0" lang="en-C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27.7 [14.7-60.0‡]</a:t>
                      </a:r>
                      <a:r>
                        <a:rPr kumimoji="0" lang="en-C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28.2 [16.5-56.1]</a:t>
                      </a:r>
                      <a:r>
                        <a:rPr kumimoji="0" lang="en-C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0.7859</a:t>
                      </a:r>
                      <a:r>
                        <a:rPr kumimoji="0" lang="en-C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ICU LOS</a:t>
                      </a:r>
                      <a:endParaRPr kumimoji="0" lang="en-C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/>
                          <a:ea typeface="Times New Roman" pitchFamily="18" charset="0"/>
                          <a:cs typeface="Arial" charset="0"/>
                        </a:rPr>
                        <a:t>12.4 [7.1-24.7]</a:t>
                      </a:r>
                      <a:endParaRPr kumimoji="0" lang="en-CA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11.2 [6.7-21.2]</a:t>
                      </a:r>
                      <a:r>
                        <a:rPr kumimoji="0" lang="en-C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0.0004</a:t>
                      </a:r>
                      <a:r>
                        <a:rPr kumimoji="0" lang="en-C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Mortality</a:t>
                      </a:r>
                      <a:endParaRPr kumimoji="0" lang="en-C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33.1%</a:t>
                      </a:r>
                      <a:r>
                        <a:rPr kumimoji="0" lang="en-C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21.3%</a:t>
                      </a:r>
                      <a:r>
                        <a:rPr kumimoji="0" lang="en-C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&lt;0.0001</a:t>
                      </a:r>
                      <a:r>
                        <a:rPr kumimoji="0" lang="en-C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Nutrition Outcomes</a:t>
            </a:r>
            <a:endParaRPr lang="en-CA" smtClean="0"/>
          </a:p>
        </p:txBody>
      </p:sp>
      <p:graphicFrame>
        <p:nvGraphicFramePr>
          <p:cNvPr id="118845" name="Group 61"/>
          <p:cNvGraphicFramePr>
            <a:graphicFrameLocks noGrp="1"/>
          </p:cNvGraphicFramePr>
          <p:nvPr>
            <p:ph idx="4294967295"/>
          </p:nvPr>
        </p:nvGraphicFramePr>
        <p:xfrm>
          <a:off x="914400" y="1600200"/>
          <a:ext cx="7620000" cy="4892675"/>
        </p:xfrm>
        <a:graphic>
          <a:graphicData uri="http://schemas.openxmlformats.org/drawingml/2006/table">
            <a:tbl>
              <a:tblPr/>
              <a:tblGrid>
                <a:gridCol w="2433638"/>
                <a:gridCol w="1871662"/>
                <a:gridCol w="1944688"/>
                <a:gridCol w="1370012"/>
              </a:tblGrid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Medical</a:t>
                      </a:r>
                      <a:endParaRPr kumimoji="0" lang="en-C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Surgical</a:t>
                      </a:r>
                      <a:endParaRPr kumimoji="0" lang="en-C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p-value</a:t>
                      </a:r>
                      <a:endParaRPr kumimoji="0" lang="en-C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Adequacy of approp calories</a:t>
                      </a:r>
                      <a:endParaRPr kumimoji="0" lang="en-C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56.1%±29.7%</a:t>
                      </a:r>
                      <a:r>
                        <a:rPr kumimoji="0" lang="en-C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45.8%±31.9%</a:t>
                      </a:r>
                      <a:r>
                        <a:rPr kumimoji="0" lang="en-C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&lt;0.0001</a:t>
                      </a:r>
                      <a:r>
                        <a:rPr kumimoji="0" lang="en-C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Type of Nutrition</a:t>
                      </a:r>
                      <a:endParaRPr kumimoji="0" lang="en-C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EN only</a:t>
                      </a:r>
                      <a:endParaRPr kumimoji="0" lang="en-C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77.8%</a:t>
                      </a:r>
                      <a:r>
                        <a:rPr kumimoji="0" lang="en-C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54.6%</a:t>
                      </a:r>
                      <a:r>
                        <a:rPr kumimoji="0" lang="en-C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PN only</a:t>
                      </a:r>
                      <a:endParaRPr kumimoji="0" lang="en-C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4.4%</a:t>
                      </a:r>
                      <a:r>
                        <a:rPr kumimoji="0" lang="en-C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13.9%</a:t>
                      </a:r>
                      <a:r>
                        <a:rPr kumimoji="0" lang="en-C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EN + PN</a:t>
                      </a:r>
                      <a:endParaRPr kumimoji="0" lang="en-C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13.9%</a:t>
                      </a:r>
                      <a:r>
                        <a:rPr kumimoji="0" lang="en-C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23.8%</a:t>
                      </a:r>
                      <a:r>
                        <a:rPr kumimoji="0" lang="en-C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None</a:t>
                      </a:r>
                      <a:endParaRPr kumimoji="0" lang="en-C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3.9%</a:t>
                      </a:r>
                      <a:r>
                        <a:rPr kumimoji="0" lang="en-C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7.8%</a:t>
                      </a:r>
                      <a:r>
                        <a:rPr kumimoji="0" lang="en-C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Adequacy of EN</a:t>
                      </a:r>
                      <a:endParaRPr kumimoji="0" lang="en-C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49.6%±30.2%</a:t>
                      </a:r>
                      <a:r>
                        <a:rPr kumimoji="0" lang="en-C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33.4%±29.5%</a:t>
                      </a:r>
                      <a:r>
                        <a:rPr kumimoji="0" lang="en-C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&lt;0.0001</a:t>
                      </a:r>
                      <a:r>
                        <a:rPr kumimoji="0" lang="en-C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Time to start EN</a:t>
                      </a:r>
                      <a:endParaRPr kumimoji="0" lang="en-C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36.8±38.7</a:t>
                      </a:r>
                      <a:r>
                        <a:rPr kumimoji="0" lang="en-C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57.8±52.1</a:t>
                      </a:r>
                      <a:r>
                        <a:rPr kumimoji="0" lang="en-C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&lt;0.0001</a:t>
                      </a:r>
                      <a:r>
                        <a:rPr kumimoji="0" lang="en-C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/>
                          <a:ea typeface="ＭＳ Ｐゴシック"/>
                          <a:cs typeface="ＭＳ Ｐゴシック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Disclosures</a:t>
            </a:r>
            <a:endParaRPr lang="en-CA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Nestle Nutrition – honorarium</a:t>
            </a:r>
          </a:p>
          <a:p>
            <a:r>
              <a:rPr lang="en-US" smtClean="0"/>
              <a:t>Covidien - honorarium</a:t>
            </a:r>
          </a:p>
          <a:p>
            <a:r>
              <a:rPr lang="en-US" smtClean="0"/>
              <a:t>Baxter - honorarium</a:t>
            </a:r>
          </a:p>
          <a:p>
            <a:r>
              <a:rPr lang="en-US" smtClean="0"/>
              <a:t>Abbott - honorarium</a:t>
            </a:r>
          </a:p>
          <a:p>
            <a:r>
              <a:rPr lang="en-US" smtClean="0"/>
              <a:t>Cook – honorarium</a:t>
            </a:r>
          </a:p>
          <a:p>
            <a:endParaRPr lang="en-US" smtClean="0"/>
          </a:p>
          <a:p>
            <a:r>
              <a:rPr lang="en-US" sz="3600" smtClean="0"/>
              <a:t>I am a surgeon!</a:t>
            </a:r>
            <a:endParaRPr lang="en-CA" sz="3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Surgical subgroups</a:t>
            </a:r>
            <a:endParaRPr lang="en-CA" smtClean="0"/>
          </a:p>
        </p:txBody>
      </p:sp>
      <p:sp>
        <p:nvSpPr>
          <p:cNvPr id="11981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Gastrointestinal, Cardiac, Other</a:t>
            </a:r>
          </a:p>
          <a:p>
            <a:r>
              <a:rPr lang="en-US" smtClean="0"/>
              <a:t>Patients undergoing GI and Cardiac</a:t>
            </a:r>
          </a:p>
          <a:p>
            <a:pPr lvl="1"/>
            <a:r>
              <a:rPr lang="en-US" smtClean="0"/>
              <a:t>More likely to use PN</a:t>
            </a:r>
          </a:p>
          <a:p>
            <a:pPr lvl="1"/>
            <a:r>
              <a:rPr lang="en-US" smtClean="0"/>
              <a:t>Less likely to use EN</a:t>
            </a:r>
          </a:p>
          <a:p>
            <a:pPr lvl="1"/>
            <a:r>
              <a:rPr lang="en-US" smtClean="0"/>
              <a:t>Started EN later</a:t>
            </a:r>
          </a:p>
          <a:p>
            <a:pPr lvl="1"/>
            <a:r>
              <a:rPr lang="en-US" smtClean="0"/>
              <a:t>Had total lower nutritional aedquacy</a:t>
            </a:r>
          </a:p>
          <a:p>
            <a:r>
              <a:rPr lang="en-US" smtClean="0"/>
              <a:t>Improved Nutritional Adequacy</a:t>
            </a:r>
          </a:p>
          <a:p>
            <a:pPr lvl="1"/>
            <a:r>
              <a:rPr lang="en-US" smtClean="0"/>
              <a:t>Presence of feeding and/or glycemic protocols</a:t>
            </a:r>
            <a:endParaRPr lang="en-CA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Summary Medical vs. Surgical</a:t>
            </a:r>
            <a:endParaRPr lang="en-CA" smtClean="0"/>
          </a:p>
        </p:txBody>
      </p:sp>
      <p:sp>
        <p:nvSpPr>
          <p:cNvPr id="12083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Later initiation of EN</a:t>
            </a:r>
          </a:p>
          <a:p>
            <a:r>
              <a:rPr lang="en-US" smtClean="0"/>
              <a:t>Decreased adequacy of nutrition (EN and PN)</a:t>
            </a:r>
          </a:p>
          <a:p>
            <a:r>
              <a:rPr lang="en-US" smtClean="0"/>
              <a:t>GI and cardiac patients at highest risk of iatrogenic malnutrition</a:t>
            </a:r>
          </a:p>
          <a:p>
            <a:endParaRPr lang="en-US" smtClean="0"/>
          </a:p>
          <a:p>
            <a:r>
              <a:rPr lang="en-US" smtClean="0"/>
              <a:t>Improve nutrition delivery</a:t>
            </a:r>
          </a:p>
          <a:p>
            <a:pPr lvl="1"/>
            <a:r>
              <a:rPr lang="en-US" smtClean="0"/>
              <a:t>Functioning protocols (feeding or glycemic)</a:t>
            </a:r>
            <a:endParaRPr lang="en-CA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Perfectis</a:t>
            </a:r>
            <a:endParaRPr lang="en-CA" smtClean="0"/>
          </a:p>
        </p:txBody>
      </p:sp>
      <p:sp>
        <p:nvSpPr>
          <p:cNvPr id="1218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Barriers to feeding critically ill patients</a:t>
            </a:r>
          </a:p>
          <a:p>
            <a:r>
              <a:rPr lang="en-US" smtClean="0"/>
              <a:t>Cross sectional survey of 7 ICUs in 5 hospitals</a:t>
            </a:r>
          </a:p>
          <a:p>
            <a:r>
              <a:rPr lang="en-US" smtClean="0"/>
              <a:t>Randomly selected nurses interviewed</a:t>
            </a:r>
          </a:p>
          <a:p>
            <a:r>
              <a:rPr lang="en-US" smtClean="0"/>
              <a:t>Teaching and non-teaching units</a:t>
            </a:r>
          </a:p>
          <a:p>
            <a:r>
              <a:rPr lang="en-US" smtClean="0"/>
              <a:t>75% worked ICU full time</a:t>
            </a:r>
          </a:p>
          <a:p>
            <a:r>
              <a:rPr lang="en-US" smtClean="0"/>
              <a:t>Half were junior nurses and a third were senior.</a:t>
            </a:r>
            <a:endParaRPr lang="en-CA" smtClean="0"/>
          </a:p>
        </p:txBody>
      </p:sp>
      <p:sp>
        <p:nvSpPr>
          <p:cNvPr id="121859" name="Text Box 4"/>
          <p:cNvSpPr txBox="1">
            <a:spLocks noChangeArrowheads="1"/>
          </p:cNvSpPr>
          <p:nvPr/>
        </p:nvSpPr>
        <p:spPr bwMode="auto">
          <a:xfrm>
            <a:off x="3563938" y="5300663"/>
            <a:ext cx="4537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Cahill N et al, CNS 2011 abstract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Perfectis</a:t>
            </a:r>
            <a:endParaRPr lang="en-CA" smtClean="0"/>
          </a:p>
        </p:txBody>
      </p:sp>
      <p:graphicFrame>
        <p:nvGraphicFramePr>
          <p:cNvPr id="152587" name="Object 11"/>
          <p:cNvGraphicFramePr>
            <a:graphicFrameLocks noGrp="1" noChangeAspect="1"/>
          </p:cNvGraphicFramePr>
          <p:nvPr>
            <p:ph idx="1"/>
          </p:nvPr>
        </p:nvGraphicFramePr>
        <p:xfrm>
          <a:off x="179388" y="2349500"/>
          <a:ext cx="8661400" cy="3403600"/>
        </p:xfrm>
        <a:graphic>
          <a:graphicData uri="http://schemas.openxmlformats.org/presentationml/2006/ole">
            <p:oleObj spid="_x0000_s152587" name="Chart" r:id="rId3" imgW="7343775" imgH="2886253" progId="Excel.Chart.8">
              <p:embed/>
            </p:oleObj>
          </a:graphicData>
        </a:graphic>
      </p:graphicFrame>
      <p:sp>
        <p:nvSpPr>
          <p:cNvPr id="152589" name="Text Box 6"/>
          <p:cNvSpPr txBox="1">
            <a:spLocks noChangeArrowheads="1"/>
          </p:cNvSpPr>
          <p:nvPr/>
        </p:nvSpPr>
        <p:spPr bwMode="auto">
          <a:xfrm>
            <a:off x="3419475" y="5949950"/>
            <a:ext cx="4608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itchFamily="18" charset="0"/>
              </a:rPr>
              <a:t>Cahill N et al, CNS 2011 abstract</a:t>
            </a:r>
            <a:endParaRPr lang="en-CA" sz="2400"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Perfectis</a:t>
            </a:r>
            <a:endParaRPr lang="en-CA" smtClean="0"/>
          </a:p>
        </p:txBody>
      </p:sp>
      <p:sp>
        <p:nvSpPr>
          <p:cNvPr id="154638" name="Text Box 4"/>
          <p:cNvSpPr txBox="1">
            <a:spLocks noChangeArrowheads="1"/>
          </p:cNvSpPr>
          <p:nvPr/>
        </p:nvSpPr>
        <p:spPr bwMode="auto">
          <a:xfrm>
            <a:off x="3419475" y="5949950"/>
            <a:ext cx="4608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itchFamily="18" charset="0"/>
              </a:rPr>
              <a:t>Cahill N et al, CNS 2011 abstract</a:t>
            </a:r>
            <a:endParaRPr lang="en-CA" sz="2400">
              <a:latin typeface="Times" pitchFamily="18" charset="0"/>
            </a:endParaRPr>
          </a:p>
        </p:txBody>
      </p:sp>
      <p:graphicFrame>
        <p:nvGraphicFramePr>
          <p:cNvPr id="154636" name="Object 12"/>
          <p:cNvGraphicFramePr>
            <a:graphicFrameLocks noGrp="1" noChangeAspect="1"/>
          </p:cNvGraphicFramePr>
          <p:nvPr>
            <p:ph idx="1"/>
          </p:nvPr>
        </p:nvGraphicFramePr>
        <p:xfrm>
          <a:off x="107950" y="2133600"/>
          <a:ext cx="8785225" cy="3148013"/>
        </p:xfrm>
        <a:graphic>
          <a:graphicData uri="http://schemas.openxmlformats.org/presentationml/2006/ole">
            <p:oleObj spid="_x0000_s154636" name="Chart" r:id="rId3" imgW="7258050" imgH="2600147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0"/>
            <a:ext cx="7389813" cy="1295400"/>
          </a:xfrm>
        </p:spPr>
        <p:txBody>
          <a:bodyPr/>
          <a:lstStyle/>
          <a:p>
            <a:r>
              <a:rPr lang="en-US" smtClean="0"/>
              <a:t>What are the Potential Benefits of EN?</a:t>
            </a:r>
            <a:endParaRPr lang="en-CA" smtClean="0"/>
          </a:p>
        </p:txBody>
      </p:sp>
      <p:sp>
        <p:nvSpPr>
          <p:cNvPr id="15565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Maintenance of GI mucosal integrity</a:t>
            </a:r>
          </a:p>
          <a:p>
            <a:r>
              <a:rPr lang="en-US" smtClean="0"/>
              <a:t>Gut motility</a:t>
            </a:r>
          </a:p>
          <a:p>
            <a:r>
              <a:rPr lang="en-US" smtClean="0"/>
              <a:t>Improved gut immunity</a:t>
            </a:r>
          </a:p>
          <a:p>
            <a:r>
              <a:rPr lang="en-US" smtClean="0"/>
              <a:t>Decreased complications</a:t>
            </a:r>
          </a:p>
          <a:p>
            <a:r>
              <a:rPr lang="en-US" smtClean="0"/>
              <a:t>Improved wound healing</a:t>
            </a:r>
          </a:p>
          <a:p>
            <a:r>
              <a:rPr lang="en-US" smtClean="0"/>
              <a:t>Decreased LOS</a:t>
            </a:r>
            <a:endParaRPr lang="en-C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Parenteral Nutrition</a:t>
            </a:r>
            <a:endParaRPr lang="en-CA" smtClean="0"/>
          </a:p>
        </p:txBody>
      </p:sp>
      <p:sp>
        <p:nvSpPr>
          <p:cNvPr id="15769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mtClean="0"/>
              <a:t>Meta-analysis, PN vs. Standard Care</a:t>
            </a:r>
          </a:p>
          <a:p>
            <a:pPr>
              <a:lnSpc>
                <a:spcPct val="90000"/>
              </a:lnSpc>
            </a:pPr>
            <a:r>
              <a:rPr lang="en-US" smtClean="0"/>
              <a:t>27 RCT’s</a:t>
            </a:r>
          </a:p>
          <a:p>
            <a:pPr>
              <a:lnSpc>
                <a:spcPct val="90000"/>
              </a:lnSpc>
            </a:pPr>
            <a:r>
              <a:rPr lang="en-US" smtClean="0"/>
              <a:t>No effect on mortality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RR=0.97, 0.76-1.24</a:t>
            </a:r>
          </a:p>
          <a:p>
            <a:pPr>
              <a:lnSpc>
                <a:spcPct val="90000"/>
              </a:lnSpc>
            </a:pPr>
            <a:r>
              <a:rPr lang="en-US" smtClean="0"/>
              <a:t>Complications trend to reduced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RR=.081, 0.65-1.01</a:t>
            </a:r>
          </a:p>
          <a:p>
            <a:pPr>
              <a:lnSpc>
                <a:spcPct val="90000"/>
              </a:lnSpc>
            </a:pPr>
            <a:r>
              <a:rPr lang="en-US" smtClean="0"/>
              <a:t>Subgroups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Malnourished and pre-operative better</a:t>
            </a:r>
          </a:p>
          <a:p>
            <a:pPr>
              <a:lnSpc>
                <a:spcPct val="90000"/>
              </a:lnSpc>
            </a:pPr>
            <a:r>
              <a:rPr lang="en-US" smtClean="0"/>
              <a:t>Caution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Studies with lower method scores, before 1988</a:t>
            </a:r>
            <a:endParaRPr lang="en-CA" smtClean="0"/>
          </a:p>
        </p:txBody>
      </p:sp>
      <p:sp>
        <p:nvSpPr>
          <p:cNvPr id="157699" name="Text Box 4"/>
          <p:cNvSpPr txBox="1">
            <a:spLocks noChangeArrowheads="1"/>
          </p:cNvSpPr>
          <p:nvPr/>
        </p:nvSpPr>
        <p:spPr bwMode="auto">
          <a:xfrm>
            <a:off x="3924300" y="6308725"/>
            <a:ext cx="446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Heyland, Drover et al, CJS, 2001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Early enteral vs. “nil by mouth”</a:t>
            </a:r>
            <a:endParaRPr lang="en-CA" smtClean="0"/>
          </a:p>
        </p:txBody>
      </p:sp>
      <p:sp>
        <p:nvSpPr>
          <p:cNvPr id="15974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Meta-analysis: early &lt; 24 hours</a:t>
            </a:r>
          </a:p>
          <a:p>
            <a:r>
              <a:rPr lang="en-US" smtClean="0"/>
              <a:t>11 RCTs, 837 patients</a:t>
            </a:r>
          </a:p>
          <a:p>
            <a:r>
              <a:rPr lang="en-US" smtClean="0"/>
              <a:t>5 oral, 6 with tubes</a:t>
            </a:r>
          </a:p>
          <a:p>
            <a:r>
              <a:rPr lang="en-US" smtClean="0"/>
              <a:t>8 LGI, 4 UGI, 2 HB</a:t>
            </a:r>
          </a:p>
          <a:p>
            <a:r>
              <a:rPr lang="en-US" smtClean="0"/>
              <a:t>Reduced infection</a:t>
            </a:r>
          </a:p>
          <a:p>
            <a:pPr lvl="1"/>
            <a:r>
              <a:rPr lang="en-US" smtClean="0"/>
              <a:t>RR=0.72, .054-0.98, p=.036</a:t>
            </a:r>
          </a:p>
          <a:p>
            <a:r>
              <a:rPr lang="en-US" smtClean="0"/>
              <a:t>Reduced HLOS</a:t>
            </a:r>
          </a:p>
          <a:p>
            <a:pPr lvl="1"/>
            <a:r>
              <a:rPr lang="en-US" smtClean="0"/>
              <a:t>0.84 days, p=0.001</a:t>
            </a:r>
            <a:endParaRPr lang="en-CA" smtClean="0"/>
          </a:p>
        </p:txBody>
      </p:sp>
      <p:sp>
        <p:nvSpPr>
          <p:cNvPr id="159747" name="Text Box 4"/>
          <p:cNvSpPr txBox="1">
            <a:spLocks noChangeArrowheads="1"/>
          </p:cNvSpPr>
          <p:nvPr/>
        </p:nvSpPr>
        <p:spPr bwMode="auto">
          <a:xfrm>
            <a:off x="4427538" y="6237288"/>
            <a:ext cx="4105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Lewis et al, BMJ: 2001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3" name="Picture 5" descr="Early EN surg BMJ 2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836613"/>
            <a:ext cx="7200900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4" name="Text Box 7"/>
          <p:cNvSpPr txBox="1">
            <a:spLocks noChangeArrowheads="1"/>
          </p:cNvSpPr>
          <p:nvPr/>
        </p:nvSpPr>
        <p:spPr bwMode="auto">
          <a:xfrm>
            <a:off x="4284663" y="6308725"/>
            <a:ext cx="403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Lewis et al, BMJ: 2001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1438"/>
            <a:ext cx="9180513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www.criticalcarenutrition.com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Case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mtClean="0"/>
              <a:t>48 yo female with sigmoid cancer</a:t>
            </a:r>
          </a:p>
          <a:p>
            <a:r>
              <a:rPr lang="en-US" smtClean="0"/>
              <a:t>Sigmoid resection</a:t>
            </a:r>
          </a:p>
          <a:p>
            <a:r>
              <a:rPr lang="en-US" smtClean="0"/>
              <a:t>Healthy, uneventful OR</a:t>
            </a:r>
          </a:p>
          <a:p>
            <a:endParaRPr lang="en-US" smtClean="0"/>
          </a:p>
          <a:p>
            <a:r>
              <a:rPr lang="en-US" smtClean="0"/>
              <a:t>When will this patient be fed?</a:t>
            </a:r>
          </a:p>
          <a:p>
            <a:endParaRPr lang="en-US" smtClean="0"/>
          </a:p>
          <a:p>
            <a:r>
              <a:rPr lang="en-US" smtClean="0"/>
              <a:t>What will the first diet be?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Early vs. Delayed EN</a:t>
            </a:r>
            <a:endParaRPr lang="en-CA" smtClean="0"/>
          </a:p>
        </p:txBody>
      </p:sp>
      <p:sp>
        <p:nvSpPr>
          <p:cNvPr id="16486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CA" smtClean="0"/>
              <a:t>Based on 11 level 2 studies:</a:t>
            </a:r>
          </a:p>
          <a:p>
            <a:endParaRPr lang="en-CA" smtClean="0"/>
          </a:p>
          <a:p>
            <a:r>
              <a:rPr lang="en-CA" smtClean="0"/>
              <a:t>We recommend early enteral nutrition (within 24-48 hours following admission to ICU) in critically ill patients. </a:t>
            </a:r>
          </a:p>
        </p:txBody>
      </p:sp>
      <p:sp>
        <p:nvSpPr>
          <p:cNvPr id="164867" name="TextBox 2"/>
          <p:cNvSpPr txBox="1">
            <a:spLocks noChangeArrowheads="1"/>
          </p:cNvSpPr>
          <p:nvPr/>
        </p:nvSpPr>
        <p:spPr bwMode="auto">
          <a:xfrm>
            <a:off x="2916238" y="5445125"/>
            <a:ext cx="5111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CA" sz="2400"/>
              <a:t>www.criticalcarenutrition.com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Early vs. Delayed EN</a:t>
            </a:r>
            <a:endParaRPr lang="en-CA" smtClean="0"/>
          </a:p>
        </p:txBody>
      </p:sp>
      <p:pic>
        <p:nvPicPr>
          <p:cNvPr id="166914" name="Picture 3" descr="FIG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20938"/>
            <a:ext cx="9828213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099" name="Oval 4"/>
          <p:cNvSpPr>
            <a:spLocks noChangeArrowheads="1"/>
          </p:cNvSpPr>
          <p:nvPr/>
        </p:nvSpPr>
        <p:spPr bwMode="auto">
          <a:xfrm>
            <a:off x="7092950" y="4797425"/>
            <a:ext cx="914400" cy="914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132100" name="Oval 5"/>
          <p:cNvSpPr>
            <a:spLocks noChangeArrowheads="1"/>
          </p:cNvSpPr>
          <p:nvPr/>
        </p:nvSpPr>
        <p:spPr bwMode="auto">
          <a:xfrm>
            <a:off x="1403350" y="5229225"/>
            <a:ext cx="914400" cy="914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animBg="1"/>
      <p:bldP spid="13210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Early vs. Delayed EN</a:t>
            </a:r>
            <a:endParaRPr lang="en-CA" smtClean="0"/>
          </a:p>
        </p:txBody>
      </p:sp>
      <p:pic>
        <p:nvPicPr>
          <p:cNvPr id="168962" name="Picture 3" descr="IC RE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92375"/>
            <a:ext cx="10152063" cy="312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47" name="Oval 4"/>
          <p:cNvSpPr>
            <a:spLocks noChangeArrowheads="1"/>
          </p:cNvSpPr>
          <p:nvPr/>
        </p:nvSpPr>
        <p:spPr bwMode="auto">
          <a:xfrm>
            <a:off x="1619250" y="4652963"/>
            <a:ext cx="914400" cy="914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134148" name="Oval 5"/>
          <p:cNvSpPr>
            <a:spLocks noChangeArrowheads="1"/>
          </p:cNvSpPr>
          <p:nvPr/>
        </p:nvSpPr>
        <p:spPr bwMode="auto">
          <a:xfrm>
            <a:off x="7451725" y="4437063"/>
            <a:ext cx="1692275" cy="431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animBg="1"/>
      <p:bldP spid="13414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09" name="Picture 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981200"/>
            <a:ext cx="2962275" cy="23225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5029200" y="2411413"/>
            <a:ext cx="5180013" cy="444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-110" charset="2"/>
              <a:buNone/>
              <a:defRPr/>
            </a:pPr>
            <a:endParaRPr lang="en-US" sz="4000">
              <a:solidFill>
                <a:srgbClr val="CC33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Black" pitchFamily="-110" charset="0"/>
              <a:ea typeface="Arial" pitchFamily="-110" charset="0"/>
              <a:cs typeface="Arial" pitchFamily="-110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-110" charset="2"/>
              <a:buNone/>
              <a:defRPr/>
            </a:pPr>
            <a:endParaRPr lang="en-US" sz="2800">
              <a:solidFill>
                <a:srgbClr val="FFFF99"/>
              </a:solidFill>
              <a:latin typeface="Arial Black" pitchFamily="-110" charset="0"/>
              <a:ea typeface="Arial" pitchFamily="-110" charset="0"/>
              <a:cs typeface="Arial" pitchFamily="-110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-110" charset="2"/>
              <a:buNone/>
              <a:defRPr/>
            </a:pPr>
            <a:endParaRPr lang="en-US" sz="2800">
              <a:solidFill>
                <a:srgbClr val="FFFF99"/>
              </a:solidFill>
              <a:latin typeface="Arial Black" pitchFamily="-110" charset="0"/>
              <a:ea typeface="Arial" pitchFamily="-110" charset="0"/>
              <a:cs typeface="Arial" pitchFamily="-110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-110" charset="2"/>
              <a:buNone/>
              <a:defRPr/>
            </a:pPr>
            <a:endParaRPr lang="en-US" sz="2800">
              <a:solidFill>
                <a:srgbClr val="FFFF99"/>
              </a:solidFill>
              <a:latin typeface="Arial Black" pitchFamily="-110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0" y="1524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  <a:ea typeface="Arial" pitchFamily="-110" charset="0"/>
                <a:cs typeface="Arial" pitchFamily="-110" charset="0"/>
              </a:rPr>
              <a:t>Strategies to Optimize EN</a:t>
            </a:r>
            <a:endParaRPr lang="en-CA" sz="3600" b="1">
              <a:effectLst>
                <a:outerShdw blurRad="38100" dist="38100" dir="2700000" algn="tl">
                  <a:srgbClr val="DDDDDD"/>
                </a:outerShdw>
              </a:effectLst>
              <a:latin typeface="Arial" pitchFamily="-110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171012" name="Rectangle 2"/>
          <p:cNvSpPr txBox="1">
            <a:spLocks noChangeArrowheads="1"/>
          </p:cNvSpPr>
          <p:nvPr/>
        </p:nvSpPr>
        <p:spPr bwMode="auto">
          <a:xfrm>
            <a:off x="0" y="304800"/>
            <a:ext cx="6705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3600" b="1">
              <a:cs typeface="Arial" charset="0"/>
            </a:endParaRPr>
          </a:p>
        </p:txBody>
      </p:sp>
      <p:pic>
        <p:nvPicPr>
          <p:cNvPr id="171013" name="Picture 14" descr="Gastroscope-diagram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2438400"/>
            <a:ext cx="127952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4" name="Text Box 15"/>
          <p:cNvSpPr txBox="1">
            <a:spLocks noChangeArrowheads="1"/>
          </p:cNvSpPr>
          <p:nvPr/>
        </p:nvSpPr>
        <p:spPr bwMode="auto">
          <a:xfrm>
            <a:off x="4495800" y="1905000"/>
            <a:ext cx="4267200" cy="528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cs typeface="Arial" charset="0"/>
              </a:rPr>
              <a:t>Small bowel vs. gastric</a:t>
            </a:r>
          </a:p>
        </p:txBody>
      </p:sp>
      <p:pic>
        <p:nvPicPr>
          <p:cNvPr id="171015" name="Picture 19" descr="model_500L_side200_2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81200" y="5334000"/>
            <a:ext cx="1181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6" name="Text Box 20"/>
          <p:cNvSpPr txBox="1">
            <a:spLocks noChangeArrowheads="1"/>
          </p:cNvSpPr>
          <p:nvPr/>
        </p:nvSpPr>
        <p:spPr bwMode="auto">
          <a:xfrm>
            <a:off x="533400" y="4876800"/>
            <a:ext cx="4572000" cy="528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A50021"/>
                </a:solidFill>
                <a:cs typeface="Arial" charset="0"/>
              </a:rPr>
              <a:t>Semi-recumbent position</a:t>
            </a:r>
          </a:p>
        </p:txBody>
      </p:sp>
      <p:pic>
        <p:nvPicPr>
          <p:cNvPr id="171017" name="Picture 22" descr="fn_dys10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0" y="4724400"/>
            <a:ext cx="1004888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8" name="Text Box 23"/>
          <p:cNvSpPr txBox="1">
            <a:spLocks noChangeArrowheads="1"/>
          </p:cNvSpPr>
          <p:nvPr/>
        </p:nvSpPr>
        <p:spPr bwMode="auto">
          <a:xfrm>
            <a:off x="4800600" y="4191000"/>
            <a:ext cx="3810000" cy="528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2800" b="1">
                <a:cs typeface="Arial" charset="0"/>
              </a:rPr>
              <a:t>Pro-motility drugs</a:t>
            </a:r>
            <a:endParaRPr lang="en-US" sz="2400" b="1">
              <a:cs typeface="Arial" charset="0"/>
            </a:endParaRPr>
          </a:p>
        </p:txBody>
      </p:sp>
      <p:sp>
        <p:nvSpPr>
          <p:cNvPr id="171019" name="Text Box 24"/>
          <p:cNvSpPr txBox="1">
            <a:spLocks noChangeArrowheads="1"/>
          </p:cNvSpPr>
          <p:nvPr/>
        </p:nvSpPr>
        <p:spPr bwMode="auto">
          <a:xfrm>
            <a:off x="457200" y="1447800"/>
            <a:ext cx="3581400" cy="528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cs typeface="Arial" charset="0"/>
              </a:rPr>
              <a:t>Feeding protocols</a:t>
            </a:r>
          </a:p>
        </p:txBody>
      </p:sp>
      <p:sp>
        <p:nvSpPr>
          <p:cNvPr id="171020" name="TextBox 1"/>
          <p:cNvSpPr txBox="1">
            <a:spLocks noChangeArrowheads="1"/>
          </p:cNvSpPr>
          <p:nvPr/>
        </p:nvSpPr>
        <p:spPr bwMode="auto">
          <a:xfrm>
            <a:off x="4211638" y="6248400"/>
            <a:ext cx="4551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CA"/>
              <a:t>www.criticalcarenutrition.com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Open abdomen</a:t>
            </a:r>
          </a:p>
        </p:txBody>
      </p:sp>
      <p:sp>
        <p:nvSpPr>
          <p:cNvPr id="173058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mtClean="0"/>
              <a:t>Retrospective observational n=23</a:t>
            </a:r>
          </a:p>
          <a:p>
            <a:r>
              <a:rPr lang="en-US" smtClean="0"/>
              <a:t>12 EN before fascial closure (7.08 days)</a:t>
            </a:r>
          </a:p>
          <a:p>
            <a:r>
              <a:rPr lang="en-US" smtClean="0"/>
              <a:t>11 EN after fascial closure (3.4 days)</a:t>
            </a:r>
          </a:p>
          <a:p>
            <a:endParaRPr lang="en-US" smtClean="0"/>
          </a:p>
          <a:p>
            <a:r>
              <a:rPr lang="en-US" smtClean="0"/>
              <a:t>Initiation of EN at 4 days</a:t>
            </a:r>
          </a:p>
          <a:p>
            <a:r>
              <a:rPr lang="en-US" smtClean="0"/>
              <a:t>Similar ISS, mortality and infection</a:t>
            </a:r>
          </a:p>
        </p:txBody>
      </p:sp>
      <p:sp>
        <p:nvSpPr>
          <p:cNvPr id="173059" name="TextBox 3"/>
          <p:cNvSpPr txBox="1">
            <a:spLocks noChangeArrowheads="1"/>
          </p:cNvSpPr>
          <p:nvPr/>
        </p:nvSpPr>
        <p:spPr bwMode="auto">
          <a:xfrm>
            <a:off x="4114800" y="6096000"/>
            <a:ext cx="434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latin typeface="Times" pitchFamily="18" charset="0"/>
              </a:rPr>
              <a:t>Byrnes et al, Am J Surg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Open Abdomen 2</a:t>
            </a:r>
          </a:p>
        </p:txBody>
      </p:sp>
      <p:sp>
        <p:nvSpPr>
          <p:cNvPr id="174082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mtClean="0"/>
              <a:t>Retrospective observational, n=78</a:t>
            </a:r>
          </a:p>
          <a:p>
            <a:r>
              <a:rPr lang="en-US" smtClean="0"/>
              <a:t>OA &gt;4 days, survived, nutrition data</a:t>
            </a:r>
          </a:p>
          <a:p>
            <a:r>
              <a:rPr lang="en-US" smtClean="0"/>
              <a:t>EEN initiated &lt; 4 days</a:t>
            </a:r>
          </a:p>
          <a:p>
            <a:r>
              <a:rPr lang="en-US" smtClean="0"/>
              <a:t>LEN initiated &gt; 4 days</a:t>
            </a:r>
          </a:p>
          <a:p>
            <a:endParaRPr lang="en-US" smtClean="0"/>
          </a:p>
          <a:p>
            <a:r>
              <a:rPr lang="en-US" smtClean="0"/>
              <a:t>Male 68%</a:t>
            </a:r>
          </a:p>
          <a:p>
            <a:r>
              <a:rPr lang="en-US" smtClean="0"/>
              <a:t>Blunt trauma 74%</a:t>
            </a:r>
          </a:p>
          <a:p>
            <a:r>
              <a:rPr lang="en-US" smtClean="0"/>
              <a:t>Mean age 35</a:t>
            </a:r>
          </a:p>
          <a:p>
            <a:r>
              <a:rPr lang="en-US" smtClean="0"/>
              <a:t>55% had EEN</a:t>
            </a:r>
          </a:p>
        </p:txBody>
      </p:sp>
      <p:sp>
        <p:nvSpPr>
          <p:cNvPr id="174083" name="TextBox 3"/>
          <p:cNvSpPr txBox="1">
            <a:spLocks noChangeArrowheads="1"/>
          </p:cNvSpPr>
          <p:nvPr/>
        </p:nvSpPr>
        <p:spPr bwMode="auto">
          <a:xfrm>
            <a:off x="4724400" y="6096000"/>
            <a:ext cx="373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latin typeface="Times" pitchFamily="18" charset="0"/>
              </a:rPr>
              <a:t>Collier et al, JPEN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Open Abdomen - Results</a:t>
            </a:r>
          </a:p>
        </p:txBody>
      </p:sp>
      <p:sp>
        <p:nvSpPr>
          <p:cNvPr id="17510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EEN in OA associated with:</a:t>
            </a:r>
          </a:p>
          <a:p>
            <a:r>
              <a:rPr lang="en-US" smtClean="0"/>
              <a:t>Earlier primary closure (74% vs 49%, p=0.02)</a:t>
            </a:r>
          </a:p>
          <a:p>
            <a:r>
              <a:rPr lang="en-US" smtClean="0"/>
              <a:t>Lower fistula rate (9% vs 26%, p=0.05)</a:t>
            </a:r>
          </a:p>
          <a:p>
            <a:r>
              <a:rPr lang="en-US" smtClean="0"/>
              <a:t>Lower hospital charges ($50,000)</a:t>
            </a:r>
          </a:p>
          <a:p>
            <a:endParaRPr lang="en-US" smtClean="0"/>
          </a:p>
          <a:p>
            <a:r>
              <a:rPr lang="en-US" smtClean="0"/>
              <a:t>Similar demographics, ISS and infections</a:t>
            </a:r>
          </a:p>
        </p:txBody>
      </p:sp>
      <p:sp>
        <p:nvSpPr>
          <p:cNvPr id="175107" name="TextBox 3"/>
          <p:cNvSpPr txBox="1">
            <a:spLocks noChangeArrowheads="1"/>
          </p:cNvSpPr>
          <p:nvPr/>
        </p:nvSpPr>
        <p:spPr bwMode="auto">
          <a:xfrm>
            <a:off x="4724400" y="6096000"/>
            <a:ext cx="373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latin typeface="Times" pitchFamily="18" charset="0"/>
              </a:rPr>
              <a:t>Collier et al, JPEN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Arginine supplemented diet</a:t>
            </a:r>
            <a:endParaRPr lang="en-CA" smtClean="0"/>
          </a:p>
        </p:txBody>
      </p:sp>
      <p:sp>
        <p:nvSpPr>
          <p:cNvPr id="1761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One of the most studied nutrients</a:t>
            </a:r>
          </a:p>
          <a:p>
            <a:pPr eaLnBrk="1" hangingPunct="1"/>
            <a:r>
              <a:rPr lang="en-US" smtClean="0"/>
              <a:t>Specific effect in surgical stress</a:t>
            </a:r>
          </a:p>
          <a:p>
            <a:pPr lvl="1" eaLnBrk="1" hangingPunct="1"/>
            <a:r>
              <a:rPr lang="en-US" smtClean="0"/>
              <a:t>different than in critical illness</a:t>
            </a:r>
          </a:p>
          <a:p>
            <a:pPr eaLnBrk="1" hangingPunct="1"/>
            <a:r>
              <a:rPr lang="en-US" smtClean="0"/>
              <a:t>Infection in surgery a factor in care</a:t>
            </a:r>
          </a:p>
          <a:p>
            <a:pPr eaLnBrk="1" hangingPunct="1"/>
            <a:r>
              <a:rPr lang="en-US" smtClean="0"/>
              <a:t>Systematic reviews of arginine supplemented diets on clinical outcomes</a:t>
            </a:r>
          </a:p>
          <a:p>
            <a:pPr lvl="1" eaLnBrk="1" hangingPunct="1"/>
            <a:r>
              <a:rPr lang="en-US" smtClean="0"/>
              <a:t>other nutrients included</a:t>
            </a:r>
          </a:p>
          <a:p>
            <a:pPr lvl="1" eaLnBrk="1" hangingPunct="1"/>
            <a:r>
              <a:rPr lang="en-US" smtClean="0"/>
              <a:t>combined with the diet</a:t>
            </a:r>
            <a:endParaRPr lang="en-C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Arginine supplemented diet</a:t>
            </a:r>
            <a:endParaRPr lang="en-CA" smtClean="0"/>
          </a:p>
        </p:txBody>
      </p:sp>
      <p:sp>
        <p:nvSpPr>
          <p:cNvPr id="1771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Systematic review 1990 - March 2010</a:t>
            </a:r>
          </a:p>
          <a:p>
            <a:pPr eaLnBrk="1" hangingPunct="1"/>
            <a:r>
              <a:rPr lang="en-US" smtClean="0"/>
              <a:t>RCTs of arginine supplemented diets compared to a standard enteral feed.</a:t>
            </a:r>
          </a:p>
          <a:p>
            <a:pPr eaLnBrk="1" hangingPunct="1"/>
            <a:r>
              <a:rPr lang="en-US" smtClean="0"/>
              <a:t>Patients having a scheduled procedure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Primary outcome: infectious complications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Secondary: Hospital LOS, mortality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 priori hypothesis testing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GI surgery vs Other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Upper vs Lower GI surgery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Arg+FO+nucleotides vs Other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Before vs After or Both</a:t>
            </a:r>
            <a:endParaRPr lang="en-CA" smtClean="0"/>
          </a:p>
        </p:txBody>
      </p:sp>
      <p:sp>
        <p:nvSpPr>
          <p:cNvPr id="177156" name="Text Box 4"/>
          <p:cNvSpPr txBox="1">
            <a:spLocks noChangeArrowheads="1"/>
          </p:cNvSpPr>
          <p:nvPr/>
        </p:nvSpPr>
        <p:spPr bwMode="auto">
          <a:xfrm>
            <a:off x="5003800" y="6165850"/>
            <a:ext cx="381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Drover et al, JACS 2010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Arginine results</a:t>
            </a:r>
            <a:endParaRPr lang="en-CA" smtClean="0"/>
          </a:p>
        </p:txBody>
      </p:sp>
      <p:sp>
        <p:nvSpPr>
          <p:cNvPr id="1781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54 published RCTs identified</a:t>
            </a:r>
          </a:p>
          <a:p>
            <a:pPr eaLnBrk="1" hangingPunct="1"/>
            <a:r>
              <a:rPr lang="en-US" smtClean="0"/>
              <a:t>35 RCTs included in analysis</a:t>
            </a:r>
          </a:p>
          <a:p>
            <a:pPr lvl="1" eaLnBrk="1" hangingPunct="1"/>
            <a:r>
              <a:rPr lang="en-US" smtClean="0"/>
              <a:t>Excluded: duplicates, non-standard, no clinical outcomes and pseudorandomized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Infections (28 studies)</a:t>
            </a:r>
          </a:p>
          <a:p>
            <a:pPr lvl="1" eaLnBrk="1" hangingPunct="1"/>
            <a:r>
              <a:rPr lang="en-US" smtClean="0"/>
              <a:t>41% reduction (p&lt;0.0001)</a:t>
            </a:r>
          </a:p>
          <a:p>
            <a:pPr eaLnBrk="1" hangingPunct="1"/>
            <a:r>
              <a:rPr lang="en-US" smtClean="0"/>
              <a:t>Hospital LOS (29 studies)</a:t>
            </a:r>
          </a:p>
          <a:p>
            <a:pPr lvl="1" eaLnBrk="1" hangingPunct="1"/>
            <a:r>
              <a:rPr lang="en-US" smtClean="0"/>
              <a:t>Reduced WMD 2.38days (p&lt;0.0001)</a:t>
            </a:r>
          </a:p>
          <a:p>
            <a:pPr eaLnBrk="1" hangingPunct="1"/>
            <a:endParaRPr lang="en-CA" smtClean="0"/>
          </a:p>
        </p:txBody>
      </p:sp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5364163" y="6165850"/>
            <a:ext cx="338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Drover et al, JACS 2010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Case #2</a:t>
            </a:r>
            <a:endParaRPr lang="en-CA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600200"/>
            <a:ext cx="7620000" cy="4708525"/>
          </a:xfrm>
        </p:spPr>
        <p:txBody>
          <a:bodyPr/>
          <a:lstStyle/>
          <a:p>
            <a:r>
              <a:rPr lang="en-US" smtClean="0"/>
              <a:t>69 year old male, perforated DU</a:t>
            </a:r>
          </a:p>
          <a:p>
            <a:r>
              <a:rPr lang="en-US" smtClean="0"/>
              <a:t>COPD on home oxygen</a:t>
            </a:r>
          </a:p>
          <a:p>
            <a:r>
              <a:rPr lang="en-US" smtClean="0"/>
              <a:t>Post-operatively to ICU</a:t>
            </a:r>
          </a:p>
          <a:p>
            <a:r>
              <a:rPr lang="en-US" smtClean="0"/>
              <a:t>No other organ failure</a:t>
            </a:r>
          </a:p>
          <a:p>
            <a:r>
              <a:rPr lang="en-US" smtClean="0"/>
              <a:t>Predicted slow wean</a:t>
            </a:r>
          </a:p>
          <a:p>
            <a:r>
              <a:rPr lang="en-US" smtClean="0"/>
              <a:t>When do you start enteral nutrition?</a:t>
            </a:r>
          </a:p>
          <a:p>
            <a:pPr lvl="2"/>
            <a:r>
              <a:rPr lang="en-US" smtClean="0"/>
              <a:t>Day?</a:t>
            </a:r>
          </a:p>
          <a:p>
            <a:r>
              <a:rPr lang="en-US" smtClean="0"/>
              <a:t>Will this patient have a SB feeding tube?</a:t>
            </a:r>
          </a:p>
          <a:p>
            <a:endParaRPr lang="en-US" smtClean="0"/>
          </a:p>
          <a:p>
            <a:r>
              <a:rPr lang="en-US" smtClean="0"/>
              <a:t>There are no bowel sounds audible – does that affect decision?</a:t>
            </a:r>
            <a:endParaRPr lang="en-CA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Arginine results</a:t>
            </a:r>
            <a:endParaRPr lang="en-CA" smtClean="0"/>
          </a:p>
        </p:txBody>
      </p:sp>
      <p:pic>
        <p:nvPicPr>
          <p:cNvPr id="179202" name="Picture 5" descr="Fig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854075"/>
            <a:ext cx="7848600" cy="6003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Subgroups</a:t>
            </a:r>
            <a:endParaRPr lang="en-CA" smtClean="0"/>
          </a:p>
        </p:txBody>
      </p:sp>
      <p:sp>
        <p:nvSpPr>
          <p:cNvPr id="1802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GI surgery vs Other</a:t>
            </a:r>
          </a:p>
          <a:p>
            <a:pPr eaLnBrk="1" hangingPunct="1"/>
            <a:r>
              <a:rPr lang="en-US" smtClean="0"/>
              <a:t>Upper vs Lower GI vs Both</a:t>
            </a:r>
          </a:p>
          <a:p>
            <a:pPr eaLnBrk="1" hangingPunct="1"/>
            <a:r>
              <a:rPr lang="en-US" smtClean="0"/>
              <a:t>Arg+FO+nucleotides vs Other</a:t>
            </a:r>
          </a:p>
          <a:p>
            <a:pPr eaLnBrk="1" hangingPunct="1"/>
            <a:r>
              <a:rPr lang="en-US" smtClean="0"/>
              <a:t>Before vs After vs Both</a:t>
            </a:r>
          </a:p>
          <a:p>
            <a:endParaRPr lang="en-CA" smtClean="0"/>
          </a:p>
        </p:txBody>
      </p:sp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5219700" y="6021388"/>
            <a:ext cx="360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Drover et al, JACS 2010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Subgroups</a:t>
            </a:r>
            <a:endParaRPr lang="en-CA" smtClean="0"/>
          </a:p>
        </p:txBody>
      </p:sp>
      <p:pic>
        <p:nvPicPr>
          <p:cNvPr id="181250" name="Picture 5" descr="Fig 4_REV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1036638"/>
            <a:ext cx="5975350" cy="5826125"/>
          </a:xfrm>
        </p:spPr>
      </p:pic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4932363" y="3500438"/>
            <a:ext cx="1584325" cy="7207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Subgroups</a:t>
            </a:r>
            <a:endParaRPr lang="en-CA" smtClean="0"/>
          </a:p>
        </p:txBody>
      </p:sp>
      <p:pic>
        <p:nvPicPr>
          <p:cNvPr id="182274" name="Picture 5" descr="Fig 4_REV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1036638"/>
            <a:ext cx="5975350" cy="5826125"/>
          </a:xfrm>
        </p:spPr>
      </p:pic>
      <p:sp>
        <p:nvSpPr>
          <p:cNvPr id="182275" name="Oval 1"/>
          <p:cNvSpPr>
            <a:spLocks noChangeArrowheads="1"/>
          </p:cNvSpPr>
          <p:nvPr/>
        </p:nvSpPr>
        <p:spPr bwMode="auto">
          <a:xfrm>
            <a:off x="4716463" y="4437063"/>
            <a:ext cx="1800225" cy="1008062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Subgroups</a:t>
            </a:r>
            <a:endParaRPr lang="en-CA" smtClean="0"/>
          </a:p>
        </p:txBody>
      </p:sp>
      <p:sp>
        <p:nvSpPr>
          <p:cNvPr id="1832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Pre-operative(6 studies)</a:t>
            </a:r>
          </a:p>
          <a:p>
            <a:pPr lvl="1" eaLnBrk="1" hangingPunct="1"/>
            <a:r>
              <a:rPr lang="en-US" smtClean="0"/>
              <a:t>43% reduction</a:t>
            </a:r>
          </a:p>
          <a:p>
            <a:pPr eaLnBrk="1" hangingPunct="1"/>
            <a:r>
              <a:rPr lang="en-US" smtClean="0"/>
              <a:t>Post-operative(9 studies)</a:t>
            </a:r>
          </a:p>
          <a:p>
            <a:pPr lvl="1" eaLnBrk="1" hangingPunct="1"/>
            <a:r>
              <a:rPr lang="en-US" smtClean="0"/>
              <a:t>22% reduction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Peri-operative(15 trials)</a:t>
            </a:r>
          </a:p>
          <a:p>
            <a:pPr lvl="1" eaLnBrk="1" hangingPunct="1"/>
            <a:r>
              <a:rPr lang="en-US" smtClean="0"/>
              <a:t>54% reduction</a:t>
            </a:r>
            <a:endParaRPr lang="en-CA" smtClean="0"/>
          </a:p>
        </p:txBody>
      </p:sp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5364163" y="5949950"/>
            <a:ext cx="360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Drover et al, JACS 2010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CA" smtClean="0"/>
          </a:p>
        </p:txBody>
      </p:sp>
      <p:sp>
        <p:nvSpPr>
          <p:cNvPr id="1843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Arginine supplemented diets associated with reduced infections and HLOS</a:t>
            </a:r>
          </a:p>
          <a:p>
            <a:pPr eaLnBrk="1" hangingPunct="1"/>
            <a:r>
              <a:rPr lang="en-US" smtClean="0"/>
              <a:t>Effect is across different types of high risk surgery</a:t>
            </a:r>
          </a:p>
          <a:p>
            <a:pPr eaLnBrk="1" hangingPunct="1"/>
            <a:r>
              <a:rPr lang="en-US" smtClean="0"/>
              <a:t>Greatest effect with:</a:t>
            </a:r>
          </a:p>
          <a:p>
            <a:pPr lvl="1" eaLnBrk="1" hangingPunct="1"/>
            <a:r>
              <a:rPr lang="en-US" smtClean="0"/>
              <a:t>Pre and Post operative administration</a:t>
            </a:r>
            <a:endParaRPr lang="en-CA" smtClean="0"/>
          </a:p>
        </p:txBody>
      </p:sp>
      <p:sp>
        <p:nvSpPr>
          <p:cNvPr id="184324" name="Text Box 4"/>
          <p:cNvSpPr txBox="1">
            <a:spLocks noChangeArrowheads="1"/>
          </p:cNvSpPr>
          <p:nvPr/>
        </p:nvSpPr>
        <p:spPr bwMode="auto">
          <a:xfrm>
            <a:off x="5003800" y="5876925"/>
            <a:ext cx="360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Drover et al, JACS 2010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Strategies to improve nutrition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600200"/>
            <a:ext cx="7620000" cy="4648200"/>
          </a:xfrm>
        </p:spPr>
        <p:txBody>
          <a:bodyPr/>
          <a:lstStyle/>
          <a:p>
            <a:r>
              <a:rPr lang="en-US" smtClean="0"/>
              <a:t>First look in the mirror</a:t>
            </a:r>
          </a:p>
          <a:p>
            <a:r>
              <a:rPr lang="en-US" smtClean="0"/>
              <a:t>Implement protocols, care pathways</a:t>
            </a:r>
          </a:p>
          <a:p>
            <a:r>
              <a:rPr lang="en-US" smtClean="0"/>
              <a:t>Establish a relationship</a:t>
            </a:r>
          </a:p>
          <a:p>
            <a:r>
              <a:rPr lang="en-US" smtClean="0"/>
              <a:t>Negotiate a middle ground</a:t>
            </a:r>
          </a:p>
          <a:p>
            <a:r>
              <a:rPr lang="en-US" smtClean="0"/>
              <a:t>Ask for forgiveness in advance</a:t>
            </a:r>
          </a:p>
          <a:p>
            <a:r>
              <a:rPr lang="en-US" smtClean="0"/>
              <a:t>Be persistent</a:t>
            </a:r>
          </a:p>
          <a:p>
            <a:r>
              <a:rPr lang="en-US" smtClean="0"/>
              <a:t>Establish a relationship</a:t>
            </a:r>
          </a:p>
          <a:p>
            <a:r>
              <a:rPr lang="en-US" smtClean="0"/>
              <a:t>Be persistent</a:t>
            </a:r>
          </a:p>
          <a:p>
            <a:r>
              <a:rPr lang="en-US" smtClean="0"/>
              <a:t>Establish a relationship</a:t>
            </a:r>
          </a:p>
          <a:p>
            <a:r>
              <a:rPr lang="en-US" smtClean="0"/>
              <a:t>Be persistent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Case #1</a:t>
            </a:r>
          </a:p>
        </p:txBody>
      </p:sp>
      <p:sp>
        <p:nvSpPr>
          <p:cNvPr id="18637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mtClean="0"/>
              <a:t>48 yo female with sigmoid cancer</a:t>
            </a:r>
          </a:p>
          <a:p>
            <a:r>
              <a:rPr lang="en-US" smtClean="0"/>
              <a:t>Sigmoid resection</a:t>
            </a:r>
          </a:p>
          <a:p>
            <a:r>
              <a:rPr lang="en-US" smtClean="0"/>
              <a:t>Healthy, uneventful OR</a:t>
            </a:r>
          </a:p>
          <a:p>
            <a:endParaRPr lang="en-US" smtClean="0"/>
          </a:p>
          <a:p>
            <a:r>
              <a:rPr lang="en-US" smtClean="0"/>
              <a:t>When will this patient be fed?</a:t>
            </a:r>
          </a:p>
          <a:p>
            <a:endParaRPr lang="en-US" smtClean="0"/>
          </a:p>
          <a:p>
            <a:r>
              <a:rPr lang="en-US" smtClean="0"/>
              <a:t>What will the first diet be?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Case #2</a:t>
            </a:r>
            <a:endParaRPr lang="en-CA" smtClean="0"/>
          </a:p>
        </p:txBody>
      </p:sp>
      <p:sp>
        <p:nvSpPr>
          <p:cNvPr id="18739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69 year old male, perforated DU</a:t>
            </a:r>
          </a:p>
          <a:p>
            <a:pPr>
              <a:lnSpc>
                <a:spcPct val="90000"/>
              </a:lnSpc>
            </a:pPr>
            <a:r>
              <a:rPr lang="en-US" smtClean="0"/>
              <a:t>COPD on home oxygen</a:t>
            </a:r>
          </a:p>
          <a:p>
            <a:pPr>
              <a:lnSpc>
                <a:spcPct val="90000"/>
              </a:lnSpc>
            </a:pPr>
            <a:r>
              <a:rPr lang="en-US" smtClean="0"/>
              <a:t>Post-operatively to ICU</a:t>
            </a:r>
          </a:p>
          <a:p>
            <a:pPr>
              <a:lnSpc>
                <a:spcPct val="90000"/>
              </a:lnSpc>
            </a:pPr>
            <a:r>
              <a:rPr lang="en-US" smtClean="0"/>
              <a:t>No other organ failure</a:t>
            </a:r>
          </a:p>
          <a:p>
            <a:pPr>
              <a:lnSpc>
                <a:spcPct val="90000"/>
              </a:lnSpc>
            </a:pPr>
            <a:r>
              <a:rPr lang="en-US" smtClean="0"/>
              <a:t>Predicted slow wean</a:t>
            </a:r>
          </a:p>
          <a:p>
            <a:pPr>
              <a:lnSpc>
                <a:spcPct val="90000"/>
              </a:lnSpc>
            </a:pPr>
            <a:r>
              <a:rPr lang="en-US" smtClean="0"/>
              <a:t>When do you start enteral nutrition?</a:t>
            </a:r>
          </a:p>
          <a:p>
            <a:pPr>
              <a:lnSpc>
                <a:spcPct val="90000"/>
              </a:lnSpc>
            </a:pPr>
            <a:r>
              <a:rPr lang="en-US" smtClean="0"/>
              <a:t>How do you start enteral nutrition?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There are no bowel sounds audible – does that affect decision?</a:t>
            </a:r>
            <a:endParaRPr lang="en-CA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Case #3</a:t>
            </a:r>
            <a:endParaRPr lang="en-CA" smtClean="0"/>
          </a:p>
        </p:txBody>
      </p:sp>
      <p:sp>
        <p:nvSpPr>
          <p:cNvPr id="1894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412875"/>
            <a:ext cx="7620000" cy="47529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smtClean="0"/>
              <a:t>66yo male with obstructing colon cancer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POD #4 develops sepsis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return to OR, anastamotic leak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end ileostomy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Unstable in the OR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Post-op unstable transferred to our ICU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difficult to oxygenate and ventilate - ARDS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hypotensive on multiple vasopressors</a:t>
            </a:r>
          </a:p>
          <a:p>
            <a:pPr lvl="2">
              <a:lnSpc>
                <a:spcPct val="90000"/>
              </a:lnSpc>
            </a:pPr>
            <a:r>
              <a:rPr lang="en-US" sz="2000" smtClean="0"/>
              <a:t>Vasopressin 0.04u/h</a:t>
            </a:r>
          </a:p>
          <a:p>
            <a:pPr lvl="2">
              <a:lnSpc>
                <a:spcPct val="90000"/>
              </a:lnSpc>
            </a:pPr>
            <a:r>
              <a:rPr lang="en-US" sz="2000" smtClean="0"/>
              <a:t>Noradrenaline 12ug/min</a:t>
            </a:r>
          </a:p>
          <a:p>
            <a:pPr lvl="2">
              <a:lnSpc>
                <a:spcPct val="90000"/>
              </a:lnSpc>
            </a:pPr>
            <a:r>
              <a:rPr lang="en-US" sz="2000" smtClean="0"/>
              <a:t>Dobutamine 5ug/kg/min</a:t>
            </a:r>
          </a:p>
          <a:p>
            <a:pPr lvl="2"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When do you start feeds?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What do you do with the Gastric Residual Volumes?</a:t>
            </a:r>
            <a:endParaRPr lang="en-CA" sz="2000" smtClean="0"/>
          </a:p>
          <a:p>
            <a:pPr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endParaRPr lang="en-CA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Case #3</a:t>
            </a:r>
            <a:endParaRPr lang="en-CA" smtClean="0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412875"/>
            <a:ext cx="7620000" cy="48958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smtClean="0"/>
              <a:t>66yo male with obstructing colon cancer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POD #4 develops sepsis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return to OR, anastamotic leak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end ileostomy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Unstable in the OR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Post-op unstable transferred to our ICU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difficult to oxygenate and ventilate - ARDS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hypotensive on multiple vasopressors</a:t>
            </a:r>
          </a:p>
          <a:p>
            <a:pPr lvl="2">
              <a:lnSpc>
                <a:spcPct val="90000"/>
              </a:lnSpc>
            </a:pPr>
            <a:r>
              <a:rPr lang="en-US" sz="2000" smtClean="0"/>
              <a:t>Vasopressin 0.04u/h</a:t>
            </a:r>
          </a:p>
          <a:p>
            <a:pPr lvl="2">
              <a:lnSpc>
                <a:spcPct val="90000"/>
              </a:lnSpc>
            </a:pPr>
            <a:r>
              <a:rPr lang="en-US" sz="2000" smtClean="0"/>
              <a:t>Noradrenaline 12ug/min</a:t>
            </a:r>
          </a:p>
          <a:p>
            <a:pPr lvl="2">
              <a:lnSpc>
                <a:spcPct val="90000"/>
              </a:lnSpc>
            </a:pPr>
            <a:r>
              <a:rPr lang="en-US" sz="2000" smtClean="0"/>
              <a:t>Dobutamine 5ug/kg/min</a:t>
            </a:r>
          </a:p>
          <a:p>
            <a:pPr lvl="2"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When do you start feeds?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What do you do with the Gastric Residual Volumes (GRV)?</a:t>
            </a:r>
            <a:endParaRPr lang="en-CA" sz="2000" smtClean="0"/>
          </a:p>
          <a:p>
            <a:pPr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endParaRPr lang="en-CA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40" name="Object 8">
            <a:hlinkClick r:id="" action="ppaction://ole?verb=0"/>
          </p:cNvPr>
          <p:cNvGraphicFramePr>
            <a:graphicFrameLocks/>
          </p:cNvGraphicFramePr>
          <p:nvPr/>
        </p:nvGraphicFramePr>
        <p:xfrm>
          <a:off x="1993900" y="1303338"/>
          <a:ext cx="5146675" cy="5613400"/>
        </p:xfrm>
        <a:graphic>
          <a:graphicData uri="http://schemas.openxmlformats.org/presentationml/2006/ole">
            <p:oleObj spid="_x0000_s95240" name="Microsoft ClipArt Gallery" r:id="rId4" imgW="5157788" imgH="5624513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CA" smtClean="0"/>
          </a:p>
        </p:txBody>
      </p:sp>
      <p:sp>
        <p:nvSpPr>
          <p:cNvPr id="19353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Surgical patients</a:t>
            </a:r>
          </a:p>
          <a:p>
            <a:r>
              <a:rPr lang="en-US" smtClean="0"/>
              <a:t>Surgeons</a:t>
            </a:r>
          </a:p>
          <a:p>
            <a:r>
              <a:rPr lang="en-US" smtClean="0"/>
              <a:t>Evidence for efficacy of EN</a:t>
            </a:r>
          </a:p>
          <a:p>
            <a:r>
              <a:rPr lang="en-US" smtClean="0"/>
              <a:t>Strategies for change</a:t>
            </a:r>
          </a:p>
          <a:p>
            <a:pPr>
              <a:buFontTx/>
              <a:buNone/>
            </a:pPr>
            <a:endParaRPr lang="en-C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Title 3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algn="ctr"/>
            <a:r>
              <a:rPr lang="en-US" sz="4000" smtClean="0">
                <a:solidFill>
                  <a:schemeClr val="tx1"/>
                </a:solidFill>
              </a:rPr>
              <a:t>Thank You</a:t>
            </a:r>
          </a:p>
        </p:txBody>
      </p:sp>
      <p:sp>
        <p:nvSpPr>
          <p:cNvPr id="195586" name="Subtitle 4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CA" smtClean="0"/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At the end of the session you will be able to:</a:t>
            </a:r>
          </a:p>
          <a:p>
            <a:r>
              <a:rPr lang="en-US" smtClean="0"/>
              <a:t>Identify 3 areas for improvement in the nutrition of surgical patients</a:t>
            </a:r>
          </a:p>
          <a:p>
            <a:r>
              <a:rPr lang="en-US" smtClean="0"/>
              <a:t>Identify 2 areas that can be targeted for improving nutrition delivery.</a:t>
            </a:r>
          </a:p>
          <a:p>
            <a:r>
              <a:rPr lang="en-US" smtClean="0"/>
              <a:t>List two strategies to improve provision of nutrition for the surgical patient.</a:t>
            </a:r>
          </a:p>
          <a:p>
            <a:endParaRPr lang="en-C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Which surgical patients?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mtClean="0"/>
              <a:t>Not ambulatory</a:t>
            </a:r>
          </a:p>
          <a:p>
            <a:r>
              <a:rPr lang="en-US" smtClean="0"/>
              <a:t>Not short stay (eg. Acute colecystitis)</a:t>
            </a:r>
          </a:p>
          <a:p>
            <a:endParaRPr lang="en-US" smtClean="0"/>
          </a:p>
          <a:p>
            <a:r>
              <a:rPr lang="en-US" smtClean="0"/>
              <a:t>Significant surgical insult</a:t>
            </a:r>
          </a:p>
          <a:p>
            <a:r>
              <a:rPr lang="en-US" smtClean="0"/>
              <a:t>GI/ortho/cardiac/thoracic/urology/gynecologic</a:t>
            </a:r>
          </a:p>
          <a:p>
            <a:r>
              <a:rPr lang="en-US" smtClean="0"/>
              <a:t>Hospital stay &gt;3 days +/- ICU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Myths of surgical patients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mtClean="0"/>
              <a:t>They are more sick</a:t>
            </a:r>
          </a:p>
          <a:p>
            <a:r>
              <a:rPr lang="en-US" smtClean="0"/>
              <a:t>They are more complicated</a:t>
            </a:r>
          </a:p>
          <a:p>
            <a:r>
              <a:rPr lang="en-US" smtClean="0"/>
              <a:t>They are older</a:t>
            </a:r>
          </a:p>
          <a:p>
            <a:r>
              <a:rPr lang="en-US" smtClean="0"/>
              <a:t>They have an ileus</a:t>
            </a:r>
          </a:p>
          <a:p>
            <a:r>
              <a:rPr lang="en-US" smtClean="0"/>
              <a:t>They are more likely to aspirate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Truths about surgeons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mtClean="0"/>
              <a:t>Genetic or acquired cognitive pattern</a:t>
            </a:r>
          </a:p>
          <a:p>
            <a:pPr lvl="1"/>
            <a:r>
              <a:rPr lang="en-US" smtClean="0"/>
              <a:t>Seldom wrong, never in doubt!</a:t>
            </a:r>
          </a:p>
          <a:p>
            <a:r>
              <a:rPr lang="en-US" smtClean="0"/>
              <a:t>Innovators</a:t>
            </a:r>
          </a:p>
          <a:p>
            <a:pPr lvl="1"/>
            <a:r>
              <a:rPr lang="en-US" smtClean="0"/>
              <a:t>In technical realm</a:t>
            </a:r>
          </a:p>
          <a:p>
            <a:r>
              <a:rPr lang="en-US" smtClean="0"/>
              <a:t>Long memories</a:t>
            </a:r>
          </a:p>
          <a:p>
            <a:pPr lvl="1"/>
            <a:r>
              <a:rPr lang="en-US" smtClean="0"/>
              <a:t>For their own complications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Queen's">
  <a:themeElements>
    <a:clrScheme name="Queen'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Queen's">
      <a:majorFont>
        <a:latin typeface="Palatino"/>
        <a:ea typeface="ＭＳ Ｐゴシック"/>
        <a:cs typeface="ＭＳ Ｐゴシック"/>
      </a:majorFont>
      <a:minorFont>
        <a:latin typeface="Palatino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Queen'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een'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een'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een'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een'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een'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een'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6173</TotalTime>
  <Words>1459</Words>
  <Application>Microsoft Office PowerPoint</Application>
  <PresentationFormat>On-screen Show (4:3)</PresentationFormat>
  <Paragraphs>453</Paragraphs>
  <Slides>52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Design Template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65" baseType="lpstr">
      <vt:lpstr>Arial</vt:lpstr>
      <vt:lpstr>ＭＳ Ｐゴシック</vt:lpstr>
      <vt:lpstr>Palatino</vt:lpstr>
      <vt:lpstr>Calibri</vt:lpstr>
      <vt:lpstr>Times</vt:lpstr>
      <vt:lpstr>Monotype Sorts</vt:lpstr>
      <vt:lpstr>Times New Roman</vt:lpstr>
      <vt:lpstr>Arial Black</vt:lpstr>
      <vt:lpstr>Wingdings</vt:lpstr>
      <vt:lpstr>Queen's</vt:lpstr>
      <vt:lpstr>1_Office Theme</vt:lpstr>
      <vt:lpstr>Chart</vt:lpstr>
      <vt:lpstr>Microsoft ClipArt Gallery</vt:lpstr>
      <vt:lpstr>Enteral Nutrition Therapy  for the Surgical Patient</vt:lpstr>
      <vt:lpstr>Disclosures</vt:lpstr>
      <vt:lpstr>Case #1</vt:lpstr>
      <vt:lpstr>Case #2</vt:lpstr>
      <vt:lpstr>Case #3</vt:lpstr>
      <vt:lpstr>Objectives</vt:lpstr>
      <vt:lpstr>Which surgical patients?</vt:lpstr>
      <vt:lpstr>Myths of surgical patients</vt:lpstr>
      <vt:lpstr>Truths about surgeons</vt:lpstr>
      <vt:lpstr>Physician Delivered Malnutrition</vt:lpstr>
      <vt:lpstr>Physician Delivered Malnutrition</vt:lpstr>
      <vt:lpstr>Physician Delivered Malnutrition</vt:lpstr>
      <vt:lpstr>Physician Delivered Malnutrition</vt:lpstr>
      <vt:lpstr>International Nutrition Survey</vt:lpstr>
      <vt:lpstr>Regions</vt:lpstr>
      <vt:lpstr>Structures of ICU</vt:lpstr>
      <vt:lpstr>Patient Characteristics</vt:lpstr>
      <vt:lpstr>Patient Outcomes</vt:lpstr>
      <vt:lpstr>Nutrition Outcomes</vt:lpstr>
      <vt:lpstr>Surgical subgroups</vt:lpstr>
      <vt:lpstr>Summary Medical vs. Surgical</vt:lpstr>
      <vt:lpstr>Perfectis</vt:lpstr>
      <vt:lpstr>Perfectis</vt:lpstr>
      <vt:lpstr>Perfectis</vt:lpstr>
      <vt:lpstr>What are the Potential Benefits of EN?</vt:lpstr>
      <vt:lpstr>Parenteral Nutrition</vt:lpstr>
      <vt:lpstr>Early enteral vs. “nil by mouth”</vt:lpstr>
      <vt:lpstr>Slide 28</vt:lpstr>
      <vt:lpstr>www.criticalcarenutrition.com</vt:lpstr>
      <vt:lpstr>Early vs. Delayed EN</vt:lpstr>
      <vt:lpstr>Early vs. Delayed EN</vt:lpstr>
      <vt:lpstr>Early vs. Delayed EN</vt:lpstr>
      <vt:lpstr>Slide 33</vt:lpstr>
      <vt:lpstr>Open abdomen</vt:lpstr>
      <vt:lpstr>Open Abdomen 2</vt:lpstr>
      <vt:lpstr>Open Abdomen - Results</vt:lpstr>
      <vt:lpstr>Arginine supplemented diet</vt:lpstr>
      <vt:lpstr>Arginine supplemented diet</vt:lpstr>
      <vt:lpstr>Arginine results</vt:lpstr>
      <vt:lpstr>Arginine results</vt:lpstr>
      <vt:lpstr>Subgroups</vt:lpstr>
      <vt:lpstr>Subgroups</vt:lpstr>
      <vt:lpstr>Subgroups</vt:lpstr>
      <vt:lpstr>Subgroups</vt:lpstr>
      <vt:lpstr>Summary</vt:lpstr>
      <vt:lpstr>Strategies to improve nutrition</vt:lpstr>
      <vt:lpstr>Case #1</vt:lpstr>
      <vt:lpstr>Case #2</vt:lpstr>
      <vt:lpstr>Case #3</vt:lpstr>
      <vt:lpstr>Slide 50</vt:lpstr>
      <vt:lpstr>Summary</vt:lpstr>
      <vt:lpstr>Thank You</vt:lpstr>
    </vt:vector>
  </TitlesOfParts>
  <Company>Kingston General Hospital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 Therapy for the Post-operative patient</dc:title>
  <dc:creator>droverj</dc:creator>
  <cp:lastModifiedBy>droverj</cp:lastModifiedBy>
  <cp:revision>35</cp:revision>
  <dcterms:created xsi:type="dcterms:W3CDTF">2010-06-04T13:19:01Z</dcterms:created>
  <dcterms:modified xsi:type="dcterms:W3CDTF">2011-06-20T15:43:26Z</dcterms:modified>
</cp:coreProperties>
</file>